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7"/>
  </p:notesMasterIdLst>
  <p:handoutMasterIdLst>
    <p:handoutMasterId r:id="rId8"/>
  </p:handoutMasterIdLst>
  <p:sldIdLst>
    <p:sldId id="1132" r:id="rId2"/>
    <p:sldId id="1126" r:id="rId3"/>
    <p:sldId id="1137" r:id="rId4"/>
    <p:sldId id="1141" r:id="rId5"/>
    <p:sldId id="113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" initials="YL" lastIdx="2" clrIdx="0">
    <p:extLst>
      <p:ext uri="{19B8F6BF-5375-455C-9EA6-DF929625EA0E}">
        <p15:presenceInfo xmlns:p15="http://schemas.microsoft.com/office/powerpoint/2012/main" userId="Y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CC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 autoAdjust="0"/>
    <p:restoredTop sz="94409" autoAdjust="0"/>
  </p:normalViewPr>
  <p:slideViewPr>
    <p:cSldViewPr snapToGrid="0">
      <p:cViewPr varScale="1">
        <p:scale>
          <a:sx n="117" d="100"/>
          <a:sy n="117" d="100"/>
        </p:scale>
        <p:origin x="6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0D3AB-08F8-401C-A7AC-1B6969450005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B329-62CD-4550-A5F4-1C653F0AD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089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CBDA-5F51-4C38-99E1-555FE020B3D3}" type="datetimeFigureOut">
              <a:rPr lang="zh-CN" altLang="en-US" smtClean="0"/>
              <a:t>2024/2/29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4EB2-C7CA-48A7-85FD-3EC02B7679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598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F28B-32D8-4DE4-A31E-6ED6BE1BFCB5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73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F9D-D829-434E-9007-98DD76ABBE86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19844" y="996694"/>
            <a:ext cx="2628900" cy="518026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5820" y="996695"/>
            <a:ext cx="8316468" cy="518026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824-D573-4FEC-BC4E-266B62510E5B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6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5362" y="182880"/>
            <a:ext cx="11658601" cy="66227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5363" y="1036864"/>
            <a:ext cx="11340193" cy="5140099"/>
          </a:xfr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88A-8037-4E6B-AD33-D71BA68FCB13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2950-5C92-4887-93D8-A87CD8E5361C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35AC-1A09-427E-BD2E-D721FD64A480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1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7300" y="127381"/>
            <a:ext cx="10515600" cy="66814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2104" y="103193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022538"/>
            <a:ext cx="5157787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03193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022538"/>
            <a:ext cx="5183188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211-077B-4B3D-94EE-0B54AAEBFA1B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9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995-CDDC-4054-9DA0-A71F8D487627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06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CFBE-1B17-43F8-9188-6A0FFA333E11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64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078992"/>
            <a:ext cx="3932237" cy="9784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7430-30D3-4439-8768-6E3E368B0152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3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8145-11BD-411A-B27D-6FAAE76113FD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3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65363" y="1"/>
            <a:ext cx="11658601" cy="84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5363" y="1159329"/>
            <a:ext cx="11340193" cy="5017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-1" y="6418759"/>
            <a:ext cx="1000125" cy="297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D120-3515-478E-B5CB-932A47F19C0F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3864" y="6418759"/>
            <a:ext cx="5678424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Meeting on CEPC Calorimeter Option Down-Select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59896" y="6418759"/>
            <a:ext cx="829056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>
            <a:cxnSpLocks/>
          </p:cNvCxnSpPr>
          <p:nvPr userDrawn="1"/>
        </p:nvCxnSpPr>
        <p:spPr>
          <a:xfrm>
            <a:off x="-1" y="845155"/>
            <a:ext cx="121920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47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1DF82-978B-482B-9459-65445881C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6906"/>
            <a:ext cx="9144000" cy="1882094"/>
          </a:xfrm>
        </p:spPr>
        <p:txBody>
          <a:bodyPr>
            <a:normAutofit/>
          </a:bodyPr>
          <a:lstStyle/>
          <a:p>
            <a:r>
              <a:rPr lang="en-US" sz="3600" dirty="0"/>
              <a:t>CEPC </a:t>
            </a:r>
            <a:r>
              <a:rPr lang="en-US" sz="3600"/>
              <a:t>Calorimeter Options:</a:t>
            </a:r>
            <a:br>
              <a:rPr lang="en-US" sz="3600" dirty="0"/>
            </a:br>
            <a:r>
              <a:rPr lang="en-US" sz="3600"/>
              <a:t>Input Materials </a:t>
            </a:r>
            <a:r>
              <a:rPr lang="en-US" sz="3600" dirty="0"/>
              <a:t>(Template)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88B000-B695-4516-8C48-CAA2CDE26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3320"/>
            <a:ext cx="9144000" cy="1194356"/>
          </a:xfrm>
        </p:spPr>
        <p:txBody>
          <a:bodyPr>
            <a:normAutofit/>
          </a:bodyPr>
          <a:lstStyle/>
          <a:p>
            <a:r>
              <a:rPr lang="en-US" dirty="0"/>
              <a:t>Name (Affiliation)</a:t>
            </a:r>
          </a:p>
        </p:txBody>
      </p:sp>
    </p:spTree>
    <p:extLst>
      <p:ext uri="{BB962C8B-B14F-4D97-AF65-F5344CB8AC3E}">
        <p14:creationId xmlns:p14="http://schemas.microsoft.com/office/powerpoint/2010/main" val="390749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8D43D7-4531-4BDC-8F51-83F6A0F7F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9A4E74-2FEF-404B-8318-BEC3EA6D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462-23A7-4895-B453-09AEBF1439F4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86A9E8-020C-4900-8570-E434795A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D1438B-79E9-4BDB-B13B-3E13E1E8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2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CCDF18A1-8D5A-4A99-8D27-519CDCD500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7549755"/>
                  </p:ext>
                </p:extLst>
              </p:nvPr>
            </p:nvGraphicFramePr>
            <p:xfrm>
              <a:off x="712739" y="942389"/>
              <a:ext cx="10953206" cy="47072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71940">
                      <a:extLst>
                        <a:ext uri="{9D8B030D-6E8A-4147-A177-3AD203B41FA5}">
                          <a16:colId xmlns:a16="http://schemas.microsoft.com/office/drawing/2014/main" val="236232262"/>
                        </a:ext>
                      </a:extLst>
                    </a:gridCol>
                    <a:gridCol w="1655110">
                      <a:extLst>
                        <a:ext uri="{9D8B030D-6E8A-4147-A177-3AD203B41FA5}">
                          <a16:colId xmlns:a16="http://schemas.microsoft.com/office/drawing/2014/main" val="3833750130"/>
                        </a:ext>
                      </a:extLst>
                    </a:gridCol>
                    <a:gridCol w="2638697">
                      <a:extLst>
                        <a:ext uri="{9D8B030D-6E8A-4147-A177-3AD203B41FA5}">
                          <a16:colId xmlns:a16="http://schemas.microsoft.com/office/drawing/2014/main" val="324892578"/>
                        </a:ext>
                      </a:extLst>
                    </a:gridCol>
                    <a:gridCol w="4187459">
                      <a:extLst>
                        <a:ext uri="{9D8B030D-6E8A-4147-A177-3AD203B41FA5}">
                          <a16:colId xmlns:a16="http://schemas.microsoft.com/office/drawing/2014/main" val="3793878844"/>
                        </a:ext>
                      </a:extLst>
                    </a:gridCol>
                  </a:tblGrid>
                  <a:tr h="4151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Items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Priority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Results / Status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Remarks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6897020"/>
                      </a:ext>
                    </a:extLst>
                  </a:tr>
                  <a:tr h="5441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Boson Mass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BMR &lt; 4%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49780527"/>
                      </a:ext>
                    </a:extLst>
                  </a:tr>
                  <a:tr h="7774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Intrinsic EM/hadronic energy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676289"/>
                      </a:ext>
                    </a:extLst>
                  </a:tr>
                  <a:tr h="6706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Separation power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gamma/gamma, gamma/hadron, hadron/hadron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24836442"/>
                      </a:ext>
                    </a:extLst>
                  </a:tr>
                  <a:tr h="7144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Lepton ID in jets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32664524"/>
                      </a:ext>
                    </a:extLst>
                  </a:tr>
                  <a:tr h="7144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Timing  capability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93758687"/>
                      </a:ext>
                    </a:extLst>
                  </a:tr>
                  <a:tr h="419495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reconstruction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64475966"/>
                      </a:ext>
                    </a:extLst>
                  </a:tr>
                  <a:tr h="45160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Pile-up at Z-pole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611065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CCDF18A1-8D5A-4A99-8D27-519CDCD500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7549755"/>
                  </p:ext>
                </p:extLst>
              </p:nvPr>
            </p:nvGraphicFramePr>
            <p:xfrm>
              <a:off x="712739" y="942389"/>
              <a:ext cx="10953206" cy="47072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71940">
                      <a:extLst>
                        <a:ext uri="{9D8B030D-6E8A-4147-A177-3AD203B41FA5}">
                          <a16:colId xmlns:a16="http://schemas.microsoft.com/office/drawing/2014/main" val="236232262"/>
                        </a:ext>
                      </a:extLst>
                    </a:gridCol>
                    <a:gridCol w="1655110">
                      <a:extLst>
                        <a:ext uri="{9D8B030D-6E8A-4147-A177-3AD203B41FA5}">
                          <a16:colId xmlns:a16="http://schemas.microsoft.com/office/drawing/2014/main" val="3833750130"/>
                        </a:ext>
                      </a:extLst>
                    </a:gridCol>
                    <a:gridCol w="2638697">
                      <a:extLst>
                        <a:ext uri="{9D8B030D-6E8A-4147-A177-3AD203B41FA5}">
                          <a16:colId xmlns:a16="http://schemas.microsoft.com/office/drawing/2014/main" val="324892578"/>
                        </a:ext>
                      </a:extLst>
                    </a:gridCol>
                    <a:gridCol w="4187459">
                      <a:extLst>
                        <a:ext uri="{9D8B030D-6E8A-4147-A177-3AD203B41FA5}">
                          <a16:colId xmlns:a16="http://schemas.microsoft.com/office/drawing/2014/main" val="3793878844"/>
                        </a:ext>
                      </a:extLst>
                    </a:gridCol>
                  </a:tblGrid>
                  <a:tr h="4151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Items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Priority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Results / Status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Remarks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6897020"/>
                      </a:ext>
                    </a:extLst>
                  </a:tr>
                  <a:tr h="5441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Boson Mass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BMR &lt; 4%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49780527"/>
                      </a:ext>
                    </a:extLst>
                  </a:tr>
                  <a:tr h="7774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Intrinsic EM/hadronic energy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676289"/>
                      </a:ext>
                    </a:extLst>
                  </a:tr>
                  <a:tr h="6706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Separation power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gamma/gamma, gamma/hadron, hadron/hadron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24836442"/>
                      </a:ext>
                    </a:extLst>
                  </a:tr>
                  <a:tr h="7144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Lepton ID in jets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32664524"/>
                      </a:ext>
                    </a:extLst>
                  </a:tr>
                  <a:tr h="7144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Timing  capability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93758687"/>
                      </a:ext>
                    </a:extLst>
                  </a:tr>
                  <a:tr h="4194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" t="-917391" r="-343842" b="-120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64475966"/>
                      </a:ext>
                    </a:extLst>
                  </a:tr>
                  <a:tr h="45160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Pile-up at Z-pole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611065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E3990BBE-3F08-49BE-9D0D-D8548E45F016}"/>
              </a:ext>
            </a:extLst>
          </p:cNvPr>
          <p:cNvSpPr txBox="1"/>
          <p:nvPr/>
        </p:nvSpPr>
        <p:spPr>
          <a:xfrm>
            <a:off x="1116766" y="5815037"/>
            <a:ext cx="107425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Priority/importance for performance requirements: (A) must-have; (B) plus; (C) not essential</a:t>
            </a:r>
          </a:p>
        </p:txBody>
      </p:sp>
    </p:spTree>
    <p:extLst>
      <p:ext uri="{BB962C8B-B14F-4D97-AF65-F5344CB8AC3E}">
        <p14:creationId xmlns:p14="http://schemas.microsoft.com/office/powerpoint/2010/main" val="179166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B147E-CAE0-4C00-9082-11CCF332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39D880-1DB0-4F34-BA4A-FE3648C1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88A-8037-4E6B-AD33-D71BA68FCB13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CCFC0A-B944-44A3-B47A-AB61E168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BD9A28-8AF3-4921-ABE1-1877BC79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3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表格 9">
                <a:extLst>
                  <a:ext uri="{FF2B5EF4-FFF2-40B4-BE49-F238E27FC236}">
                    <a16:creationId xmlns:a16="http://schemas.microsoft.com/office/drawing/2014/main" id="{E44C7DAA-8F6B-4F2E-86FE-6578F88350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7200303"/>
                  </p:ext>
                </p:extLst>
              </p:nvPr>
            </p:nvGraphicFramePr>
            <p:xfrm>
              <a:off x="230657" y="1548914"/>
              <a:ext cx="8547583" cy="420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34">
                      <a:extLst>
                        <a:ext uri="{9D8B030D-6E8A-4147-A177-3AD203B41FA5}">
                          <a16:colId xmlns:a16="http://schemas.microsoft.com/office/drawing/2014/main" val="3876498093"/>
                        </a:ext>
                      </a:extLst>
                    </a:gridCol>
                    <a:gridCol w="1902589">
                      <a:extLst>
                        <a:ext uri="{9D8B030D-6E8A-4147-A177-3AD203B41FA5}">
                          <a16:colId xmlns:a16="http://schemas.microsoft.com/office/drawing/2014/main" val="589684883"/>
                        </a:ext>
                      </a:extLst>
                    </a:gridCol>
                    <a:gridCol w="2472266">
                      <a:extLst>
                        <a:ext uri="{9D8B030D-6E8A-4147-A177-3AD203B41FA5}">
                          <a16:colId xmlns:a16="http://schemas.microsoft.com/office/drawing/2014/main" val="3312872825"/>
                        </a:ext>
                      </a:extLst>
                    </a:gridCol>
                    <a:gridCol w="1652694">
                      <a:extLst>
                        <a:ext uri="{9D8B030D-6E8A-4147-A177-3AD203B41FA5}">
                          <a16:colId xmlns:a16="http://schemas.microsoft.com/office/drawing/2014/main" val="3616696769"/>
                        </a:ext>
                      </a:extLst>
                    </a:gridCol>
                  </a:tblGrid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 Name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Barrel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Endcaps (x2)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20662603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Inner Radius for ECAL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069417"/>
                      </a:ext>
                    </a:extLst>
                  </a:tr>
                  <a:tr h="572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Length for barrel;</a:t>
                          </a:r>
                        </a:p>
                        <a:p>
                          <a:pPr algn="ctr"/>
                          <a:r>
                            <a:rPr lang="en-US" dirty="0"/>
                            <a:t>Outer radius for endcap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6100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 +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5919032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Longitudinal Depth</a:t>
                          </a:r>
                        </a:p>
                      </a:txBody>
                      <a:tcPr anchor="ctr" anchorCtr="1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pl-PL" dirty="0"/>
                            <a:t> (</a:t>
                          </a:r>
                          <a:r>
                            <a:rPr lang="en-US" dirty="0"/>
                            <a:t>Thickness depends on each option</a:t>
                          </a:r>
                          <a:r>
                            <a:rPr lang="pl-PL" dirty="0"/>
                            <a:t>)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47609353"/>
                      </a:ext>
                    </a:extLst>
                  </a:tr>
                  <a:tr h="572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Modularity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#modules in phi, #rings along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Assuming ideal geometry if no design?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3757799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Material Volume (m</a:t>
                          </a:r>
                          <a:r>
                            <a:rPr lang="de-DE" dirty="0"/>
                            <a:t>³)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5703406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Readout channels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2565234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Power dissipation (kW)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00969368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sensitive materials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64802825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electronics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59441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表格 9">
                <a:extLst>
                  <a:ext uri="{FF2B5EF4-FFF2-40B4-BE49-F238E27FC236}">
                    <a16:creationId xmlns:a16="http://schemas.microsoft.com/office/drawing/2014/main" id="{E44C7DAA-8F6B-4F2E-86FE-6578F88350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7200303"/>
                  </p:ext>
                </p:extLst>
              </p:nvPr>
            </p:nvGraphicFramePr>
            <p:xfrm>
              <a:off x="230657" y="1548914"/>
              <a:ext cx="8547583" cy="420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34">
                      <a:extLst>
                        <a:ext uri="{9D8B030D-6E8A-4147-A177-3AD203B41FA5}">
                          <a16:colId xmlns:a16="http://schemas.microsoft.com/office/drawing/2014/main" val="3876498093"/>
                        </a:ext>
                      </a:extLst>
                    </a:gridCol>
                    <a:gridCol w="1902589">
                      <a:extLst>
                        <a:ext uri="{9D8B030D-6E8A-4147-A177-3AD203B41FA5}">
                          <a16:colId xmlns:a16="http://schemas.microsoft.com/office/drawing/2014/main" val="589684883"/>
                        </a:ext>
                      </a:extLst>
                    </a:gridCol>
                    <a:gridCol w="2472266">
                      <a:extLst>
                        <a:ext uri="{9D8B030D-6E8A-4147-A177-3AD203B41FA5}">
                          <a16:colId xmlns:a16="http://schemas.microsoft.com/office/drawing/2014/main" val="3312872825"/>
                        </a:ext>
                      </a:extLst>
                    </a:gridCol>
                    <a:gridCol w="1652694">
                      <a:extLst>
                        <a:ext uri="{9D8B030D-6E8A-4147-A177-3AD203B41FA5}">
                          <a16:colId xmlns:a16="http://schemas.microsoft.com/office/drawing/2014/main" val="361669676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 Name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Barrel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Endcaps (x2)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2066260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Inner Radius for ECAL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06941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Length for barrel;</a:t>
                          </a:r>
                        </a:p>
                        <a:p>
                          <a:pPr algn="ctr"/>
                          <a:r>
                            <a:rPr lang="en-US" dirty="0"/>
                            <a:t>Outer radius for endcap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6100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064" t="-119048" r="-67980" b="-4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591903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Longitudinal Depth</a:t>
                          </a:r>
                        </a:p>
                      </a:txBody>
                      <a:tcPr anchor="ctr" anchorCtr="1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7799" t="-383333" r="-38440" b="-701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476093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Modularity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#modules in phi, #rings along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Assuming ideal geometry if no design?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375779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Material Volume (m</a:t>
                          </a:r>
                          <a:r>
                            <a:rPr lang="de-DE" dirty="0"/>
                            <a:t>³)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57034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Readout channels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256523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Power dissipation (kW)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0096936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sensitive materials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6480282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electronics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59441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134062C8-AE63-4680-8467-3BCCE12BABBD}"/>
              </a:ext>
            </a:extLst>
          </p:cNvPr>
          <p:cNvSpPr txBox="1"/>
          <p:nvPr/>
        </p:nvSpPr>
        <p:spPr>
          <a:xfrm>
            <a:off x="8778240" y="3446830"/>
            <a:ext cx="325767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Please also consider to indicate in extra or supporting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Unit cost for key components and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 for unit cost or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Uncertainty or risks if applicable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02EA8FA-C147-4242-BD86-237DB003459D}"/>
              </a:ext>
            </a:extLst>
          </p:cNvPr>
          <p:cNvSpPr txBox="1"/>
          <p:nvPr/>
        </p:nvSpPr>
        <p:spPr>
          <a:xfrm>
            <a:off x="341267" y="1102846"/>
            <a:ext cx="6103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Cost table template for ECAL</a:t>
            </a:r>
          </a:p>
        </p:txBody>
      </p:sp>
    </p:spTree>
    <p:extLst>
      <p:ext uri="{BB962C8B-B14F-4D97-AF65-F5344CB8AC3E}">
        <p14:creationId xmlns:p14="http://schemas.microsoft.com/office/powerpoint/2010/main" val="114240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B147E-CAE0-4C00-9082-11CCF332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39D880-1DB0-4F34-BA4A-FE3648C1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88A-8037-4E6B-AD33-D71BA68FCB13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CCFC0A-B944-44A3-B47A-AB61E168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BD9A28-8AF3-4921-ABE1-1877BC79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4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表格 9">
                <a:extLst>
                  <a:ext uri="{FF2B5EF4-FFF2-40B4-BE49-F238E27FC236}">
                    <a16:creationId xmlns:a16="http://schemas.microsoft.com/office/drawing/2014/main" id="{E44C7DAA-8F6B-4F2E-86FE-6578F88350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719778"/>
                  </p:ext>
                </p:extLst>
              </p:nvPr>
            </p:nvGraphicFramePr>
            <p:xfrm>
              <a:off x="230657" y="1548914"/>
              <a:ext cx="8547583" cy="420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34">
                      <a:extLst>
                        <a:ext uri="{9D8B030D-6E8A-4147-A177-3AD203B41FA5}">
                          <a16:colId xmlns:a16="http://schemas.microsoft.com/office/drawing/2014/main" val="3876498093"/>
                        </a:ext>
                      </a:extLst>
                    </a:gridCol>
                    <a:gridCol w="1902589">
                      <a:extLst>
                        <a:ext uri="{9D8B030D-6E8A-4147-A177-3AD203B41FA5}">
                          <a16:colId xmlns:a16="http://schemas.microsoft.com/office/drawing/2014/main" val="589684883"/>
                        </a:ext>
                      </a:extLst>
                    </a:gridCol>
                    <a:gridCol w="2472266">
                      <a:extLst>
                        <a:ext uri="{9D8B030D-6E8A-4147-A177-3AD203B41FA5}">
                          <a16:colId xmlns:a16="http://schemas.microsoft.com/office/drawing/2014/main" val="3312872825"/>
                        </a:ext>
                      </a:extLst>
                    </a:gridCol>
                    <a:gridCol w="1652694">
                      <a:extLst>
                        <a:ext uri="{9D8B030D-6E8A-4147-A177-3AD203B41FA5}">
                          <a16:colId xmlns:a16="http://schemas.microsoft.com/office/drawing/2014/main" val="3616696769"/>
                        </a:ext>
                      </a:extLst>
                    </a:gridCol>
                  </a:tblGrid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 Name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Barrel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Endcaps (x2)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20662603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Inner Radius for HCAL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 +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069417"/>
                      </a:ext>
                    </a:extLst>
                  </a:tr>
                  <a:tr h="572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Length for barrel;</a:t>
                          </a:r>
                        </a:p>
                        <a:p>
                          <a:pPr algn="ctr"/>
                          <a:r>
                            <a:rPr lang="en-US" dirty="0"/>
                            <a:t>Outer radius for endcap*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6100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 +</a:t>
                          </a:r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5919032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Longitudinal Depth</a:t>
                          </a:r>
                        </a:p>
                      </a:txBody>
                      <a:tcPr anchor="ctr" anchorCtr="1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 </a:t>
                          </a:r>
                          <a:r>
                            <a:rPr lang="pl-PL" dirty="0"/>
                            <a:t>(</a:t>
                          </a:r>
                          <a:r>
                            <a:rPr lang="en-US" dirty="0"/>
                            <a:t>Thickness depends on each option</a:t>
                          </a:r>
                          <a:r>
                            <a:rPr lang="pl-PL" dirty="0"/>
                            <a:t>)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47609353"/>
                      </a:ext>
                    </a:extLst>
                  </a:tr>
                  <a:tr h="572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Modularity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#modules in phi, #rings along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Assuming any ideal geometry if no design?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3757799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Material Volume (m</a:t>
                          </a:r>
                          <a:r>
                            <a:rPr lang="de-DE" dirty="0"/>
                            <a:t>³)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5703406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Readout channels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2565234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Power dissipation (kW)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00969368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sensitive materials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64802825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electronics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59441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表格 9">
                <a:extLst>
                  <a:ext uri="{FF2B5EF4-FFF2-40B4-BE49-F238E27FC236}">
                    <a16:creationId xmlns:a16="http://schemas.microsoft.com/office/drawing/2014/main" id="{E44C7DAA-8F6B-4F2E-86FE-6578F88350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719778"/>
                  </p:ext>
                </p:extLst>
              </p:nvPr>
            </p:nvGraphicFramePr>
            <p:xfrm>
              <a:off x="230657" y="1548914"/>
              <a:ext cx="8547583" cy="420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34">
                      <a:extLst>
                        <a:ext uri="{9D8B030D-6E8A-4147-A177-3AD203B41FA5}">
                          <a16:colId xmlns:a16="http://schemas.microsoft.com/office/drawing/2014/main" val="3876498093"/>
                        </a:ext>
                      </a:extLst>
                    </a:gridCol>
                    <a:gridCol w="1902589">
                      <a:extLst>
                        <a:ext uri="{9D8B030D-6E8A-4147-A177-3AD203B41FA5}">
                          <a16:colId xmlns:a16="http://schemas.microsoft.com/office/drawing/2014/main" val="589684883"/>
                        </a:ext>
                      </a:extLst>
                    </a:gridCol>
                    <a:gridCol w="2472266">
                      <a:extLst>
                        <a:ext uri="{9D8B030D-6E8A-4147-A177-3AD203B41FA5}">
                          <a16:colId xmlns:a16="http://schemas.microsoft.com/office/drawing/2014/main" val="3312872825"/>
                        </a:ext>
                      </a:extLst>
                    </a:gridCol>
                    <a:gridCol w="1652694">
                      <a:extLst>
                        <a:ext uri="{9D8B030D-6E8A-4147-A177-3AD203B41FA5}">
                          <a16:colId xmlns:a16="http://schemas.microsoft.com/office/drawing/2014/main" val="361669676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 Name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Barrel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Endcaps (x2)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2066260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Inner Radius for HCAL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3013" t="-108333" r="-218590" b="-9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06941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Length for barrel;</a:t>
                          </a:r>
                        </a:p>
                        <a:p>
                          <a:pPr algn="ctr"/>
                          <a:r>
                            <a:rPr lang="en-US" dirty="0"/>
                            <a:t>Outer radius for endcap*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6100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064" t="-119048" r="-67980" b="-4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591903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Longitudinal Depth</a:t>
                          </a:r>
                        </a:p>
                      </a:txBody>
                      <a:tcPr anchor="ctr" anchorCtr="1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7799" t="-383333" r="-38440" b="-701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476093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Modularity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#modules in phi, #rings along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Assuming any ideal geometry if no design?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375779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Material Volume (m</a:t>
                          </a:r>
                          <a:r>
                            <a:rPr lang="de-DE" dirty="0"/>
                            <a:t>³)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57034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Readout channels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256523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Power dissipation (kW)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0096936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sensitive materials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6480282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electronics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59441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134062C8-AE63-4680-8467-3BCCE12BABBD}"/>
              </a:ext>
            </a:extLst>
          </p:cNvPr>
          <p:cNvSpPr txBox="1"/>
          <p:nvPr/>
        </p:nvSpPr>
        <p:spPr>
          <a:xfrm>
            <a:off x="8778240" y="3446830"/>
            <a:ext cx="325767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Please also consider to indicate in extra or supporting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Unit cost for key components and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 for unit cost or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Uncertainty or risks if applicable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02EA8FA-C147-4242-BD86-237DB003459D}"/>
              </a:ext>
            </a:extLst>
          </p:cNvPr>
          <p:cNvSpPr txBox="1"/>
          <p:nvPr/>
        </p:nvSpPr>
        <p:spPr>
          <a:xfrm>
            <a:off x="341267" y="1102846"/>
            <a:ext cx="6103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Cost table template for HCAL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B6CD29A-2EC6-45FC-BA11-35629D8E160B}"/>
              </a:ext>
            </a:extLst>
          </p:cNvPr>
          <p:cNvSpPr txBox="1"/>
          <p:nvPr/>
        </p:nvSpPr>
        <p:spPr>
          <a:xfrm>
            <a:off x="8909533" y="2413893"/>
            <a:ext cx="30518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* Endcaps encompass barrel</a:t>
            </a:r>
          </a:p>
        </p:txBody>
      </p:sp>
    </p:spTree>
    <p:extLst>
      <p:ext uri="{BB962C8B-B14F-4D97-AF65-F5344CB8AC3E}">
        <p14:creationId xmlns:p14="http://schemas.microsoft.com/office/powerpoint/2010/main" val="346507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BDEE8E-2DC7-4709-B2B2-3ED4629AE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Technical readiness level </a:t>
            </a:r>
            <a:endParaRPr 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57E3E7-A14F-47A3-95AE-65CFFA91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88A-8037-4E6B-AD33-D71BA68FCB13}" type="datetime1">
              <a:rPr lang="en-US" altLang="zh-CN" smtClean="0"/>
              <a:t>2/29/2024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357C91-1FEE-46F6-A7D1-EEC14F5E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EA7368-DC5C-4A8C-A20C-B4491B82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4D61267-CA42-453C-915D-089CADEA8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50101"/>
              </p:ext>
            </p:extLst>
          </p:nvPr>
        </p:nvGraphicFramePr>
        <p:xfrm>
          <a:off x="112732" y="2004693"/>
          <a:ext cx="11966536" cy="3839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193">
                  <a:extLst>
                    <a:ext uri="{9D8B030D-6E8A-4147-A177-3AD203B41FA5}">
                      <a16:colId xmlns:a16="http://schemas.microsoft.com/office/drawing/2014/main" val="3676968900"/>
                    </a:ext>
                  </a:extLst>
                </a:gridCol>
                <a:gridCol w="2815691">
                  <a:extLst>
                    <a:ext uri="{9D8B030D-6E8A-4147-A177-3AD203B41FA5}">
                      <a16:colId xmlns:a16="http://schemas.microsoft.com/office/drawing/2014/main" val="236232262"/>
                    </a:ext>
                  </a:extLst>
                </a:gridCol>
                <a:gridCol w="3545453">
                  <a:extLst>
                    <a:ext uri="{9D8B030D-6E8A-4147-A177-3AD203B41FA5}">
                      <a16:colId xmlns:a16="http://schemas.microsoft.com/office/drawing/2014/main" val="324892578"/>
                    </a:ext>
                  </a:extLst>
                </a:gridCol>
                <a:gridCol w="3856199">
                  <a:extLst>
                    <a:ext uri="{9D8B030D-6E8A-4147-A177-3AD203B41FA5}">
                      <a16:colId xmlns:a16="http://schemas.microsoft.com/office/drawing/2014/main" val="2823405114"/>
                    </a:ext>
                  </a:extLst>
                </a:gridCol>
              </a:tblGrid>
              <a:tr h="456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Category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Status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Design 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Other Alternative Design (if any)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96897020"/>
                  </a:ext>
                </a:extLst>
              </a:tr>
              <a:tr h="696503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Technical Readiness Level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Full Simulation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(system level)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49780527"/>
                  </a:ext>
                </a:extLst>
              </a:tr>
              <a:tr h="6965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Full Simulation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(module level)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6799177"/>
                  </a:ext>
                </a:extLst>
              </a:tr>
              <a:tr h="995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Prototyping R&amp;D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(common)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20829"/>
                  </a:ext>
                </a:extLst>
              </a:tr>
              <a:tr h="995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Prototyping R&amp;D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(modules, units)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2676289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4FE9B51A-CF08-4375-8534-1DD2B02AC268}"/>
              </a:ext>
            </a:extLst>
          </p:cNvPr>
          <p:cNvSpPr txBox="1"/>
          <p:nvPr/>
        </p:nvSpPr>
        <p:spPr>
          <a:xfrm>
            <a:off x="617329" y="1013480"/>
            <a:ext cx="107425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and plans of simulation studies and R&amp;D (a table template)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Person power</a:t>
            </a:r>
          </a:p>
        </p:txBody>
      </p:sp>
    </p:spTree>
    <p:extLst>
      <p:ext uri="{BB962C8B-B14F-4D97-AF65-F5344CB8AC3E}">
        <p14:creationId xmlns:p14="http://schemas.microsoft.com/office/powerpoint/2010/main" val="1602482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10277</TotalTime>
  <Words>424</Words>
  <Application>Microsoft Office PowerPoint</Application>
  <PresentationFormat>宽屏</PresentationFormat>
  <Paragraphs>110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主题</vt:lpstr>
      <vt:lpstr>CEPC Calorimeter Options: Input Materials (Template)</vt:lpstr>
      <vt:lpstr>Performance</vt:lpstr>
      <vt:lpstr>Cost </vt:lpstr>
      <vt:lpstr>Cost</vt:lpstr>
      <vt:lpstr>Technical readiness level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Calorimeters Beamtest Studies and Plans</dc:title>
  <dc:creator>Yong</dc:creator>
  <cp:lastModifiedBy>Liu Yong</cp:lastModifiedBy>
  <cp:revision>1989</cp:revision>
  <cp:lastPrinted>2023-11-17T17:15:25Z</cp:lastPrinted>
  <dcterms:created xsi:type="dcterms:W3CDTF">2018-07-04T05:40:47Z</dcterms:created>
  <dcterms:modified xsi:type="dcterms:W3CDTF">2024-02-29T15:16:29Z</dcterms:modified>
</cp:coreProperties>
</file>