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5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F1BFD9-3995-450C-AB78-91954BE75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448E854-061D-4CBF-A38E-33344698D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27C8F9-2278-4998-A786-2A7D9FBE7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B17772-97E4-4880-97B1-220A98659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4DA22F-64A0-4A28-A486-E3E21D93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1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AF7EEC-EEA1-4226-8AC1-591364C66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6A48567-08F6-4233-87FD-0E50D0CE2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959906-4753-4EA6-B1EB-121B304CB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83E931-DE52-4118-9236-48C45E54F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9DBFD4-A231-4778-A962-CABCE590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328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0A82F93-C4D8-42E0-82AB-DB87D60FD5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07C390-6BC7-47A2-8ED9-90F10F0F2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EEE915-E94F-4CEB-B840-361176DD7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98629B-7330-4DC2-8738-7797D9C43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6EDC26-9A0C-4EF8-971F-F88DB43C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7315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435DAE-4234-4607-8F2F-8F7F44CD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3D5977-5204-4009-86D9-0E6B2508E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F1C55D-AFE7-40CC-B957-1961F448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2DD2EC-61AD-4591-9D74-F72DF04C0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9FF62A-E019-4FE6-BA00-F9FCC7EBD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05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7BB5CC-DD77-4BCC-B176-649DE829A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565AF75-E1EC-4F35-A53F-5518BC36C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2D99E49-5FEC-4BFE-AF19-5FCD60AF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5B390F-DECA-43E4-AC19-67B20A38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9B8F25-8A24-4BD8-B482-E0CBF007C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732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0B423C-7A48-499C-950F-D13A6009B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D70C27-B838-4DF2-BDE6-333ABDB4F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2A53092-419F-49B7-A376-93AE8E2D8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81F0C3E-3C35-41B8-B917-930A081BD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71F895F-AE33-4430-AEB1-A317DFCDB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D022B75-1150-4895-8F48-D3AA5D141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716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7C68AE-4EA9-412A-B800-C2FD914E7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8953E3A-1654-44B9-B8BC-990644752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B8D598B-90A7-4352-B26D-B52BFF33D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3FD5F71-5D37-46A4-8D16-1BE35D3D9D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95B8897-BE08-4E74-BC72-75624C3344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B4ED6C1-A29B-4CD2-B56E-A2159FC1B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D7C5418-E3E7-4C0B-9F44-982741270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1160ACF-B243-48C2-821D-9EB9B8EB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62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6CDC59-3365-4B8A-87F4-607F62B9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14057BE-E7A6-4BE7-8E20-79A8368F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4E19326-512D-49BC-9E27-DD8CA5A5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3EA03F0-567D-4EAB-B459-EEB270A2C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07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833FC94-4825-4D12-8433-286A9D0CD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17F31-EE99-4030-883B-4C6CABB4A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9EF8210-7061-4942-8115-D8192899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455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9D7F80-6298-4778-BE6E-E7B639FD4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1CD676-3992-4E63-91DE-5D1B8B20D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B431B6C-7D0B-4D0D-9B08-B6A7FB58D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73E2DC2-CF73-457B-8DC3-30C94245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15D3AEC-1BE5-4C9F-B2A6-E2B05CD6B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BC1FE45-776F-4C9D-90BC-A5661866A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332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D11863-690F-42C4-A92B-9489F9F8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E11905C-5F23-49E8-9FBD-1A74FAA61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3930EFE-1863-4C1F-B1CE-840E80CAF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A598F0-E99C-4CDE-ABF7-A6E522E1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9D8240-3606-4650-AE8D-13476DCD1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1D6EF0-FB8E-4E0D-823E-2D73BB74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88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C467863-F97E-451B-810F-A6D032545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76EF98-EE2D-41FD-B5C3-460B42878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A6CBBA-5276-4055-89F6-49F175AA60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28350-E71A-4E3F-A5F4-0AF7DCF17BA6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E5745E-2454-433C-8854-B423E515A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C5BC39-A217-4F93-831C-EF8BF85AF1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974B2-5D89-4692-9F62-29A7D64A4E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375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10A5F8-EF1A-44D2-AFA8-74B7F4EC6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307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rgbClr val="C00000"/>
                </a:solidFill>
              </a:rPr>
              <a:t>Software</a:t>
            </a:r>
            <a:r>
              <a:rPr lang="zh-CN" altLang="en-US" b="1" dirty="0">
                <a:solidFill>
                  <a:srgbClr val="C00000"/>
                </a:solidFill>
              </a:rPr>
              <a:t> </a:t>
            </a:r>
            <a:r>
              <a:rPr lang="en-US" altLang="zh-CN" b="1" dirty="0">
                <a:solidFill>
                  <a:srgbClr val="C00000"/>
                </a:solidFill>
              </a:rPr>
              <a:t>&amp; Simulation</a:t>
            </a:r>
            <a:br>
              <a:rPr lang="en-US" altLang="zh-CN" dirty="0"/>
            </a:br>
            <a:r>
              <a:rPr lang="en-US" altLang="zh-CN" i="1" dirty="0"/>
              <a:t>toward Reference Detector TDR</a:t>
            </a:r>
            <a:endParaRPr lang="zh-CN" altLang="en-US" i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DF1C7DD-4D3B-44F6-ACF8-D573CDA1B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8817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+mj-lt"/>
              </a:rPr>
              <a:t>SUN Shengsen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zh-CN" dirty="0">
                <a:latin typeface="+mj-lt"/>
              </a:rPr>
              <a:t>CEPC Detector TDR Plenary Meeting,  Feb. 27, 2024</a:t>
            </a:r>
            <a:endParaRPr lang="zh-CN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618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6BC05E-B8FA-49D4-B346-DCE19E2E7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9583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Status of CEPCSW: Toward A Software Version Release</a:t>
            </a:r>
            <a:endParaRPr lang="zh-CN" altLang="en-US" sz="3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F9F65F-A92F-4F28-A98A-885976EFE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144" y="1130968"/>
            <a:ext cx="7525374" cy="5269832"/>
          </a:xfrm>
        </p:spPr>
        <p:txBody>
          <a:bodyPr>
            <a:normAutofit/>
          </a:bodyPr>
          <a:lstStyle/>
          <a:p>
            <a:r>
              <a:rPr lang="en-US" altLang="zh-CN" sz="2600" dirty="0"/>
              <a:t>Geometry:</a:t>
            </a:r>
          </a:p>
          <a:p>
            <a:pPr lvl="1"/>
            <a:r>
              <a:rPr lang="en-US" altLang="zh-CN" dirty="0"/>
              <a:t>Preliminary of vertex and tracker (TPC)</a:t>
            </a:r>
          </a:p>
          <a:p>
            <a:pPr lvl="1"/>
            <a:r>
              <a:rPr lang="en-US" altLang="zh-CN" dirty="0"/>
              <a:t>Updates of geometry and material of </a:t>
            </a:r>
            <a:r>
              <a:rPr lang="en-US" altLang="zh-CN" dirty="0" err="1"/>
              <a:t>ECal</a:t>
            </a:r>
            <a:r>
              <a:rPr lang="en-US" altLang="zh-CN" dirty="0"/>
              <a:t> and </a:t>
            </a:r>
            <a:r>
              <a:rPr lang="en-US" altLang="zh-CN" dirty="0" err="1"/>
              <a:t>HCal</a:t>
            </a:r>
            <a:r>
              <a:rPr lang="en-US" altLang="zh-CN" dirty="0"/>
              <a:t> </a:t>
            </a:r>
          </a:p>
          <a:p>
            <a:r>
              <a:rPr lang="en-US" altLang="zh-CN" sz="2600" dirty="0"/>
              <a:t>Accurate description of detector: Input from hardware</a:t>
            </a:r>
          </a:p>
          <a:p>
            <a:r>
              <a:rPr lang="en-US" altLang="zh-CN" sz="2600" dirty="0"/>
              <a:t>MDC software: release into CEPCSW</a:t>
            </a:r>
          </a:p>
          <a:p>
            <a:r>
              <a:rPr lang="en-US" altLang="zh-CN" sz="2600" dirty="0" err="1"/>
              <a:t>dN</a:t>
            </a:r>
            <a:r>
              <a:rPr lang="en-US" altLang="zh-CN" sz="2600" dirty="0"/>
              <a:t>/dx: simulation of endcap part, release into CEPCSW</a:t>
            </a:r>
          </a:p>
          <a:p>
            <a:r>
              <a:rPr lang="en-US" altLang="zh-CN" sz="2600" dirty="0" err="1"/>
              <a:t>ECal</a:t>
            </a:r>
            <a:r>
              <a:rPr lang="en-US" altLang="zh-CN" sz="2600" dirty="0"/>
              <a:t>: optimization of performance</a:t>
            </a:r>
          </a:p>
          <a:p>
            <a:r>
              <a:rPr lang="en-US" altLang="zh-CN" sz="2600" dirty="0"/>
              <a:t>Arbor porting: </a:t>
            </a:r>
            <a:r>
              <a:rPr lang="en-US" altLang="zh-CN" sz="2200" dirty="0"/>
              <a:t>Similar BMR, partly using </a:t>
            </a:r>
            <a:r>
              <a:rPr lang="en-US" altLang="zh-CN" sz="2200" dirty="0" err="1"/>
              <a:t>CEPCSoft</a:t>
            </a:r>
            <a:r>
              <a:rPr lang="en-US" altLang="zh-CN" sz="2200" dirty="0"/>
              <a:t> </a:t>
            </a:r>
          </a:p>
          <a:p>
            <a:r>
              <a:rPr lang="en-US" altLang="zh-CN" dirty="0"/>
              <a:t>Auto-Validations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79F9220-E2E7-4B79-9823-9A4851DC9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1195" y="2364902"/>
            <a:ext cx="3721997" cy="2318363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6058E51-10B4-4D15-8F0E-F5560FAE2C4F}"/>
              </a:ext>
            </a:extLst>
          </p:cNvPr>
          <p:cNvSpPr txBox="1"/>
          <p:nvPr/>
        </p:nvSpPr>
        <p:spPr>
          <a:xfrm>
            <a:off x="8636984" y="2000473"/>
            <a:ext cx="2856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MDI+Tracker</a:t>
            </a:r>
            <a:r>
              <a:rPr lang="en-US" altLang="zh-CN" dirty="0"/>
              <a:t> (</a:t>
            </a:r>
            <a:r>
              <a:rPr lang="en-US" altLang="zh-CN" dirty="0" err="1"/>
              <a:t>Silicon+TPC</a:t>
            </a:r>
            <a:r>
              <a:rPr lang="en-US" altLang="zh-CN" dirty="0"/>
              <a:t>)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025BD2D-AF59-457A-BCA3-61E1F9F0A782}"/>
                  </a:ext>
                </a:extLst>
              </p:cNvPr>
              <p:cNvSpPr txBox="1"/>
              <p:nvPr/>
            </p:nvSpPr>
            <p:spPr>
              <a:xfrm>
                <a:off x="8951962" y="4799144"/>
                <a:ext cx="286995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VTX: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&lt;0.99</m:t>
                    </m:r>
                  </m:oMath>
                </a14:m>
                <a:endParaRPr lang="en-US" altLang="zh-CN" b="0" dirty="0"/>
              </a:p>
              <a:p>
                <a:r>
                  <a:rPr lang="en-US" altLang="zh-CN" dirty="0"/>
                  <a:t>Tracker: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&lt;0.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85, </m:t>
                    </m:r>
                  </m:oMath>
                </a14:m>
                <a:endParaRPr lang="en-US" altLang="zh-CN" b="0" i="1" dirty="0">
                  <a:latin typeface="Cambria Math" panose="02040503050406030204" pitchFamily="18" charset="0"/>
                </a:endParaRPr>
              </a:p>
              <a:p>
                <a:r>
                  <a:rPr lang="en-US" altLang="zh-CN" b="0" dirty="0"/>
                  <a:t>                 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0.6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&lt;1.8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3 layers silicon</a:t>
                </a:r>
                <a:endParaRPr lang="zh-CN" altLang="en-US" dirty="0"/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0025BD2D-AF59-457A-BCA3-61E1F9F0A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962" y="4799144"/>
                <a:ext cx="2869953" cy="1200329"/>
              </a:xfrm>
              <a:prstGeom prst="rect">
                <a:avLst/>
              </a:prstGeom>
              <a:blipFill>
                <a:blip r:embed="rId3"/>
                <a:stretch>
                  <a:fillRect l="-1699" t="-3046" b="-659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C5859C46-5E47-4027-92A0-1D424FC35BEB}"/>
              </a:ext>
            </a:extLst>
          </p:cNvPr>
          <p:cNvSpPr/>
          <p:nvPr/>
        </p:nvSpPr>
        <p:spPr>
          <a:xfrm>
            <a:off x="7173881" y="952815"/>
            <a:ext cx="4902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>
                <a:solidFill>
                  <a:schemeClr val="accent1"/>
                </a:solidFill>
              </a:rPr>
              <a:t>Monday Afternoon 15:00 Multi-disciplinary 228</a:t>
            </a:r>
          </a:p>
          <a:p>
            <a:pPr algn="ctr"/>
            <a:r>
              <a:rPr lang="en-US" altLang="zh-CN" dirty="0">
                <a:solidFill>
                  <a:schemeClr val="accent1"/>
                </a:solidFill>
              </a:rPr>
              <a:t>https://indico.ihep.ac.cn/category/1044/</a:t>
            </a:r>
            <a:endParaRPr lang="zh-CN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74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FD7E00-88B9-407C-91AB-23B09913F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782"/>
            <a:ext cx="10515600" cy="1325563"/>
          </a:xfrm>
        </p:spPr>
        <p:txBody>
          <a:bodyPr/>
          <a:lstStyle/>
          <a:p>
            <a:r>
              <a:rPr lang="en-US" altLang="zh-CN" dirty="0"/>
              <a:t>Two Questions about TOF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841706F-4635-4783-9448-3F17A36961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9231" y="1349114"/>
                <a:ext cx="8257675" cy="5019602"/>
              </a:xfrm>
            </p:spPr>
            <p:txBody>
              <a:bodyPr>
                <a:normAutofit/>
              </a:bodyPr>
              <a:lstStyle/>
              <a:p>
                <a:r>
                  <a:rPr lang="en-US" altLang="zh-CN" sz="2600" dirty="0"/>
                  <a:t>Detection Capacity: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altLang="zh-CN" dirty="0"/>
                  <a:t>Compensation in 0.7~1.1 GeV/c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altLang="zh-CN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Particle can NOT reach TOF: 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0.81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𝐺𝑒𝑉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&lt;1.54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𝐺𝑒𝑉</m:t>
                    </m:r>
                  </m:oMath>
                </a14:m>
                <a:endParaRPr lang="en-US" altLang="zh-CN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457200" lvl="1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𝑝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=0.3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𝑞𝐵𝑅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&gt;0.81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𝐺𝑒𝑉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/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</m:oMath>
                  </m:oMathPara>
                </a14:m>
                <a:endParaRPr lang="en-US" altLang="zh-CN" b="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&gt;1.54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@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=0.85</m:t>
                      </m:r>
                    </m:oMath>
                  </m:oMathPara>
                </a14:m>
                <a:endParaRPr lang="en-US" altLang="zh-CN" sz="2400" b="0" dirty="0"/>
              </a:p>
              <a:p>
                <a:pPr lvl="1">
                  <a:lnSpc>
                    <a:spcPct val="100000"/>
                  </a:lnSpc>
                </a:pPr>
                <a:r>
                  <a:rPr lang="en-US" altLang="zh-CN" dirty="0"/>
                  <a:t>Consider energy loss and material budget, even worse</a:t>
                </a:r>
              </a:p>
              <a:p>
                <a:pPr lvl="1"/>
                <a:r>
                  <a:rPr lang="en-US" altLang="zh-CN" dirty="0"/>
                  <a:t>TOF @ 0.6m?</a:t>
                </a:r>
              </a:p>
              <a:p>
                <a:r>
                  <a:rPr lang="en-US" altLang="zh-CN" sz="2600" dirty="0"/>
                  <a:t>Event Start Time (Collision Time) is Necessary</a:t>
                </a:r>
                <a:r>
                  <a:rPr lang="zh-CN" altLang="en-US" sz="2600" dirty="0"/>
                  <a:t>？</a:t>
                </a:r>
                <a:endParaRPr lang="en-US" altLang="zh-CN" sz="2600" dirty="0"/>
              </a:p>
              <a:p>
                <a:pPr lvl="1"/>
                <a:r>
                  <a:rPr lang="en-US" altLang="zh-CN" dirty="0"/>
                  <a:t>Accuracy of time measurements of each sub-detector?</a:t>
                </a:r>
              </a:p>
              <a:p>
                <a:pPr lvl="1"/>
                <a:r>
                  <a:rPr lang="en-US" altLang="zh-CN" dirty="0"/>
                  <a:t>Trigger in any kind of pattern?</a:t>
                </a:r>
              </a:p>
              <a:p>
                <a:r>
                  <a:rPr lang="en-US" altLang="zh-CN" sz="2600" dirty="0"/>
                  <a:t>Physics Requirements?</a:t>
                </a:r>
                <a:endParaRPr lang="zh-CN" altLang="en-US" sz="2600" dirty="0"/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9841706F-4635-4783-9448-3F17A36961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9231" y="1349114"/>
                <a:ext cx="8257675" cy="5019602"/>
              </a:xfrm>
              <a:blipFill>
                <a:blip r:embed="rId2"/>
                <a:stretch>
                  <a:fillRect l="-1181" t="-194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C7F8F9AE-503F-4B23-810F-5C75824009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727" y="4259180"/>
            <a:ext cx="2951182" cy="231006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120F017D-24EB-4A71-BDA8-5919A0E651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650" y="1349114"/>
            <a:ext cx="3393023" cy="271756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4B95A7A7-9B21-45AD-9FD7-09F4468B9E10}"/>
              </a:ext>
            </a:extLst>
          </p:cNvPr>
          <p:cNvSpPr txBox="1"/>
          <p:nvPr/>
        </p:nvSpPr>
        <p:spPr>
          <a:xfrm>
            <a:off x="9297105" y="883529"/>
            <a:ext cx="242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Discussion with Zhijun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283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439281-2CFD-4136-8D31-462B5A7D9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Beam 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6D51F4-AEAC-4A70-8DEC-4ACA74654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Beam background simulation: Generator-like</a:t>
            </a:r>
          </a:p>
          <a:p>
            <a:r>
              <a:rPr lang="en-US" altLang="zh-CN" dirty="0"/>
              <a:t>Interfaces and converter</a:t>
            </a:r>
          </a:p>
          <a:p>
            <a:r>
              <a:rPr lang="en-US" altLang="zh-CN" dirty="0"/>
              <a:t>Distributions (detection unit/time dependent)</a:t>
            </a:r>
          </a:p>
          <a:p>
            <a:endParaRPr lang="en-US" altLang="zh-CN" dirty="0"/>
          </a:p>
          <a:p>
            <a:r>
              <a:rPr lang="en-US" altLang="zh-CN" dirty="0"/>
              <a:t>Simulation of synchrotron radiation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CBDF401-EAA0-4B6A-85B6-C57FF7E810C3}"/>
              </a:ext>
            </a:extLst>
          </p:cNvPr>
          <p:cNvSpPr txBox="1"/>
          <p:nvPr/>
        </p:nvSpPr>
        <p:spPr>
          <a:xfrm>
            <a:off x="9321169" y="1100097"/>
            <a:ext cx="242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Discussion with </a:t>
            </a:r>
            <a:r>
              <a:rPr lang="en-US" altLang="zh-CN" dirty="0" err="1"/>
              <a:t>Haoyu</a:t>
            </a:r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506EDA5-096A-4F93-96BA-A0ADD013A225}"/>
              </a:ext>
            </a:extLst>
          </p:cNvPr>
          <p:cNvSpPr txBox="1"/>
          <p:nvPr/>
        </p:nvSpPr>
        <p:spPr>
          <a:xfrm>
            <a:off x="6249261" y="5045242"/>
            <a:ext cx="50227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i="1" dirty="0">
                <a:solidFill>
                  <a:srgbClr val="FF0000"/>
                </a:solidFill>
                <a:latin typeface="+mj-lt"/>
              </a:rPr>
              <a:t>Thanks manpower contributions!</a:t>
            </a:r>
          </a:p>
          <a:p>
            <a:r>
              <a:rPr lang="en-US" altLang="zh-CN" sz="2800" i="1" dirty="0">
                <a:solidFill>
                  <a:srgbClr val="FF0000"/>
                </a:solidFill>
                <a:latin typeface="+mj-lt"/>
              </a:rPr>
              <a:t>Thank you! </a:t>
            </a:r>
            <a:endParaRPr lang="zh-CN" altLang="en-US" sz="2800" i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5994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259</Words>
  <Application>Microsoft Office PowerPoint</Application>
  <PresentationFormat>宽屏</PresentationFormat>
  <Paragraphs>42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黑体</vt:lpstr>
      <vt:lpstr>宋体</vt:lpstr>
      <vt:lpstr>Arial</vt:lpstr>
      <vt:lpstr>Calibri</vt:lpstr>
      <vt:lpstr>Cambria</vt:lpstr>
      <vt:lpstr>Cambria Math</vt:lpstr>
      <vt:lpstr>Wingdings</vt:lpstr>
      <vt:lpstr>Office 主题​​</vt:lpstr>
      <vt:lpstr>Software &amp; Simulation toward Reference Detector TDR</vt:lpstr>
      <vt:lpstr>Status of CEPCSW: Toward A Software Version Release</vt:lpstr>
      <vt:lpstr>Two Questions about TOF</vt:lpstr>
      <vt:lpstr>Beam Background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&amp; Simulation toward Reference Detector TDR</dc:title>
  <dc:creator>Dell</dc:creator>
  <cp:lastModifiedBy>Dell</cp:lastModifiedBy>
  <cp:revision>33</cp:revision>
  <dcterms:created xsi:type="dcterms:W3CDTF">2024-02-04T02:14:31Z</dcterms:created>
  <dcterms:modified xsi:type="dcterms:W3CDTF">2024-02-26T14:13:56Z</dcterms:modified>
</cp:coreProperties>
</file>