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20" r:id="rId2"/>
    <p:sldMasterId id="2147483733" r:id="rId3"/>
    <p:sldMasterId id="2147483746" r:id="rId4"/>
  </p:sldMasterIdLst>
  <p:notesMasterIdLst>
    <p:notesMasterId r:id="rId11"/>
  </p:notesMasterIdLst>
  <p:handoutMasterIdLst>
    <p:handoutMasterId r:id="rId12"/>
  </p:handoutMasterIdLst>
  <p:sldIdLst>
    <p:sldId id="540" r:id="rId5"/>
    <p:sldId id="544" r:id="rId6"/>
    <p:sldId id="541" r:id="rId7"/>
    <p:sldId id="542" r:id="rId8"/>
    <p:sldId id="543" r:id="rId9"/>
    <p:sldId id="545" r:id="rId10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CC99"/>
    <a:srgbClr val="33CCCC"/>
    <a:srgbClr val="CC0099"/>
    <a:srgbClr val="006633"/>
    <a:srgbClr val="FFFFCC"/>
    <a:srgbClr val="FFCCCC"/>
    <a:srgbClr val="777777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5244" autoAdjust="0"/>
  </p:normalViewPr>
  <p:slideViewPr>
    <p:cSldViewPr>
      <p:cViewPr varScale="1">
        <p:scale>
          <a:sx n="86" d="100"/>
          <a:sy n="86" d="100"/>
        </p:scale>
        <p:origin x="156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45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9D3B2D2-EB54-4DB4-86CA-44B2C5EC994F}" type="datetimeFigureOut">
              <a:rPr lang="en-US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70613A5-CF5A-471A-A00E-C70A2B20F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0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93E35E6-4823-423C-9A77-97541517AD0D}" type="datetimeFigureOut">
              <a:rPr lang="en-US"/>
              <a:pPr>
                <a:defRPr/>
              </a:pPr>
              <a:t>2/27/2024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750393-E56E-4EC0-A630-7481E0259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31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992888" cy="2209800"/>
          </a:xfrm>
          <a:prstGeom prst="rect">
            <a:avLst/>
          </a:prstGeom>
          <a:noFill/>
        </p:spPr>
        <p:txBody>
          <a:bodyPr/>
          <a:lstStyle>
            <a:lvl1pPr algn="l">
              <a:defRPr sz="28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fr-FR" dirty="0"/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881EA-2ABF-40F3-8ABB-B45228A2DF0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56594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56594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2994-BFD4-4E84-9815-31D3787F3AD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C394A-8DF0-49E7-9776-29202ACFE3D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608513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9C70-F4DE-44F6-80FF-4947D2FAA00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AE355-4760-4E4D-8611-1C8075FED0F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4E7D-620D-4AA7-B397-DE3FCFC9901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7"/>
            <a:ext cx="8229600" cy="5400601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buClr>
                <a:srgbClr val="CC99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531515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6B38D0-E50B-47EC-B2D3-4AE0B27AD52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0" y="6527800"/>
            <a:ext cx="3384550" cy="2619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3521075" y="6457950"/>
            <a:ext cx="2563813" cy="331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6231-FA3F-475A-96A0-F73E72A3D4E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90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1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 txBox="1">
            <a:spLocks noChangeArrowheads="1"/>
          </p:cNvSpPr>
          <p:nvPr/>
        </p:nvSpPr>
        <p:spPr bwMode="auto">
          <a:xfrm>
            <a:off x="3276600" y="6524625"/>
            <a:ext cx="3167063" cy="261938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spcBef>
                <a:spcPct val="0"/>
              </a:spcBef>
              <a:buClrTx/>
              <a:buSzTx/>
              <a:buFontTx/>
              <a:buNone/>
              <a:defRPr sz="1200" kern="1200">
                <a:solidFill>
                  <a:srgbClr val="00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>
            <a:lvl1pPr>
              <a:lnSpc>
                <a:spcPct val="120000"/>
              </a:lnSpc>
              <a:defRPr sz="1800" b="1">
                <a:solidFill>
                  <a:schemeClr val="tx1"/>
                </a:solidFill>
                <a:latin typeface="+mn-lt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anose="05000000000000000000" pitchFamily="2" charset="2"/>
              <a:buChar char="Ø"/>
              <a:defRPr sz="16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2pPr>
            <a:lvl3pPr marL="1143000" indent="-228600">
              <a:lnSpc>
                <a:spcPct val="120000"/>
              </a:lnSpc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3pPr>
            <a:lvl4pPr>
              <a:defRPr sz="12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4pPr>
            <a:lvl5pPr>
              <a:buClr>
                <a:srgbClr val="CC9900"/>
              </a:buClr>
              <a:defRPr sz="11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503988"/>
            <a:ext cx="946150" cy="288925"/>
          </a:xfrm>
        </p:spPr>
        <p:txBody>
          <a:bodyPr/>
          <a:lstStyle>
            <a:lvl1pPr>
              <a:defRPr b="0" smtClean="0"/>
            </a:lvl1pPr>
          </a:lstStyle>
          <a:p>
            <a:pPr>
              <a:defRPr/>
            </a:pPr>
            <a:fld id="{E8AFDBC6-8636-43D0-8C2D-AEEF18B55193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395288" y="6453336"/>
            <a:ext cx="3888680" cy="258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rgbClr val="00663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 dirty="0"/>
              <a:t>07/02/2024</a:t>
            </a:r>
            <a:r>
              <a:rPr lang="zh-CN" altLang="en-US" dirty="0"/>
              <a:t>，</a:t>
            </a:r>
            <a:r>
              <a:rPr lang="en-US" altLang="zh-CN" dirty="0"/>
              <a:t>CEPC TDR meeting</a:t>
            </a:r>
            <a:endParaRPr lang="fr-BE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65125"/>
            <a:ext cx="7886700" cy="471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62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5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24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2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8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56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10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78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63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682C-5E2B-4034-A45B-361F3364CAB3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82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91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24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888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367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00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92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843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371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3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07F9-308E-44DE-896A-C5F5486FF59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454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82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13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70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665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47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808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21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766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2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8911-1167-4E04-8CBE-31CC4704724D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208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692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853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7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31DB-9929-42CA-B090-663F3A0BCBA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A045C-B1E0-49FF-87BB-31A9B8F120A5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9EA8-6503-4CCB-973C-6820EEF8BE2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47345-8BDA-4AC4-85A1-9EBAA1195F60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Cliquez pour modifier les styles du texte du masque </a:t>
            </a:r>
          </a:p>
          <a:p>
            <a:pPr lvl="1"/>
            <a:r>
              <a:rPr lang="en-US" altLang="zh-CN"/>
              <a:t>Deuxième niveau</a:t>
            </a:r>
          </a:p>
          <a:p>
            <a:pPr lvl="2"/>
            <a:r>
              <a:rPr lang="en-US" altLang="zh-CN"/>
              <a:t>Troisième niveau</a:t>
            </a:r>
          </a:p>
          <a:p>
            <a:pPr lvl="3"/>
            <a:r>
              <a:rPr lang="en-US" altLang="zh-CN"/>
              <a:t>Quatrième niveau</a:t>
            </a:r>
          </a:p>
          <a:p>
            <a:pPr lvl="4"/>
            <a:r>
              <a:rPr lang="en-US" altLang="zh-CN"/>
              <a:t>Cinquième niveau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503988"/>
            <a:ext cx="9461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6633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CF841C1A-65D0-45B7-9EA2-2E07EBD6A5E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10" name="Freeform 7"/>
          <p:cNvSpPr>
            <a:spLocks noChangeArrowheads="1"/>
          </p:cNvSpPr>
          <p:nvPr/>
        </p:nvSpPr>
        <p:spPr bwMode="auto">
          <a:xfrm>
            <a:off x="381000" y="228600"/>
            <a:ext cx="7215188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006633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57200" y="6453188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840001" y="54670"/>
            <a:ext cx="1296292" cy="7565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6" r:id="rId14"/>
    <p:sldLayoutId id="2147483717" r:id="rId15"/>
    <p:sldLayoutId id="2147483718" r:id="rId16"/>
    <p:sldLayoutId id="2147483719" r:id="rId17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n"/>
        <a:defRPr sz="2800">
          <a:solidFill>
            <a:srgbClr val="006633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633"/>
        </a:buClr>
        <a:buSzPct val="75000"/>
        <a:buFont typeface="Wingdings" pitchFamily="2" charset="2"/>
        <a:buChar char="Ä"/>
        <a:defRPr sz="2400">
          <a:solidFill>
            <a:schemeClr val="tx1"/>
          </a:solidFill>
          <a:latin typeface="Comic Sans MS" pitchFamily="66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Comic Sans MS" pitchFamily="66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6633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Comic Sans MS" pitchFamily="66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15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3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1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hep.ac.cn/event/2160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7C331410-9564-42C9-9313-47D7D397F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/>
          <a:lstStyle/>
          <a:p>
            <a:r>
              <a:rPr lang="zh-CN" altLang="en-US" sz="1600" dirty="0"/>
              <a:t>周四例会链接：</a:t>
            </a:r>
            <a:r>
              <a:rPr lang="en-US" altLang="zh-CN" sz="1600" dirty="0">
                <a:hlinkClick r:id="rId2"/>
              </a:rPr>
              <a:t>https://indico.ihep.ac.cn/event/21601/</a:t>
            </a:r>
            <a:endParaRPr lang="en-US" altLang="zh-CN" sz="1600" dirty="0"/>
          </a:p>
          <a:p>
            <a:pPr>
              <a:buFont typeface="+mj-lt"/>
              <a:buAutoNum type="arabicPeriod"/>
            </a:pPr>
            <a:r>
              <a:rPr lang="zh-CN" altLang="en-US" sz="1600" dirty="0"/>
              <a:t>初步讨论了电子学</a:t>
            </a:r>
            <a:r>
              <a:rPr lang="en-US" altLang="zh-CN" sz="1600" dirty="0"/>
              <a:t>TDAQ</a:t>
            </a:r>
            <a:r>
              <a:rPr lang="zh-CN" altLang="en-US" sz="1600" dirty="0"/>
              <a:t>系统框架、划分及成本计算方式：</a:t>
            </a:r>
            <a:endParaRPr lang="en-US" altLang="zh-CN" sz="1600" dirty="0"/>
          </a:p>
          <a:p>
            <a:pPr lvl="1"/>
            <a:r>
              <a:rPr lang="zh-CN" altLang="en-US" sz="1400" b="1" dirty="0"/>
              <a:t>整体框架：定制化前端</a:t>
            </a:r>
            <a:r>
              <a:rPr lang="en-US" altLang="zh-CN" sz="1400" b="1" dirty="0"/>
              <a:t>-</a:t>
            </a:r>
            <a:r>
              <a:rPr lang="zh-CN" altLang="en-US" sz="1400" b="1" dirty="0"/>
              <a:t>通用后端插件</a:t>
            </a:r>
            <a:r>
              <a:rPr lang="en-US" altLang="zh-CN" sz="1400" b="1" dirty="0"/>
              <a:t>-</a:t>
            </a:r>
            <a:r>
              <a:rPr lang="zh-CN" altLang="en-US" sz="1400" b="1" dirty="0"/>
              <a:t>通用触发插件</a:t>
            </a:r>
            <a:r>
              <a:rPr lang="en-US" altLang="zh-CN" sz="1400" b="1" dirty="0"/>
              <a:t>-DAQ</a:t>
            </a:r>
            <a:r>
              <a:rPr lang="zh-CN" altLang="en-US" sz="1400" b="1" dirty="0"/>
              <a:t>数据及计算中心</a:t>
            </a:r>
            <a:endParaRPr lang="en-US" altLang="zh-CN" sz="1400" b="1" dirty="0"/>
          </a:p>
          <a:p>
            <a:pPr lvl="1"/>
            <a:r>
              <a:rPr lang="zh-CN" altLang="en-US" sz="1400" b="1" dirty="0"/>
              <a:t>建议各子系统电子学</a:t>
            </a:r>
            <a:r>
              <a:rPr lang="en-US" altLang="zh-CN" sz="1400" b="1" dirty="0"/>
              <a:t>TDAQ</a:t>
            </a:r>
            <a:r>
              <a:rPr lang="zh-CN" altLang="en-US" sz="1400" b="1" dirty="0"/>
              <a:t>成本均由电子学</a:t>
            </a:r>
            <a:r>
              <a:rPr lang="en-US" altLang="zh-CN" sz="1400" b="1" dirty="0"/>
              <a:t>TDAQ</a:t>
            </a:r>
            <a:r>
              <a:rPr lang="zh-CN" altLang="en-US" sz="1400" b="1" dirty="0"/>
              <a:t>系统给出</a:t>
            </a:r>
            <a:endParaRPr lang="en-US" altLang="zh-CN" sz="1400" b="1" dirty="0"/>
          </a:p>
          <a:p>
            <a:pPr lvl="1"/>
            <a:r>
              <a:rPr lang="zh-CN" altLang="en-US" sz="1400" b="1" dirty="0"/>
              <a:t>成本基本计算方式：</a:t>
            </a:r>
            <a:endParaRPr lang="en-US" altLang="zh-CN" sz="1400" b="1" dirty="0"/>
          </a:p>
          <a:p>
            <a:pPr lvl="2"/>
            <a:r>
              <a:rPr lang="zh-CN" altLang="en-US" sz="1200" b="1" dirty="0"/>
              <a:t>定制化前端根据不同子系统具体计算：</a:t>
            </a:r>
            <a:r>
              <a:rPr lang="en-US" altLang="zh-CN" sz="1200" b="1" dirty="0"/>
              <a:t>ASIC</a:t>
            </a:r>
            <a:r>
              <a:rPr lang="zh-CN" altLang="en-US" sz="1200" b="1" dirty="0"/>
              <a:t>、通用器件、前端板、电源等</a:t>
            </a:r>
            <a:endParaRPr lang="en-US" altLang="zh-CN" sz="1200" b="1" dirty="0"/>
          </a:p>
          <a:p>
            <a:pPr lvl="2"/>
            <a:r>
              <a:rPr lang="zh-CN" altLang="en-US" sz="1200" b="1" dirty="0"/>
              <a:t>后端及触发：整合成少数种类标准插件，按照板数</a:t>
            </a:r>
            <a:r>
              <a:rPr lang="en-US" altLang="zh-CN" sz="1200" b="1" dirty="0"/>
              <a:t>×N</a:t>
            </a:r>
            <a:r>
              <a:rPr lang="zh-CN" altLang="en-US" sz="1200" b="1" dirty="0"/>
              <a:t>核算成本</a:t>
            </a:r>
            <a:endParaRPr lang="en-US" altLang="zh-CN" sz="1200" b="1" dirty="0"/>
          </a:p>
          <a:p>
            <a:pPr lvl="2"/>
            <a:r>
              <a:rPr lang="en-US" altLang="zh-CN" sz="1200" b="1" dirty="0"/>
              <a:t>DAQ</a:t>
            </a:r>
            <a:r>
              <a:rPr lang="zh-CN" altLang="en-US" sz="1200" b="1" dirty="0"/>
              <a:t>：按照单位带宽（数据量核心）或单位数据量（计算量核心）核算成本</a:t>
            </a:r>
            <a:endParaRPr lang="en-US" altLang="zh-CN" sz="1200" b="1" dirty="0"/>
          </a:p>
          <a:p>
            <a:pPr lvl="1"/>
            <a:r>
              <a:rPr lang="zh-CN" altLang="en-US" sz="1400" b="1" dirty="0"/>
              <a:t>建议增加通用电源系统、通用数据接口</a:t>
            </a:r>
            <a:r>
              <a:rPr lang="en-US" altLang="zh-CN" sz="1400" b="1" dirty="0"/>
              <a:t>L3</a:t>
            </a:r>
            <a:r>
              <a:rPr lang="zh-CN" altLang="en-US" sz="1400" b="1" dirty="0"/>
              <a:t>子系统或</a:t>
            </a:r>
            <a:r>
              <a:rPr lang="en-US" altLang="zh-CN" sz="1400" b="1" dirty="0"/>
              <a:t>Working Grp</a:t>
            </a:r>
            <a:r>
              <a:rPr lang="zh-CN" altLang="en-US" sz="1400" b="1" dirty="0"/>
              <a:t>，统一考虑</a:t>
            </a:r>
            <a:endParaRPr lang="en-US" altLang="zh-CN" sz="1400" b="1" dirty="0"/>
          </a:p>
          <a:p>
            <a:pPr>
              <a:buFont typeface="+mj-lt"/>
              <a:buAutoNum type="arabicPeriod"/>
            </a:pPr>
            <a:r>
              <a:rPr lang="zh-CN" altLang="en-US" sz="1600" dirty="0"/>
              <a:t>针对无线传输进展进行了系统内部讨论</a:t>
            </a:r>
            <a:endParaRPr lang="en-US" altLang="zh-CN" sz="1600" dirty="0"/>
          </a:p>
          <a:p>
            <a:pPr lvl="1"/>
            <a:r>
              <a:rPr lang="en-US" altLang="zh-CN" sz="1400" b="1" dirty="0"/>
              <a:t>WIFI</a:t>
            </a:r>
            <a:r>
              <a:rPr lang="zh-CN" altLang="en-US" sz="1400" b="1" dirty="0"/>
              <a:t>方案（</a:t>
            </a:r>
            <a:r>
              <a:rPr lang="en-US" altLang="zh-CN" sz="1400" b="1" dirty="0"/>
              <a:t>×</a:t>
            </a:r>
            <a:r>
              <a:rPr lang="zh-CN" altLang="en-US" sz="1400" b="1" dirty="0"/>
              <a:t>），毫米波方案（距离近数据率适中、但天线可以集成）、光定向方案（距离远数据率高、但光学器件占用空间较大）</a:t>
            </a:r>
            <a:endParaRPr lang="en-US" altLang="zh-CN" sz="1400" b="1" dirty="0"/>
          </a:p>
          <a:p>
            <a:pPr>
              <a:buFont typeface="+mj-lt"/>
              <a:buAutoNum type="arabicPeriod"/>
            </a:pPr>
            <a:r>
              <a:rPr lang="zh-CN" altLang="en-US" sz="1600" b="1" dirty="0"/>
              <a:t>邀请</a:t>
            </a:r>
            <a:r>
              <a:rPr lang="en-US" altLang="zh-CN" sz="1600" dirty="0"/>
              <a:t>Mauro </a:t>
            </a:r>
            <a:r>
              <a:rPr lang="en-US" altLang="zh-CN" sz="1600" dirty="0" err="1"/>
              <a:t>Citterio</a:t>
            </a:r>
            <a:r>
              <a:rPr lang="zh-CN" altLang="en-US" sz="1600" b="1" dirty="0"/>
              <a:t>访问，讨论了抗辐照电源系统的初步架构考虑</a:t>
            </a:r>
            <a:endParaRPr lang="en-US" altLang="zh-CN" sz="1600" b="1" dirty="0"/>
          </a:p>
          <a:p>
            <a:pPr lvl="1"/>
            <a:r>
              <a:rPr lang="zh-CN" altLang="en-US" sz="1400" b="1" dirty="0"/>
              <a:t>基于三级电源分配系统，逐级降压并靠近探测器系统，逐级提高抗辐照能力</a:t>
            </a:r>
            <a:endParaRPr lang="en-US" altLang="zh-CN" sz="1400" b="1" dirty="0"/>
          </a:p>
          <a:p>
            <a:pPr lvl="1"/>
            <a:r>
              <a:rPr lang="zh-CN" altLang="en-US" sz="1400" b="1" dirty="0"/>
              <a:t>考虑基于</a:t>
            </a:r>
            <a:r>
              <a:rPr lang="en-US" altLang="zh-CN" sz="1400" b="1" dirty="0" err="1"/>
              <a:t>GaN</a:t>
            </a:r>
            <a:r>
              <a:rPr lang="zh-CN" altLang="en-US" sz="1400" b="1" dirty="0"/>
              <a:t>管定制前端</a:t>
            </a:r>
            <a:r>
              <a:rPr lang="en-US" altLang="zh-CN" sz="1400" b="1" dirty="0"/>
              <a:t>Pol</a:t>
            </a:r>
            <a:r>
              <a:rPr lang="zh-CN" altLang="en-US" sz="1400" b="1" dirty="0"/>
              <a:t>模块，实现抗辐照、低纹波</a:t>
            </a:r>
            <a:r>
              <a:rPr lang="en-US" altLang="zh-CN" sz="1400" b="1" dirty="0"/>
              <a:t>DC-DC</a:t>
            </a:r>
            <a:r>
              <a:rPr lang="zh-CN" altLang="en-US" sz="1400" b="1" dirty="0"/>
              <a:t>模块；基于</a:t>
            </a:r>
            <a:r>
              <a:rPr lang="en-US" altLang="zh-CN" sz="1400" b="1" dirty="0"/>
              <a:t>CMOS</a:t>
            </a:r>
            <a:r>
              <a:rPr lang="zh-CN" altLang="en-US" sz="1400" b="1" dirty="0"/>
              <a:t>工艺定制电源</a:t>
            </a:r>
            <a:r>
              <a:rPr lang="en-US" altLang="zh-CN" sz="1400" b="1" dirty="0"/>
              <a:t>Controller</a:t>
            </a:r>
          </a:p>
          <a:p>
            <a:pPr lvl="1"/>
            <a:r>
              <a:rPr lang="en-US" altLang="zh-CN" sz="1400" b="1" dirty="0"/>
              <a:t>Pol</a:t>
            </a:r>
            <a:r>
              <a:rPr lang="zh-CN" altLang="en-US" sz="1400" b="1" dirty="0"/>
              <a:t>模块到前端芯片的供电方案尚需进一步讨论</a:t>
            </a:r>
            <a:endParaRPr lang="en-US" altLang="zh-CN" sz="1400" b="1" dirty="0"/>
          </a:p>
          <a:p>
            <a:r>
              <a:rPr lang="en-US" altLang="zh-CN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Q</a:t>
            </a:r>
            <a:r>
              <a:rPr lang="zh-CN" altLang="en-US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：</a:t>
            </a:r>
            <a:r>
              <a:rPr lang="en-US" altLang="zh-CN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HV</a:t>
            </a:r>
            <a:r>
              <a:rPr lang="zh-CN" altLang="en-US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系统归属探测器还是电子学系统负责？</a:t>
            </a:r>
            <a:endParaRPr lang="en-US" altLang="zh-CN" sz="16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en-US" altLang="zh-CN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Q</a:t>
            </a:r>
            <a:r>
              <a:rPr lang="zh-CN" altLang="en-US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：建议增加资深专家负责整个探测器系统的</a:t>
            </a:r>
            <a:r>
              <a:rPr lang="en-US" altLang="zh-CN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Grounding</a:t>
            </a:r>
            <a:r>
              <a:rPr lang="zh-CN" altLang="en-US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整体考虑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44A7E62-B47F-4B30-AC0B-C8773643A8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1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AF1D6F-8230-4089-9E7B-8962BA72E06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07/02/2024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67649897-B7C3-4AFF-A8B0-1F83A59FF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上周进展</a:t>
            </a:r>
          </a:p>
        </p:txBody>
      </p:sp>
    </p:spTree>
    <p:extLst>
      <p:ext uri="{BB962C8B-B14F-4D97-AF65-F5344CB8AC3E}">
        <p14:creationId xmlns:p14="http://schemas.microsoft.com/office/powerpoint/2010/main" val="195639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EEC6DCEE-AECD-4846-9B42-29C84605AB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4AD647-3373-4B0E-821A-942256ED4F8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07/02/2024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881F7DD3-A0B1-4411-8E6F-8B66D9FBB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系统框图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91E8AFB4-32D8-4DF0-BE49-FC9707348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7" y="1003290"/>
            <a:ext cx="4803280" cy="1405585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sz="1800" dirty="0"/>
              <a:t>Interposer board</a:t>
            </a:r>
          </a:p>
          <a:p>
            <a:pPr lvl="1"/>
            <a:r>
              <a:rPr lang="en-US" altLang="zh-CN" sz="1300" dirty="0"/>
              <a:t>DC-DC</a:t>
            </a:r>
            <a:r>
              <a:rPr lang="zh-CN" altLang="en-US" sz="1300" dirty="0"/>
              <a:t>：</a:t>
            </a:r>
            <a:r>
              <a:rPr lang="en-US" altLang="zh-CN" sz="1300" dirty="0"/>
              <a:t>low power supply provider for front-end</a:t>
            </a:r>
            <a:endParaRPr lang="zh-CN" altLang="en-US" sz="1300" dirty="0"/>
          </a:p>
          <a:p>
            <a:pPr lvl="1"/>
            <a:r>
              <a:rPr lang="en-US" altLang="zh-CN" sz="1300" dirty="0"/>
              <a:t>Data aggregation to high speed link/optical link</a:t>
            </a:r>
            <a:r>
              <a:rPr lang="zh-CN" altLang="en-US" sz="1300" dirty="0"/>
              <a:t>（</a:t>
            </a:r>
            <a:r>
              <a:rPr lang="en-US" altLang="zh-CN" sz="1300" dirty="0" err="1"/>
              <a:t>lpGBT</a:t>
            </a:r>
            <a:r>
              <a:rPr lang="en-US" altLang="zh-CN" sz="1300" dirty="0"/>
              <a:t>,</a:t>
            </a:r>
            <a:r>
              <a:rPr lang="zh-CN" altLang="en-US" sz="1300" dirty="0"/>
              <a:t> </a:t>
            </a:r>
            <a:r>
              <a:rPr lang="en-US" altLang="zh-CN" sz="1300" dirty="0"/>
              <a:t>VTRX+</a:t>
            </a:r>
            <a:r>
              <a:rPr lang="zh-CN" altLang="en-US" sz="1300" dirty="0"/>
              <a:t>）</a:t>
            </a:r>
            <a:endParaRPr lang="en-US" altLang="zh-CN" sz="1300" dirty="0"/>
          </a:p>
          <a:p>
            <a:pPr lvl="1"/>
            <a:r>
              <a:rPr lang="en-US" altLang="zh-CN" sz="1300" dirty="0"/>
              <a:t>Chip configuration transmission </a:t>
            </a:r>
          </a:p>
          <a:p>
            <a:pPr lvl="1"/>
            <a:r>
              <a:rPr lang="en-US" altLang="zh-CN" sz="1300" dirty="0"/>
              <a:t>Clock and trigger distribution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1F6DEFBC-462E-4589-B4BB-C8FE5F35CCAC}"/>
              </a:ext>
            </a:extLst>
          </p:cNvPr>
          <p:cNvSpPr txBox="1">
            <a:spLocks/>
          </p:cNvSpPr>
          <p:nvPr/>
        </p:nvSpPr>
        <p:spPr>
          <a:xfrm>
            <a:off x="116595" y="4245832"/>
            <a:ext cx="4803280" cy="14055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FELIX</a:t>
            </a:r>
          </a:p>
          <a:p>
            <a:pPr lvl="1"/>
            <a:r>
              <a:rPr lang="en-US" altLang="zh-CN" sz="1300" dirty="0"/>
              <a:t>Route data between optical link of front-end and the highspeed network of DAQ system</a:t>
            </a:r>
          </a:p>
          <a:p>
            <a:pPr lvl="1"/>
            <a:r>
              <a:rPr lang="en-US" altLang="zh-CN" sz="1300" dirty="0"/>
              <a:t>Connect with TTC and get synced clock, global trigger decision, reset and so on.</a:t>
            </a:r>
          </a:p>
          <a:p>
            <a:pPr lvl="1"/>
            <a:r>
              <a:rPr lang="en-US" altLang="zh-CN" sz="1300" dirty="0"/>
              <a:t>Fanout low speed clock, trigger and reset to front-end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E7669AEF-0B02-4178-8683-D43C1F1739BF}"/>
              </a:ext>
            </a:extLst>
          </p:cNvPr>
          <p:cNvSpPr txBox="1">
            <a:spLocks/>
          </p:cNvSpPr>
          <p:nvPr/>
        </p:nvSpPr>
        <p:spPr>
          <a:xfrm>
            <a:off x="126577" y="5477639"/>
            <a:ext cx="3482724" cy="730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Power supply</a:t>
            </a:r>
          </a:p>
          <a:p>
            <a:pPr lvl="1"/>
            <a:r>
              <a:rPr lang="en-US" altLang="zh-CN" sz="1300" dirty="0"/>
              <a:t>Provide higher voltage to front-end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B92467AD-7D74-459C-B262-77B9D956F75D}"/>
              </a:ext>
            </a:extLst>
          </p:cNvPr>
          <p:cNvSpPr txBox="1">
            <a:spLocks/>
          </p:cNvSpPr>
          <p:nvPr/>
        </p:nvSpPr>
        <p:spPr>
          <a:xfrm>
            <a:off x="2935674" y="227221"/>
            <a:ext cx="3482724" cy="1218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Clock, trigger, fast control</a:t>
            </a:r>
          </a:p>
          <a:p>
            <a:pPr lvl="1"/>
            <a:r>
              <a:rPr lang="en-US" altLang="zh-CN" sz="1300" dirty="0"/>
              <a:t>Fanout the common information to FELIX</a:t>
            </a:r>
          </a:p>
          <a:p>
            <a:pPr lvl="1"/>
            <a:r>
              <a:rPr lang="en-US" altLang="zh-CN" sz="1300" dirty="0"/>
              <a:t>Sync with FELIX and provide clean clock</a:t>
            </a:r>
            <a:r>
              <a:rPr lang="zh-CN" altLang="en-US" sz="1300" dirty="0"/>
              <a:t>，</a:t>
            </a:r>
            <a:endParaRPr lang="en-US" altLang="zh-CN" sz="13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E0A5AD8-1820-4F4E-9BC2-7FAF9017CED0}"/>
              </a:ext>
            </a:extLst>
          </p:cNvPr>
          <p:cNvSpPr txBox="1"/>
          <p:nvPr/>
        </p:nvSpPr>
        <p:spPr>
          <a:xfrm>
            <a:off x="3385232" y="4080271"/>
            <a:ext cx="1058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X64@10Gb/s</a:t>
            </a:r>
            <a:endParaRPr lang="zh-CN" altLang="en-US" sz="1200" dirty="0"/>
          </a:p>
        </p:txBody>
      </p:sp>
      <p:pic>
        <p:nvPicPr>
          <p:cNvPr id="11" name="pic">
            <a:extLst>
              <a:ext uri="{FF2B5EF4-FFF2-40B4-BE49-F238E27FC236}">
                <a16:creationId xmlns:a16="http://schemas.microsoft.com/office/drawing/2014/main" id="{CD182C95-D8EC-4A60-A245-23875C6CE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5145" y="1052736"/>
            <a:ext cx="6983782" cy="4310876"/>
          </a:xfrm>
          <a:prstGeom prst="rect">
            <a:avLst/>
          </a:prstGeom>
        </p:spPr>
      </p:pic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C6FF5C44-1B62-467E-A871-653F0EB4F1F9}"/>
              </a:ext>
            </a:extLst>
          </p:cNvPr>
          <p:cNvCxnSpPr/>
          <p:nvPr/>
        </p:nvCxnSpPr>
        <p:spPr>
          <a:xfrm>
            <a:off x="3137103" y="2600689"/>
            <a:ext cx="0" cy="1796635"/>
          </a:xfrm>
          <a:prstGeom prst="line">
            <a:avLst/>
          </a:prstGeom>
          <a:ln w="19050">
            <a:solidFill>
              <a:srgbClr val="7030A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8286BF18-6D93-45B6-A87E-6E498407F448}"/>
              </a:ext>
            </a:extLst>
          </p:cNvPr>
          <p:cNvSpPr txBox="1"/>
          <p:nvPr/>
        </p:nvSpPr>
        <p:spPr>
          <a:xfrm>
            <a:off x="969723" y="2910909"/>
            <a:ext cx="20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Front-end module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A4A651A-BEDF-48D7-A058-B21B1FAB0276}"/>
              </a:ext>
            </a:extLst>
          </p:cNvPr>
          <p:cNvSpPr txBox="1"/>
          <p:nvPr/>
        </p:nvSpPr>
        <p:spPr>
          <a:xfrm>
            <a:off x="5761735" y="5353472"/>
            <a:ext cx="1545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Back-end</a:t>
            </a:r>
          </a:p>
          <a:p>
            <a:r>
              <a:rPr lang="en-US" altLang="zh-CN" dirty="0"/>
              <a:t> (off detector)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764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72F3BE1F-3162-405A-84B2-10E55C97A5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C31B19-0611-48AA-9699-B23F59110FD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07/02/2024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A3E1AE1E-A655-45F0-B84A-CB6B3D2FC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系统框架</a:t>
            </a:r>
            <a:r>
              <a:rPr lang="en-US" altLang="zh-CN" dirty="0"/>
              <a:t>——</a:t>
            </a:r>
            <a:r>
              <a:rPr lang="zh-CN" altLang="en-US" dirty="0"/>
              <a:t>参考</a:t>
            </a:r>
            <a:r>
              <a:rPr lang="en-US" altLang="zh-CN" dirty="0"/>
              <a:t>CMS Phase-II DAQ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8E2299F-E7AF-4277-8BC0-75902D80B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82" y="2222949"/>
            <a:ext cx="6839767" cy="3650705"/>
          </a:xfrm>
          <a:prstGeom prst="rect">
            <a:avLst/>
          </a:prstGeom>
        </p:spPr>
      </p:pic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3FFAF884-520C-4EC3-A7E6-367534BAF4AB}"/>
              </a:ext>
            </a:extLst>
          </p:cNvPr>
          <p:cNvCxnSpPr>
            <a:cxnSpLocks/>
          </p:cNvCxnSpPr>
          <p:nvPr/>
        </p:nvCxnSpPr>
        <p:spPr>
          <a:xfrm flipH="1">
            <a:off x="2463800" y="3467548"/>
            <a:ext cx="4070351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0A6C7245-218C-4CC3-BE56-78A87E715BE7}"/>
              </a:ext>
            </a:extLst>
          </p:cNvPr>
          <p:cNvCxnSpPr>
            <a:cxnSpLocks/>
          </p:cNvCxnSpPr>
          <p:nvPr/>
        </p:nvCxnSpPr>
        <p:spPr>
          <a:xfrm flipV="1">
            <a:off x="2463800" y="2642048"/>
            <a:ext cx="0" cy="825501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1C0DEF4B-8EBA-42F2-A777-E3E7ABE6192C}"/>
              </a:ext>
            </a:extLst>
          </p:cNvPr>
          <p:cNvSpPr txBox="1"/>
          <p:nvPr/>
        </p:nvSpPr>
        <p:spPr>
          <a:xfrm>
            <a:off x="6885630" y="1769132"/>
            <a:ext cx="2137371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000" b="1" dirty="0"/>
              <a:t>后端电子学</a:t>
            </a:r>
            <a:r>
              <a:rPr lang="en-US" altLang="zh-CN" sz="1000" b="1" dirty="0"/>
              <a:t>(</a:t>
            </a:r>
            <a:r>
              <a:rPr lang="zh-CN" altLang="en-US" sz="1000" b="1" dirty="0"/>
              <a:t>同步低延迟）：</a:t>
            </a:r>
            <a:endParaRPr lang="en-US" altLang="zh-CN" sz="10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前后端标准协议接口，数据解压，数据对齐</a:t>
            </a:r>
            <a:endParaRPr lang="en-US" altLang="zh-CN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产生触发条件：簇，径迹段，能量等</a:t>
            </a:r>
            <a:r>
              <a:rPr lang="en-US" altLang="zh-CN" sz="1000" dirty="0"/>
              <a:t>…</a:t>
            </a:r>
            <a:r>
              <a:rPr lang="zh-CN" altLang="en-US" sz="1000" dirty="0"/>
              <a:t>，触发条件信息的同步发送（所有触发条件都在后端产生）</a:t>
            </a:r>
            <a:endParaRPr lang="en-US" altLang="zh-CN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探测器原始数据及触发条件信息数据读出（</a:t>
            </a:r>
            <a:r>
              <a:rPr lang="en-US" altLang="zh-CN" sz="1000" dirty="0"/>
              <a:t>DAQ</a:t>
            </a:r>
            <a:r>
              <a:rPr lang="zh-CN" altLang="en-US" sz="1000" dirty="0"/>
              <a:t>功能）</a:t>
            </a:r>
            <a:endParaRPr lang="en-US" altLang="zh-CN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触发快控制时钟接收及往前端发送，状态信息反馈（快控制）</a:t>
            </a:r>
            <a:endParaRPr lang="en-US" altLang="zh-CN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前端上电控制，阈值等慢控参数配置及读回校验（慢控制）</a:t>
            </a: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0070AE3B-7902-49F9-ABB6-B3C8E7FA4B37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6420664" y="2738628"/>
            <a:ext cx="464966" cy="48804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DCA7FD6F-72BB-47F8-8557-99AAFF2D9B67}"/>
              </a:ext>
            </a:extLst>
          </p:cNvPr>
          <p:cNvSpPr txBox="1"/>
          <p:nvPr/>
        </p:nvSpPr>
        <p:spPr>
          <a:xfrm>
            <a:off x="6885630" y="1196752"/>
            <a:ext cx="213737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000" b="1" dirty="0"/>
              <a:t>前端电子学：</a:t>
            </a:r>
            <a:r>
              <a:rPr lang="zh-CN" altLang="en-US" sz="1000" dirty="0"/>
              <a:t>时钟及快控制信号恢复，</a:t>
            </a:r>
            <a:r>
              <a:rPr lang="en-US" altLang="zh-CN" sz="1000" dirty="0"/>
              <a:t>ADC</a:t>
            </a:r>
            <a:r>
              <a:rPr lang="zh-CN" altLang="en-US" sz="1000" dirty="0"/>
              <a:t>，</a:t>
            </a:r>
            <a:r>
              <a:rPr lang="en-US" altLang="zh-CN" sz="1000" dirty="0"/>
              <a:t>TDC</a:t>
            </a:r>
            <a:r>
              <a:rPr lang="zh-CN" altLang="en-US" sz="1000" dirty="0"/>
              <a:t>，数据压缩发送</a:t>
            </a: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44AC0F3A-46D0-4572-818B-D5DE98BF9DAA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6394744" y="1396807"/>
            <a:ext cx="490886" cy="107422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27B31043-59D4-40C8-AA1B-BF1942E6C93E}"/>
              </a:ext>
            </a:extLst>
          </p:cNvPr>
          <p:cNvSpPr txBox="1"/>
          <p:nvPr/>
        </p:nvSpPr>
        <p:spPr>
          <a:xfrm>
            <a:off x="6897997" y="3996050"/>
            <a:ext cx="2125003" cy="123110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b="1" dirty="0"/>
              <a:t>机箱内快控制时钟扇出及数据读出</a:t>
            </a:r>
            <a:r>
              <a:rPr lang="zh-CN" altLang="en-US" sz="1000" b="1" dirty="0"/>
              <a:t>：</a:t>
            </a:r>
            <a:endParaRPr lang="en-US" altLang="zh-CN" sz="10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为后端电子学提供标准数据读出接口</a:t>
            </a:r>
            <a:r>
              <a:rPr lang="en-US" altLang="zh-CN" sz="1000" dirty="0"/>
              <a:t>S-Link</a:t>
            </a:r>
            <a:r>
              <a:rPr lang="zh-CN" altLang="en-US" sz="1000" dirty="0"/>
              <a:t>，</a:t>
            </a:r>
            <a:endParaRPr lang="en-US" altLang="zh-CN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数据汇总及发送，</a:t>
            </a:r>
            <a:endParaRPr lang="en-US" altLang="zh-CN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触发快控制时钟机箱内扇出及后端电子学状态汇总，反馈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34F95923-35FC-430D-8E5B-62A0DEE5554E}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6334188" y="3826409"/>
            <a:ext cx="563809" cy="78519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EC99885B-8EE6-4A43-8D1B-2F7B4685EDB3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1495409" y="2269858"/>
            <a:ext cx="84920" cy="73144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5F7E78A7-4906-4C57-856E-88B5CC1BDA80}"/>
              </a:ext>
            </a:extLst>
          </p:cNvPr>
          <p:cNvSpPr txBox="1"/>
          <p:nvPr/>
        </p:nvSpPr>
        <p:spPr>
          <a:xfrm>
            <a:off x="6885629" y="5334681"/>
            <a:ext cx="2137371" cy="738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200" b="1" dirty="0"/>
              <a:t>TCDS</a:t>
            </a:r>
            <a:r>
              <a:rPr lang="zh-CN" altLang="en-US" sz="1200" b="1" dirty="0"/>
              <a:t> </a:t>
            </a:r>
            <a:r>
              <a:rPr lang="zh-CN" altLang="en-US" sz="1000" b="1" dirty="0"/>
              <a:t>：</a:t>
            </a:r>
            <a:endParaRPr lang="en-US" altLang="zh-CN" sz="10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接收</a:t>
            </a:r>
            <a:r>
              <a:rPr lang="en-US" altLang="zh-CN" sz="1000" dirty="0"/>
              <a:t>L1A</a:t>
            </a:r>
            <a:r>
              <a:rPr lang="zh-CN" altLang="en-US" sz="1000" dirty="0"/>
              <a:t>，系统状态汇总</a:t>
            </a:r>
            <a:endParaRPr lang="en-US" altLang="zh-CN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触发时钟快控制信息扇出，系统快控制响应</a:t>
            </a:r>
            <a:endParaRPr lang="en-US" altLang="zh-CN" sz="1000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216ACF1-1464-405B-8057-CBF3F7015C95}"/>
              </a:ext>
            </a:extLst>
          </p:cNvPr>
          <p:cNvSpPr txBox="1"/>
          <p:nvPr/>
        </p:nvSpPr>
        <p:spPr>
          <a:xfrm>
            <a:off x="628650" y="1531194"/>
            <a:ext cx="1903358" cy="738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b="1" dirty="0"/>
              <a:t>触发系统 </a:t>
            </a:r>
            <a:r>
              <a:rPr lang="zh-CN" altLang="en-US" sz="1000" b="1" dirty="0"/>
              <a:t>：</a:t>
            </a:r>
            <a:endParaRPr lang="en-US" altLang="zh-CN" sz="10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接收各探测器触发条件信息</a:t>
            </a:r>
            <a:endParaRPr lang="en-US" altLang="zh-CN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根据物理需求产生</a:t>
            </a:r>
            <a:r>
              <a:rPr lang="en-US" altLang="zh-CN" sz="1000" dirty="0"/>
              <a:t>L1A</a:t>
            </a:r>
            <a:r>
              <a:rPr lang="zh-CN" altLang="en-US" sz="1000" dirty="0"/>
              <a:t>并发送给</a:t>
            </a:r>
            <a:r>
              <a:rPr lang="en-US" altLang="zh-CN" sz="1000" dirty="0"/>
              <a:t>TCDS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094AE366-484A-4F0C-9201-9949C4BA9D95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1809753" y="4165691"/>
            <a:ext cx="5075876" cy="153832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58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256A1CD-E00E-48B4-952E-E31726C468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4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037389-EE95-4688-B135-073AEB18E55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07/02/2024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EFC5AE95-FDFA-43BE-B422-4238CFC4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触发成本核算至标准插件</a:t>
            </a:r>
            <a:r>
              <a:rPr lang="en-US" altLang="zh-CN" dirty="0"/>
              <a:t>×N</a:t>
            </a:r>
            <a:endParaRPr lang="zh-CN" altLang="en-US" dirty="0"/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0020F3B4-22DF-4EA3-97BD-116C96124A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1655" y="908720"/>
            <a:ext cx="7322545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0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F111DF4-144F-4459-843F-4CF56D235A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b="1" smtClean="0"/>
              <a:pPr>
                <a:defRPr/>
              </a:pPr>
              <a:t>5</a:t>
            </a:fld>
            <a:endParaRPr lang="fr-BE" b="1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595F5F-9ED2-4866-8D9C-BFC2EBED085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b="1"/>
              <a:t>07/02/2024</a:t>
            </a:r>
            <a:r>
              <a:rPr lang="zh-CN" altLang="en-US" b="1"/>
              <a:t>，</a:t>
            </a:r>
            <a:r>
              <a:rPr lang="en-US" altLang="zh-CN" b="1"/>
              <a:t>CEPC TDR meeting</a:t>
            </a:r>
            <a:endParaRPr lang="fr-BE" altLang="zh-CN" b="1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0A3C5E52-F158-4074-BECA-C24044D55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电源分配初步考虑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3D36DD6-4EF6-4582-99E3-497BB551A5AD}"/>
              </a:ext>
            </a:extLst>
          </p:cNvPr>
          <p:cNvSpPr/>
          <p:nvPr/>
        </p:nvSpPr>
        <p:spPr>
          <a:xfrm>
            <a:off x="6732240" y="3264438"/>
            <a:ext cx="1368152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商用电源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AECCC2F-167A-437A-8A12-C1776CB3DF63}"/>
              </a:ext>
            </a:extLst>
          </p:cNvPr>
          <p:cNvSpPr/>
          <p:nvPr/>
        </p:nvSpPr>
        <p:spPr>
          <a:xfrm>
            <a:off x="3832391" y="3258272"/>
            <a:ext cx="1479217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定制化</a:t>
            </a:r>
            <a:r>
              <a:rPr lang="en-US" altLang="zh-CN" b="1" dirty="0">
                <a:solidFill>
                  <a:schemeClr val="tx1"/>
                </a:solidFill>
              </a:rPr>
              <a:t>DC-DC</a:t>
            </a:r>
            <a:r>
              <a:rPr lang="zh-CN" altLang="en-US" b="1" dirty="0">
                <a:solidFill>
                  <a:schemeClr val="tx1"/>
                </a:solidFill>
              </a:rPr>
              <a:t>电源机箱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C1641A8-E9E5-4DAB-BF48-C4E74C7067F9}"/>
              </a:ext>
            </a:extLst>
          </p:cNvPr>
          <p:cNvSpPr/>
          <p:nvPr/>
        </p:nvSpPr>
        <p:spPr>
          <a:xfrm>
            <a:off x="392483" y="3258272"/>
            <a:ext cx="2160239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全定制</a:t>
            </a:r>
            <a:r>
              <a:rPr lang="en-US" altLang="zh-CN" b="1" dirty="0">
                <a:solidFill>
                  <a:schemeClr val="tx1"/>
                </a:solidFill>
              </a:rPr>
              <a:t>Pol</a:t>
            </a:r>
            <a:r>
              <a:rPr lang="zh-CN" altLang="en-US" b="1" dirty="0">
                <a:solidFill>
                  <a:schemeClr val="tx1"/>
                </a:solidFill>
              </a:rPr>
              <a:t>模块</a:t>
            </a:r>
            <a:r>
              <a:rPr lang="en-US" altLang="zh-CN" b="1" dirty="0">
                <a:solidFill>
                  <a:schemeClr val="tx1"/>
                </a:solidFill>
              </a:rPr>
              <a:t>+</a:t>
            </a:r>
            <a:r>
              <a:rPr lang="zh-CN" altLang="en-US" b="1" dirty="0">
                <a:solidFill>
                  <a:schemeClr val="tx1"/>
                </a:solidFill>
              </a:rPr>
              <a:t>全定制电源控制器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C380F18-783E-4E0A-921E-022AEAB1139F}"/>
              </a:ext>
            </a:extLst>
          </p:cNvPr>
          <p:cNvSpPr/>
          <p:nvPr/>
        </p:nvSpPr>
        <p:spPr>
          <a:xfrm>
            <a:off x="8100392" y="3212976"/>
            <a:ext cx="10073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480V AC</a:t>
            </a: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0BF7BF98-4390-4EF7-90FE-14E65B5F8899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8100392" y="3588474"/>
            <a:ext cx="6511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A7691E32-4DA0-4714-82F2-1BE8ABEC7B45}"/>
              </a:ext>
            </a:extLst>
          </p:cNvPr>
          <p:cNvCxnSpPr>
            <a:stCxn id="6" idx="1"/>
            <a:endCxn id="7" idx="3"/>
          </p:cNvCxnSpPr>
          <p:nvPr/>
        </p:nvCxnSpPr>
        <p:spPr>
          <a:xfrm flipH="1" flipV="1">
            <a:off x="5311608" y="3582308"/>
            <a:ext cx="1420632" cy="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BE7FA7D5-E38E-487D-A0B2-4EE85A71AD9A}"/>
              </a:ext>
            </a:extLst>
          </p:cNvPr>
          <p:cNvSpPr/>
          <p:nvPr/>
        </p:nvSpPr>
        <p:spPr>
          <a:xfrm>
            <a:off x="5525698" y="3212976"/>
            <a:ext cx="10150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280V DC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4F3BECD8-583D-4230-9AFE-8065F03874D7}"/>
              </a:ext>
            </a:extLst>
          </p:cNvPr>
          <p:cNvSpPr/>
          <p:nvPr/>
        </p:nvSpPr>
        <p:spPr>
          <a:xfrm>
            <a:off x="5514161" y="3579290"/>
            <a:ext cx="7312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100</a:t>
            </a:r>
            <a:r>
              <a:rPr lang="zh-CN" altLang="en-US" sz="1600" b="1" dirty="0"/>
              <a:t>米</a:t>
            </a:r>
            <a:endParaRPr lang="en-US" altLang="zh-CN" sz="1600" b="1" dirty="0"/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CF576BE-3A9F-44DB-8166-B0BE84AE349C}"/>
              </a:ext>
            </a:extLst>
          </p:cNvPr>
          <p:cNvCxnSpPr>
            <a:stCxn id="7" idx="1"/>
            <a:endCxn id="8" idx="3"/>
          </p:cNvCxnSpPr>
          <p:nvPr/>
        </p:nvCxnSpPr>
        <p:spPr>
          <a:xfrm flipH="1">
            <a:off x="2552722" y="3582308"/>
            <a:ext cx="12796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7B53D450-5312-4FDD-8226-C0A2327ECAD1}"/>
              </a:ext>
            </a:extLst>
          </p:cNvPr>
          <p:cNvSpPr/>
          <p:nvPr/>
        </p:nvSpPr>
        <p:spPr>
          <a:xfrm>
            <a:off x="2552722" y="3258272"/>
            <a:ext cx="13227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48V/12V DC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B478379-9ED9-4058-8F92-FAC20B88F6B2}"/>
              </a:ext>
            </a:extLst>
          </p:cNvPr>
          <p:cNvSpPr/>
          <p:nvPr/>
        </p:nvSpPr>
        <p:spPr>
          <a:xfrm>
            <a:off x="2627639" y="3596826"/>
            <a:ext cx="6174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20</a:t>
            </a:r>
            <a:r>
              <a:rPr lang="zh-CN" altLang="en-US" sz="1600" b="1" dirty="0"/>
              <a:t>米</a:t>
            </a:r>
            <a:endParaRPr lang="en-US" altLang="zh-CN" sz="1600" b="1" dirty="0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98589B6D-95C1-4AA9-BCF3-E3B635F5061E}"/>
              </a:ext>
            </a:extLst>
          </p:cNvPr>
          <p:cNvCxnSpPr>
            <a:stCxn id="8" idx="2"/>
          </p:cNvCxnSpPr>
          <p:nvPr/>
        </p:nvCxnSpPr>
        <p:spPr>
          <a:xfrm flipH="1">
            <a:off x="1472602" y="3906344"/>
            <a:ext cx="1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4F9929BD-4832-473E-8066-D227076F3C10}"/>
              </a:ext>
            </a:extLst>
          </p:cNvPr>
          <p:cNvSpPr/>
          <p:nvPr/>
        </p:nvSpPr>
        <p:spPr>
          <a:xfrm>
            <a:off x="1403648" y="4025099"/>
            <a:ext cx="14382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1.2V/1.8V DC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20A0733A-FD20-49D6-842E-D1B83CB95144}"/>
              </a:ext>
            </a:extLst>
          </p:cNvPr>
          <p:cNvSpPr/>
          <p:nvPr/>
        </p:nvSpPr>
        <p:spPr>
          <a:xfrm>
            <a:off x="406172" y="4498053"/>
            <a:ext cx="2160239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前端模块供电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/>
            <a:r>
              <a:rPr lang="en-US" altLang="zh-CN" b="1" dirty="0">
                <a:solidFill>
                  <a:schemeClr val="tx1"/>
                </a:solidFill>
              </a:rPr>
              <a:t>(</a:t>
            </a:r>
            <a:r>
              <a:rPr lang="zh-CN" altLang="en-US" b="1" dirty="0">
                <a:solidFill>
                  <a:schemeClr val="tx1"/>
                </a:solidFill>
              </a:rPr>
              <a:t>待定）</a:t>
            </a: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4FE53DBD-81FF-4459-840F-2A9518709176}"/>
              </a:ext>
            </a:extLst>
          </p:cNvPr>
          <p:cNvCxnSpPr>
            <a:stCxn id="25" idx="3"/>
          </p:cNvCxnSpPr>
          <p:nvPr/>
        </p:nvCxnSpPr>
        <p:spPr>
          <a:xfrm>
            <a:off x="2566411" y="4822089"/>
            <a:ext cx="13091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id="{69F2AED7-4073-455F-AF2D-42F6DB0E4BEA}"/>
              </a:ext>
            </a:extLst>
          </p:cNvPr>
          <p:cNvSpPr/>
          <p:nvPr/>
        </p:nvSpPr>
        <p:spPr>
          <a:xfrm>
            <a:off x="2547908" y="4482408"/>
            <a:ext cx="2967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/>
              <a:t>Serial Powering / LDO…?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774F84F9-1994-4162-B9D7-6822472CF383}"/>
              </a:ext>
            </a:extLst>
          </p:cNvPr>
          <p:cNvSpPr/>
          <p:nvPr/>
        </p:nvSpPr>
        <p:spPr>
          <a:xfrm>
            <a:off x="6804248" y="5729806"/>
            <a:ext cx="1368152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商用电源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A534B5A-6982-491A-A2DA-8F2A6C160C85}"/>
              </a:ext>
            </a:extLst>
          </p:cNvPr>
          <p:cNvSpPr/>
          <p:nvPr/>
        </p:nvSpPr>
        <p:spPr>
          <a:xfrm>
            <a:off x="5325031" y="5723640"/>
            <a:ext cx="1479217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定制化</a:t>
            </a:r>
            <a:r>
              <a:rPr lang="en-US" altLang="zh-CN" b="1" dirty="0">
                <a:solidFill>
                  <a:schemeClr val="tx1"/>
                </a:solidFill>
              </a:rPr>
              <a:t>DC-DC</a:t>
            </a:r>
            <a:r>
              <a:rPr lang="zh-CN" altLang="en-US" b="1" dirty="0">
                <a:solidFill>
                  <a:schemeClr val="tx1"/>
                </a:solidFill>
              </a:rPr>
              <a:t>电源机箱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CC3A68BA-C7B5-4A83-88AC-F03E49F0E21E}"/>
              </a:ext>
            </a:extLst>
          </p:cNvPr>
          <p:cNvSpPr/>
          <p:nvPr/>
        </p:nvSpPr>
        <p:spPr>
          <a:xfrm>
            <a:off x="406172" y="5723640"/>
            <a:ext cx="2160239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全定制</a:t>
            </a:r>
            <a:r>
              <a:rPr lang="en-US" altLang="zh-CN" b="1" dirty="0">
                <a:solidFill>
                  <a:schemeClr val="tx1"/>
                </a:solidFill>
              </a:rPr>
              <a:t>Pol</a:t>
            </a:r>
            <a:r>
              <a:rPr lang="zh-CN" altLang="en-US" b="1" dirty="0">
                <a:solidFill>
                  <a:schemeClr val="tx1"/>
                </a:solidFill>
              </a:rPr>
              <a:t>模块</a:t>
            </a:r>
            <a:r>
              <a:rPr lang="en-US" altLang="zh-CN" b="1" dirty="0">
                <a:solidFill>
                  <a:schemeClr val="tx1"/>
                </a:solidFill>
              </a:rPr>
              <a:t>+</a:t>
            </a:r>
            <a:r>
              <a:rPr lang="zh-CN" altLang="en-US" b="1" dirty="0">
                <a:solidFill>
                  <a:schemeClr val="tx1"/>
                </a:solidFill>
              </a:rPr>
              <a:t>全定制电源控制器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199264C9-342A-4F22-933E-06C2585B6596}"/>
              </a:ext>
            </a:extLst>
          </p:cNvPr>
          <p:cNvSpPr/>
          <p:nvPr/>
        </p:nvSpPr>
        <p:spPr>
          <a:xfrm>
            <a:off x="8114081" y="5678344"/>
            <a:ext cx="10073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480V AC</a:t>
            </a:r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50529A66-38BC-4795-B503-5C14EC0669A5}"/>
              </a:ext>
            </a:extLst>
          </p:cNvPr>
          <p:cNvCxnSpPr>
            <a:cxnSpLocks/>
            <a:endCxn id="29" idx="3"/>
          </p:cNvCxnSpPr>
          <p:nvPr/>
        </p:nvCxnSpPr>
        <p:spPr>
          <a:xfrm flipH="1">
            <a:off x="8172400" y="6053842"/>
            <a:ext cx="6511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57452307-6B4D-454E-9AA2-1B3A8F15BF3C}"/>
              </a:ext>
            </a:extLst>
          </p:cNvPr>
          <p:cNvCxnSpPr>
            <a:stCxn id="30" idx="1"/>
            <a:endCxn id="31" idx="3"/>
          </p:cNvCxnSpPr>
          <p:nvPr/>
        </p:nvCxnSpPr>
        <p:spPr>
          <a:xfrm flipH="1">
            <a:off x="2566411" y="6047676"/>
            <a:ext cx="27586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B112869E-4552-472C-B194-F075C954EAD3}"/>
              </a:ext>
            </a:extLst>
          </p:cNvPr>
          <p:cNvSpPr/>
          <p:nvPr/>
        </p:nvSpPr>
        <p:spPr>
          <a:xfrm>
            <a:off x="2566411" y="5723640"/>
            <a:ext cx="13227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48V/12V DC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D08653EC-136A-4BCC-826C-46BC057F769A}"/>
              </a:ext>
            </a:extLst>
          </p:cNvPr>
          <p:cNvSpPr/>
          <p:nvPr/>
        </p:nvSpPr>
        <p:spPr>
          <a:xfrm>
            <a:off x="2641328" y="6062194"/>
            <a:ext cx="8226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40</a:t>
            </a:r>
            <a:r>
              <a:rPr lang="zh-CN" altLang="en-US" sz="1600" b="1" dirty="0"/>
              <a:t>米？</a:t>
            </a:r>
            <a:endParaRPr lang="en-US" altLang="zh-CN" sz="1600" b="1" dirty="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980E7790-AF6B-4AE0-BB06-ED2BE314FCF8}"/>
              </a:ext>
            </a:extLst>
          </p:cNvPr>
          <p:cNvSpPr/>
          <p:nvPr/>
        </p:nvSpPr>
        <p:spPr>
          <a:xfrm>
            <a:off x="406172" y="5367990"/>
            <a:ext cx="24064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CEPC</a:t>
            </a:r>
            <a:r>
              <a:rPr lang="zh-CN" altLang="en-US" sz="1600" b="1" dirty="0"/>
              <a:t>调整方案（待定）</a:t>
            </a:r>
            <a:endParaRPr lang="en-US" altLang="zh-CN" sz="1600" b="1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C714D397-93F4-4E34-B801-F580CF98D63C}"/>
              </a:ext>
            </a:extLst>
          </p:cNvPr>
          <p:cNvSpPr/>
          <p:nvPr/>
        </p:nvSpPr>
        <p:spPr>
          <a:xfrm>
            <a:off x="5879806" y="5340308"/>
            <a:ext cx="18261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/>
              <a:t>调整方案（待定）</a:t>
            </a:r>
            <a:endParaRPr lang="en-US" altLang="zh-CN" sz="1600" b="1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B23F1B61-702F-46DF-9DB9-EB3AB5C9C215}"/>
              </a:ext>
            </a:extLst>
          </p:cNvPr>
          <p:cNvSpPr/>
          <p:nvPr/>
        </p:nvSpPr>
        <p:spPr>
          <a:xfrm>
            <a:off x="384609" y="2911170"/>
            <a:ext cx="1264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ATLAS</a:t>
            </a:r>
            <a:r>
              <a:rPr lang="zh-CN" altLang="en-US" sz="1600" b="1" dirty="0"/>
              <a:t>方案</a:t>
            </a:r>
            <a:endParaRPr lang="en-US" altLang="zh-CN" sz="1600" b="1" dirty="0"/>
          </a:p>
        </p:txBody>
      </p:sp>
      <p:pic>
        <p:nvPicPr>
          <p:cNvPr id="44" name="图片 43">
            <a:extLst>
              <a:ext uri="{FF2B5EF4-FFF2-40B4-BE49-F238E27FC236}">
                <a16:creationId xmlns:a16="http://schemas.microsoft.com/office/drawing/2014/main" id="{BAF103AD-A757-4028-ABAB-7D92BF708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522" y="750671"/>
            <a:ext cx="3143519" cy="2460617"/>
          </a:xfrm>
          <a:prstGeom prst="rect">
            <a:avLst/>
          </a:prstGeom>
        </p:spPr>
      </p:pic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5BBA48C1-DD2A-4C7C-BBB7-23DE03A609B8}"/>
              </a:ext>
            </a:extLst>
          </p:cNvPr>
          <p:cNvCxnSpPr>
            <a:cxnSpLocks/>
          </p:cNvCxnSpPr>
          <p:nvPr/>
        </p:nvCxnSpPr>
        <p:spPr>
          <a:xfrm>
            <a:off x="6588224" y="365125"/>
            <a:ext cx="0" cy="271532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矩形 46">
            <a:extLst>
              <a:ext uri="{FF2B5EF4-FFF2-40B4-BE49-F238E27FC236}">
                <a16:creationId xmlns:a16="http://schemas.microsoft.com/office/drawing/2014/main" id="{D5F42AD4-8CD2-40C7-900F-180F034A0C52}"/>
              </a:ext>
            </a:extLst>
          </p:cNvPr>
          <p:cNvSpPr/>
          <p:nvPr/>
        </p:nvSpPr>
        <p:spPr>
          <a:xfrm>
            <a:off x="6588224" y="1412776"/>
            <a:ext cx="216017" cy="1605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012E6159-3AC6-426B-AF1A-C66CC46186BC}"/>
              </a:ext>
            </a:extLst>
          </p:cNvPr>
          <p:cNvSpPr/>
          <p:nvPr/>
        </p:nvSpPr>
        <p:spPr>
          <a:xfrm>
            <a:off x="5127476" y="1404646"/>
            <a:ext cx="216017" cy="1605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C1A265C0-FE5F-4200-A386-85E83A3BBEA8}"/>
              </a:ext>
            </a:extLst>
          </p:cNvPr>
          <p:cNvSpPr/>
          <p:nvPr/>
        </p:nvSpPr>
        <p:spPr>
          <a:xfrm>
            <a:off x="4067951" y="1967206"/>
            <a:ext cx="216017" cy="1605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id="{327D0D48-62D9-4B47-96B0-FD7027AA99C0}"/>
              </a:ext>
            </a:extLst>
          </p:cNvPr>
          <p:cNvSpPr/>
          <p:nvPr/>
        </p:nvSpPr>
        <p:spPr>
          <a:xfrm>
            <a:off x="5344357" y="1447060"/>
            <a:ext cx="1234882" cy="115410"/>
          </a:xfrm>
          <a:custGeom>
            <a:avLst/>
            <a:gdLst>
              <a:gd name="connsiteX0" fmla="*/ 0 w 1234882"/>
              <a:gd name="connsiteY0" fmla="*/ 35511 h 115410"/>
              <a:gd name="connsiteX1" fmla="*/ 79899 w 1234882"/>
              <a:gd name="connsiteY1" fmla="*/ 17756 h 115410"/>
              <a:gd name="connsiteX2" fmla="*/ 106532 w 1234882"/>
              <a:gd name="connsiteY2" fmla="*/ 0 h 115410"/>
              <a:gd name="connsiteX3" fmla="*/ 230820 w 1234882"/>
              <a:gd name="connsiteY3" fmla="*/ 8878 h 115410"/>
              <a:gd name="connsiteX4" fmla="*/ 284086 w 1234882"/>
              <a:gd name="connsiteY4" fmla="*/ 35511 h 115410"/>
              <a:gd name="connsiteX5" fmla="*/ 346229 w 1234882"/>
              <a:gd name="connsiteY5" fmla="*/ 62144 h 115410"/>
              <a:gd name="connsiteX6" fmla="*/ 399495 w 1234882"/>
              <a:gd name="connsiteY6" fmla="*/ 53266 h 115410"/>
              <a:gd name="connsiteX7" fmla="*/ 417251 w 1234882"/>
              <a:gd name="connsiteY7" fmla="*/ 35511 h 115410"/>
              <a:gd name="connsiteX8" fmla="*/ 443884 w 1234882"/>
              <a:gd name="connsiteY8" fmla="*/ 17756 h 115410"/>
              <a:gd name="connsiteX9" fmla="*/ 497150 w 1234882"/>
              <a:gd name="connsiteY9" fmla="*/ 0 h 115410"/>
              <a:gd name="connsiteX10" fmla="*/ 585926 w 1234882"/>
              <a:gd name="connsiteY10" fmla="*/ 8878 h 115410"/>
              <a:gd name="connsiteX11" fmla="*/ 621437 w 1234882"/>
              <a:gd name="connsiteY11" fmla="*/ 44389 h 115410"/>
              <a:gd name="connsiteX12" fmla="*/ 648070 w 1234882"/>
              <a:gd name="connsiteY12" fmla="*/ 62144 h 115410"/>
              <a:gd name="connsiteX13" fmla="*/ 683581 w 1234882"/>
              <a:gd name="connsiteY13" fmla="*/ 97655 h 115410"/>
              <a:gd name="connsiteX14" fmla="*/ 736847 w 1234882"/>
              <a:gd name="connsiteY14" fmla="*/ 115410 h 115410"/>
              <a:gd name="connsiteX15" fmla="*/ 790113 w 1234882"/>
              <a:gd name="connsiteY15" fmla="*/ 106532 h 115410"/>
              <a:gd name="connsiteX16" fmla="*/ 852257 w 1234882"/>
              <a:gd name="connsiteY16" fmla="*/ 71022 h 115410"/>
              <a:gd name="connsiteX17" fmla="*/ 887767 w 1234882"/>
              <a:gd name="connsiteY17" fmla="*/ 26633 h 115410"/>
              <a:gd name="connsiteX18" fmla="*/ 941033 w 1234882"/>
              <a:gd name="connsiteY18" fmla="*/ 8878 h 115410"/>
              <a:gd name="connsiteX19" fmla="*/ 1020932 w 1234882"/>
              <a:gd name="connsiteY19" fmla="*/ 17756 h 115410"/>
              <a:gd name="connsiteX20" fmla="*/ 1038688 w 1234882"/>
              <a:gd name="connsiteY20" fmla="*/ 35511 h 115410"/>
              <a:gd name="connsiteX21" fmla="*/ 1065321 w 1234882"/>
              <a:gd name="connsiteY21" fmla="*/ 53266 h 115410"/>
              <a:gd name="connsiteX22" fmla="*/ 1083076 w 1234882"/>
              <a:gd name="connsiteY22" fmla="*/ 71022 h 115410"/>
              <a:gd name="connsiteX23" fmla="*/ 1109709 w 1234882"/>
              <a:gd name="connsiteY23" fmla="*/ 79899 h 115410"/>
              <a:gd name="connsiteX24" fmla="*/ 1171853 w 1234882"/>
              <a:gd name="connsiteY24" fmla="*/ 71022 h 115410"/>
              <a:gd name="connsiteX25" fmla="*/ 1225119 w 1234882"/>
              <a:gd name="connsiteY25" fmla="*/ 53266 h 115410"/>
              <a:gd name="connsiteX26" fmla="*/ 1216241 w 1234882"/>
              <a:gd name="connsiteY26" fmla="*/ 26633 h 115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34882" h="115410">
                <a:moveTo>
                  <a:pt x="0" y="35511"/>
                </a:moveTo>
                <a:cubicBezTo>
                  <a:pt x="20450" y="32102"/>
                  <a:pt x="58048" y="28682"/>
                  <a:pt x="79899" y="17756"/>
                </a:cubicBezTo>
                <a:cubicBezTo>
                  <a:pt x="89442" y="12984"/>
                  <a:pt x="97654" y="5919"/>
                  <a:pt x="106532" y="0"/>
                </a:cubicBezTo>
                <a:cubicBezTo>
                  <a:pt x="147961" y="2959"/>
                  <a:pt x="189570" y="4025"/>
                  <a:pt x="230820" y="8878"/>
                </a:cubicBezTo>
                <a:cubicBezTo>
                  <a:pt x="256439" y="11892"/>
                  <a:pt x="262363" y="23098"/>
                  <a:pt x="284086" y="35511"/>
                </a:cubicBezTo>
                <a:cubicBezTo>
                  <a:pt x="314802" y="53063"/>
                  <a:pt x="316350" y="52184"/>
                  <a:pt x="346229" y="62144"/>
                </a:cubicBezTo>
                <a:cubicBezTo>
                  <a:pt x="363984" y="59185"/>
                  <a:pt x="382641" y="59586"/>
                  <a:pt x="399495" y="53266"/>
                </a:cubicBezTo>
                <a:cubicBezTo>
                  <a:pt x="407332" y="50327"/>
                  <a:pt x="410715" y="40740"/>
                  <a:pt x="417251" y="35511"/>
                </a:cubicBezTo>
                <a:cubicBezTo>
                  <a:pt x="425583" y="28846"/>
                  <a:pt x="434134" y="22089"/>
                  <a:pt x="443884" y="17756"/>
                </a:cubicBezTo>
                <a:cubicBezTo>
                  <a:pt x="460987" y="10155"/>
                  <a:pt x="497150" y="0"/>
                  <a:pt x="497150" y="0"/>
                </a:cubicBezTo>
                <a:cubicBezTo>
                  <a:pt x="526742" y="2959"/>
                  <a:pt x="557919" y="-1125"/>
                  <a:pt x="585926" y="8878"/>
                </a:cubicBezTo>
                <a:cubicBezTo>
                  <a:pt x="601691" y="14508"/>
                  <a:pt x="607508" y="35103"/>
                  <a:pt x="621437" y="44389"/>
                </a:cubicBezTo>
                <a:cubicBezTo>
                  <a:pt x="630315" y="50307"/>
                  <a:pt x="639969" y="55200"/>
                  <a:pt x="648070" y="62144"/>
                </a:cubicBezTo>
                <a:cubicBezTo>
                  <a:pt x="660780" y="73038"/>
                  <a:pt x="667700" y="92361"/>
                  <a:pt x="683581" y="97655"/>
                </a:cubicBezTo>
                <a:lnTo>
                  <a:pt x="736847" y="115410"/>
                </a:lnTo>
                <a:cubicBezTo>
                  <a:pt x="754602" y="112451"/>
                  <a:pt x="772872" y="111704"/>
                  <a:pt x="790113" y="106532"/>
                </a:cubicBezTo>
                <a:cubicBezTo>
                  <a:pt x="810593" y="100388"/>
                  <a:pt x="834425" y="82910"/>
                  <a:pt x="852257" y="71022"/>
                </a:cubicBezTo>
                <a:cubicBezTo>
                  <a:pt x="858529" y="61614"/>
                  <a:pt x="875118" y="32957"/>
                  <a:pt x="887767" y="26633"/>
                </a:cubicBezTo>
                <a:cubicBezTo>
                  <a:pt x="904507" y="18263"/>
                  <a:pt x="941033" y="8878"/>
                  <a:pt x="941033" y="8878"/>
                </a:cubicBezTo>
                <a:cubicBezTo>
                  <a:pt x="967666" y="11837"/>
                  <a:pt x="995079" y="10705"/>
                  <a:pt x="1020932" y="17756"/>
                </a:cubicBezTo>
                <a:cubicBezTo>
                  <a:pt x="1029007" y="19958"/>
                  <a:pt x="1032152" y="30282"/>
                  <a:pt x="1038688" y="35511"/>
                </a:cubicBezTo>
                <a:cubicBezTo>
                  <a:pt x="1047020" y="42176"/>
                  <a:pt x="1056990" y="46601"/>
                  <a:pt x="1065321" y="53266"/>
                </a:cubicBezTo>
                <a:cubicBezTo>
                  <a:pt x="1071857" y="58495"/>
                  <a:pt x="1075899" y="66716"/>
                  <a:pt x="1083076" y="71022"/>
                </a:cubicBezTo>
                <a:cubicBezTo>
                  <a:pt x="1091100" y="75837"/>
                  <a:pt x="1100831" y="76940"/>
                  <a:pt x="1109709" y="79899"/>
                </a:cubicBezTo>
                <a:cubicBezTo>
                  <a:pt x="1130424" y="76940"/>
                  <a:pt x="1151464" y="75727"/>
                  <a:pt x="1171853" y="71022"/>
                </a:cubicBezTo>
                <a:cubicBezTo>
                  <a:pt x="1190090" y="66814"/>
                  <a:pt x="1225119" y="53266"/>
                  <a:pt x="1225119" y="53266"/>
                </a:cubicBezTo>
                <a:cubicBezTo>
                  <a:pt x="1235867" y="21018"/>
                  <a:pt x="1243354" y="26633"/>
                  <a:pt x="1216241" y="26633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52" name="任意多边形: 形状 51">
            <a:extLst>
              <a:ext uri="{FF2B5EF4-FFF2-40B4-BE49-F238E27FC236}">
                <a16:creationId xmlns:a16="http://schemas.microsoft.com/office/drawing/2014/main" id="{217F3D81-6D49-4FD8-8181-F838160004A9}"/>
              </a:ext>
            </a:extLst>
          </p:cNvPr>
          <p:cNvSpPr/>
          <p:nvPr/>
        </p:nvSpPr>
        <p:spPr>
          <a:xfrm>
            <a:off x="4312742" y="1479955"/>
            <a:ext cx="818551" cy="597777"/>
          </a:xfrm>
          <a:custGeom>
            <a:avLst/>
            <a:gdLst>
              <a:gd name="connsiteX0" fmla="*/ 818551 w 818551"/>
              <a:gd name="connsiteY0" fmla="*/ 29249 h 597777"/>
              <a:gd name="connsiteX1" fmla="*/ 774163 w 818551"/>
              <a:gd name="connsiteY1" fmla="*/ 2616 h 597777"/>
              <a:gd name="connsiteX2" fmla="*/ 640998 w 818551"/>
              <a:gd name="connsiteY2" fmla="*/ 20371 h 597777"/>
              <a:gd name="connsiteX3" fmla="*/ 623242 w 818551"/>
              <a:gd name="connsiteY3" fmla="*/ 38127 h 597777"/>
              <a:gd name="connsiteX4" fmla="*/ 596609 w 818551"/>
              <a:gd name="connsiteY4" fmla="*/ 55882 h 597777"/>
              <a:gd name="connsiteX5" fmla="*/ 587732 w 818551"/>
              <a:gd name="connsiteY5" fmla="*/ 91393 h 597777"/>
              <a:gd name="connsiteX6" fmla="*/ 578854 w 818551"/>
              <a:gd name="connsiteY6" fmla="*/ 118026 h 597777"/>
              <a:gd name="connsiteX7" fmla="*/ 543343 w 818551"/>
              <a:gd name="connsiteY7" fmla="*/ 171292 h 597777"/>
              <a:gd name="connsiteX8" fmla="*/ 498955 w 818551"/>
              <a:gd name="connsiteY8" fmla="*/ 251191 h 597777"/>
              <a:gd name="connsiteX9" fmla="*/ 445689 w 818551"/>
              <a:gd name="connsiteY9" fmla="*/ 268946 h 597777"/>
              <a:gd name="connsiteX10" fmla="*/ 339157 w 818551"/>
              <a:gd name="connsiteY10" fmla="*/ 242313 h 597777"/>
              <a:gd name="connsiteX11" fmla="*/ 285891 w 818551"/>
              <a:gd name="connsiteY11" fmla="*/ 224558 h 597777"/>
              <a:gd name="connsiteX12" fmla="*/ 241503 w 818551"/>
              <a:gd name="connsiteY12" fmla="*/ 233435 h 597777"/>
              <a:gd name="connsiteX13" fmla="*/ 197114 w 818551"/>
              <a:gd name="connsiteY13" fmla="*/ 277824 h 597777"/>
              <a:gd name="connsiteX14" fmla="*/ 170481 w 818551"/>
              <a:gd name="connsiteY14" fmla="*/ 295579 h 597777"/>
              <a:gd name="connsiteX15" fmla="*/ 143848 w 818551"/>
              <a:gd name="connsiteY15" fmla="*/ 410989 h 597777"/>
              <a:gd name="connsiteX16" fmla="*/ 134971 w 818551"/>
              <a:gd name="connsiteY16" fmla="*/ 446499 h 597777"/>
              <a:gd name="connsiteX17" fmla="*/ 99460 w 818551"/>
              <a:gd name="connsiteY17" fmla="*/ 499765 h 597777"/>
              <a:gd name="connsiteX18" fmla="*/ 90582 w 818551"/>
              <a:gd name="connsiteY18" fmla="*/ 526398 h 597777"/>
              <a:gd name="connsiteX19" fmla="*/ 72827 w 818551"/>
              <a:gd name="connsiteY19" fmla="*/ 544154 h 597777"/>
              <a:gd name="connsiteX20" fmla="*/ 55072 w 818551"/>
              <a:gd name="connsiteY20" fmla="*/ 570787 h 597777"/>
              <a:gd name="connsiteX21" fmla="*/ 10683 w 818551"/>
              <a:gd name="connsiteY21" fmla="*/ 570787 h 59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18551" h="597777">
                <a:moveTo>
                  <a:pt x="818551" y="29249"/>
                </a:moveTo>
                <a:cubicBezTo>
                  <a:pt x="803755" y="20371"/>
                  <a:pt x="791300" y="4632"/>
                  <a:pt x="774163" y="2616"/>
                </a:cubicBezTo>
                <a:cubicBezTo>
                  <a:pt x="709941" y="-4939"/>
                  <a:pt x="687876" y="4746"/>
                  <a:pt x="640998" y="20371"/>
                </a:cubicBezTo>
                <a:cubicBezTo>
                  <a:pt x="635079" y="26290"/>
                  <a:pt x="629778" y="32898"/>
                  <a:pt x="623242" y="38127"/>
                </a:cubicBezTo>
                <a:cubicBezTo>
                  <a:pt x="614910" y="44792"/>
                  <a:pt x="602527" y="47004"/>
                  <a:pt x="596609" y="55882"/>
                </a:cubicBezTo>
                <a:cubicBezTo>
                  <a:pt x="589841" y="66034"/>
                  <a:pt x="591084" y="79661"/>
                  <a:pt x="587732" y="91393"/>
                </a:cubicBezTo>
                <a:cubicBezTo>
                  <a:pt x="585161" y="100391"/>
                  <a:pt x="583399" y="109846"/>
                  <a:pt x="578854" y="118026"/>
                </a:cubicBezTo>
                <a:cubicBezTo>
                  <a:pt x="568491" y="136680"/>
                  <a:pt x="543343" y="171292"/>
                  <a:pt x="543343" y="171292"/>
                </a:cubicBezTo>
                <a:cubicBezTo>
                  <a:pt x="535526" y="194743"/>
                  <a:pt x="521851" y="243559"/>
                  <a:pt x="498955" y="251191"/>
                </a:cubicBezTo>
                <a:lnTo>
                  <a:pt x="445689" y="268946"/>
                </a:lnTo>
                <a:cubicBezTo>
                  <a:pt x="273259" y="249786"/>
                  <a:pt x="420707" y="278557"/>
                  <a:pt x="339157" y="242313"/>
                </a:cubicBezTo>
                <a:cubicBezTo>
                  <a:pt x="322054" y="234712"/>
                  <a:pt x="285891" y="224558"/>
                  <a:pt x="285891" y="224558"/>
                </a:cubicBezTo>
                <a:cubicBezTo>
                  <a:pt x="271095" y="227517"/>
                  <a:pt x="255631" y="228137"/>
                  <a:pt x="241503" y="233435"/>
                </a:cubicBezTo>
                <a:cubicBezTo>
                  <a:pt x="203627" y="247639"/>
                  <a:pt x="223154" y="251784"/>
                  <a:pt x="197114" y="277824"/>
                </a:cubicBezTo>
                <a:cubicBezTo>
                  <a:pt x="189569" y="285368"/>
                  <a:pt x="179359" y="289661"/>
                  <a:pt x="170481" y="295579"/>
                </a:cubicBezTo>
                <a:cubicBezTo>
                  <a:pt x="145989" y="369061"/>
                  <a:pt x="183023" y="254281"/>
                  <a:pt x="143848" y="410989"/>
                </a:cubicBezTo>
                <a:cubicBezTo>
                  <a:pt x="140889" y="422826"/>
                  <a:pt x="140427" y="435586"/>
                  <a:pt x="134971" y="446499"/>
                </a:cubicBezTo>
                <a:cubicBezTo>
                  <a:pt x="125428" y="465585"/>
                  <a:pt x="106208" y="479521"/>
                  <a:pt x="99460" y="499765"/>
                </a:cubicBezTo>
                <a:cubicBezTo>
                  <a:pt x="96501" y="508643"/>
                  <a:pt x="95397" y="518374"/>
                  <a:pt x="90582" y="526398"/>
                </a:cubicBezTo>
                <a:cubicBezTo>
                  <a:pt x="86276" y="533575"/>
                  <a:pt x="78056" y="537618"/>
                  <a:pt x="72827" y="544154"/>
                </a:cubicBezTo>
                <a:cubicBezTo>
                  <a:pt x="66162" y="552486"/>
                  <a:pt x="64120" y="565132"/>
                  <a:pt x="55072" y="570787"/>
                </a:cubicBezTo>
                <a:cubicBezTo>
                  <a:pt x="-17101" y="615895"/>
                  <a:pt x="-2098" y="596351"/>
                  <a:pt x="10683" y="570787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F45289BF-E683-4088-A2D5-F6791938E63D}"/>
              </a:ext>
            </a:extLst>
          </p:cNvPr>
          <p:cNvSpPr/>
          <p:nvPr/>
        </p:nvSpPr>
        <p:spPr>
          <a:xfrm>
            <a:off x="5237622" y="394607"/>
            <a:ext cx="12105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/>
              <a:t>谱仪大厅内</a:t>
            </a:r>
            <a:endParaRPr lang="en-US" altLang="zh-CN" sz="1600" b="1" dirty="0"/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43A6A95E-6B5D-449C-9A7B-5AD8F56E30E9}"/>
              </a:ext>
            </a:extLst>
          </p:cNvPr>
          <p:cNvSpPr/>
          <p:nvPr/>
        </p:nvSpPr>
        <p:spPr>
          <a:xfrm>
            <a:off x="6588224" y="391936"/>
            <a:ext cx="12186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/>
              <a:t>电子学机房</a:t>
            </a:r>
            <a:endParaRPr lang="en-US" altLang="zh-CN" sz="1600" b="1" dirty="0"/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093E0B4C-5A70-47B0-A428-DB5B8CF9E9BB}"/>
              </a:ext>
            </a:extLst>
          </p:cNvPr>
          <p:cNvSpPr/>
          <p:nvPr/>
        </p:nvSpPr>
        <p:spPr>
          <a:xfrm>
            <a:off x="7122679" y="3935380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0 rad </a:t>
            </a: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2CBE9AAC-E80F-4C15-9418-A5D1BD3E61AC}"/>
              </a:ext>
            </a:extLst>
          </p:cNvPr>
          <p:cNvSpPr/>
          <p:nvPr/>
        </p:nvSpPr>
        <p:spPr>
          <a:xfrm>
            <a:off x="3889209" y="3960762"/>
            <a:ext cx="14221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10~100k rad </a:t>
            </a: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BF34D39E-B11C-40D8-8432-E9DEB5C6B4DE}"/>
              </a:ext>
            </a:extLst>
          </p:cNvPr>
          <p:cNvSpPr/>
          <p:nvPr/>
        </p:nvSpPr>
        <p:spPr>
          <a:xfrm>
            <a:off x="382206" y="3935380"/>
            <a:ext cx="9044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1M rad </a:t>
            </a:r>
          </a:p>
        </p:txBody>
      </p:sp>
    </p:spTree>
    <p:extLst>
      <p:ext uri="{BB962C8B-B14F-4D97-AF65-F5344CB8AC3E}">
        <p14:creationId xmlns:p14="http://schemas.microsoft.com/office/powerpoint/2010/main" val="329248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1C9A23B-5146-43F1-9C44-9E33842C5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初步明确</a:t>
            </a:r>
            <a:r>
              <a:rPr lang="en-US" altLang="zh-CN" dirty="0"/>
              <a:t>Muon</a:t>
            </a:r>
            <a:r>
              <a:rPr lang="zh-CN" altLang="en-US" dirty="0"/>
              <a:t>、硅微条电子学方案及成本考虑，以此作为相对成熟方案为其他子系统提供参考</a:t>
            </a:r>
            <a:endParaRPr lang="en-US" altLang="zh-CN" dirty="0"/>
          </a:p>
          <a:p>
            <a:r>
              <a:rPr lang="zh-CN" altLang="en-US" dirty="0"/>
              <a:t>细化后端电子学、触发板成本，细化成本计算公式</a:t>
            </a:r>
            <a:endParaRPr lang="en-US" altLang="zh-CN" dirty="0"/>
          </a:p>
          <a:p>
            <a:pPr lvl="1"/>
            <a:r>
              <a:rPr lang="zh-CN" altLang="en-US" b="1" dirty="0"/>
              <a:t>讨论</a:t>
            </a:r>
            <a:r>
              <a:rPr lang="en-US" altLang="zh-CN" b="1" dirty="0"/>
              <a:t>TPC &amp; DC</a:t>
            </a:r>
            <a:r>
              <a:rPr lang="zh-CN" altLang="en-US" b="1" dirty="0"/>
              <a:t>的电子学成本</a:t>
            </a:r>
            <a:endParaRPr lang="en-US" altLang="zh-CN" b="1" dirty="0"/>
          </a:p>
          <a:p>
            <a:r>
              <a:rPr lang="zh-CN" altLang="en-US" dirty="0"/>
              <a:t>系统内讨论确定电源分配方案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C94C921-6168-48AE-A72E-A724F59808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6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133E58-64BF-4521-9148-DF5BEAB87FD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07/02/2024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BF2AE839-95A3-483C-AFC6-0EC3608C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近期计划</a:t>
            </a:r>
          </a:p>
        </p:txBody>
      </p:sp>
    </p:spTree>
    <p:extLst>
      <p:ext uri="{BB962C8B-B14F-4D97-AF65-F5344CB8AC3E}">
        <p14:creationId xmlns:p14="http://schemas.microsoft.com/office/powerpoint/2010/main" val="5441901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wan">
  <a:themeElements>
    <a:clrScheme name="IReS_LEPSI_NEW_bleu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IReS_LEPSI_NEW_bl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IReS_LEPSI_NEW_bleu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Thème2909</Template>
  <TotalTime>69994</TotalTime>
  <Words>787</Words>
  <Application>Microsoft Office PowerPoint</Application>
  <PresentationFormat>全屏显示(4:3)</PresentationFormat>
  <Paragraphs>100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黑体</vt:lpstr>
      <vt:lpstr>宋体</vt:lpstr>
      <vt:lpstr>Arial</vt:lpstr>
      <vt:lpstr>Calibri</vt:lpstr>
      <vt:lpstr>Comic Sans MS</vt:lpstr>
      <vt:lpstr>Times New Roman</vt:lpstr>
      <vt:lpstr>Wingdings</vt:lpstr>
      <vt:lpstr>Thèmewan</vt:lpstr>
      <vt:lpstr>内容</vt:lpstr>
      <vt:lpstr>1_内容</vt:lpstr>
      <vt:lpstr>2_内容</vt:lpstr>
      <vt:lpstr>上周进展</vt:lpstr>
      <vt:lpstr>系统框图</vt:lpstr>
      <vt:lpstr>系统框架——参考CMS Phase-II DAQ </vt:lpstr>
      <vt:lpstr>触发成本核算至标准插件×N</vt:lpstr>
      <vt:lpstr>电源分配初步考虑</vt:lpstr>
      <vt:lpstr>近期计划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Interaction with Matter</dc:title>
  <dc:creator>Zhang</dc:creator>
  <cp:lastModifiedBy>asus</cp:lastModifiedBy>
  <cp:revision>3621</cp:revision>
  <cp:lastPrinted>2011-09-05T15:51:56Z</cp:lastPrinted>
  <dcterms:created xsi:type="dcterms:W3CDTF">2011-06-15T13:48:12Z</dcterms:created>
  <dcterms:modified xsi:type="dcterms:W3CDTF">2024-02-27T01:19:47Z</dcterms:modified>
</cp:coreProperties>
</file>