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9" r:id="rId2"/>
    <p:sldId id="308" r:id="rId3"/>
    <p:sldId id="401" r:id="rId4"/>
    <p:sldId id="309" r:id="rId5"/>
    <p:sldId id="400" r:id="rId6"/>
    <p:sldId id="312" r:id="rId7"/>
    <p:sldId id="404" r:id="rId8"/>
    <p:sldId id="403" r:id="rId9"/>
    <p:sldId id="377" r:id="rId10"/>
    <p:sldId id="323" r:id="rId11"/>
    <p:sldId id="399" r:id="rId12"/>
    <p:sldId id="379" r:id="rId13"/>
    <p:sldId id="376" r:id="rId14"/>
    <p:sldId id="378" r:id="rId15"/>
    <p:sldId id="398" r:id="rId16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63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AE1B-D1B2-49C2-9AC3-2D6729306D8E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86E3-0C64-411D-900D-C9DB2D728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66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GSHCAL has been considered as the part of the 4</a:t>
            </a:r>
            <a:r>
              <a:rPr lang="en-US" altLang="zh-CN" baseline="30000" dirty="0"/>
              <a:t>th</a:t>
            </a:r>
            <a:r>
              <a:rPr lang="en-US" altLang="zh-CN" dirty="0"/>
              <a:t> conceptional detector design, in which …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37DF-A2AD-4A99-A165-21F7855FAF5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15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3309-A0CE-4E06-8A9D-1378918EA65A}" type="datetime1">
              <a:rPr lang="en-US" altLang="zh-CN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756-716E-44BD-A133-E8FE2622F2EB}" type="datetime1">
              <a:rPr lang="en-US" altLang="zh-CN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947F-1D10-4F68-8DEA-023F4726AB97}" type="datetime1">
              <a:rPr lang="en-US" altLang="zh-CN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E756-83CB-4DE5-A04F-4B823DC6B840}" type="datetime1">
              <a:rPr lang="en-US" altLang="zh-CN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D05-21C6-4E1E-A539-A5E0F5B2A1D2}" type="datetime1">
              <a:rPr lang="en-US" altLang="zh-CN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1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4C5F-96EA-49DC-A387-390ABB2DADF7}" type="datetime1">
              <a:rPr lang="en-US" altLang="zh-CN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1AD0-888A-4590-AE6F-E70C5DED27EE}" type="datetime1">
              <a:rPr lang="en-US" altLang="zh-CN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19A9-B361-4839-9C6C-8286831493F1}" type="datetime1">
              <a:rPr lang="en-US" altLang="zh-CN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14A-3FA6-4AC6-827C-EBEFA6DA362D}" type="datetime1">
              <a:rPr lang="en-US" altLang="zh-CN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9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DE2-30FF-4037-A80E-3E8D2D1E13AE}" type="datetime1">
              <a:rPr lang="en-US" altLang="zh-CN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29C7-D891-4930-96B6-8B3A4EA538CB}" type="datetime1">
              <a:rPr lang="en-US" altLang="zh-CN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1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A2EA-EC32-4CDB-8DD5-297DE18D08B9}" type="datetime1">
              <a:rPr lang="en-US" altLang="zh-CN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emf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4706"/>
            <a:ext cx="9144000" cy="1752025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82247" y="1190149"/>
            <a:ext cx="8627534" cy="8044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CEPC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探测器磁体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290321" y="2287488"/>
            <a:ext cx="676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宁飞鹏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2024.03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4846D3F-641A-4A76-991B-5213B1C30DC3}"/>
              </a:ext>
            </a:extLst>
          </p:cNvPr>
          <p:cNvGrpSpPr/>
          <p:nvPr/>
        </p:nvGrpSpPr>
        <p:grpSpPr>
          <a:xfrm>
            <a:off x="6975643" y="21313"/>
            <a:ext cx="2168357" cy="1001468"/>
            <a:chOff x="9791069" y="11100"/>
            <a:chExt cx="2400930" cy="134608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D063185-C7AC-4536-AC85-B78B726C4F78}"/>
                </a:ext>
              </a:extLst>
            </p:cNvPr>
            <p:cNvSpPr/>
            <p:nvPr/>
          </p:nvSpPr>
          <p:spPr>
            <a:xfrm>
              <a:off x="9791069" y="872932"/>
              <a:ext cx="2400930" cy="48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中国科学院高能物理研究所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Institute of High Energy Physics, CAS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2805483-9D9C-4BCC-9DFC-CCF99C11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0556" y="11100"/>
              <a:ext cx="1341954" cy="90307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9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2. </a:t>
            </a:r>
            <a:r>
              <a:rPr lang="zh-CN" altLang="en-US" sz="2800" dirty="0"/>
              <a:t>超导磁体内置和外置经费对比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10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910764"/>
              </p:ext>
            </p:extLst>
          </p:nvPr>
        </p:nvGraphicFramePr>
        <p:xfrm>
          <a:off x="443128" y="841903"/>
          <a:ext cx="8044235" cy="418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6008">
                  <a:extLst>
                    <a:ext uri="{9D8B030D-6E8A-4147-A177-3AD203B41FA5}">
                      <a16:colId xmlns:a16="http://schemas.microsoft.com/office/drawing/2014/main" val="1708795493"/>
                    </a:ext>
                  </a:extLst>
                </a:gridCol>
                <a:gridCol w="3924889">
                  <a:extLst>
                    <a:ext uri="{9D8B030D-6E8A-4147-A177-3AD203B41FA5}">
                      <a16:colId xmlns:a16="http://schemas.microsoft.com/office/drawing/2014/main" val="1960064186"/>
                    </a:ext>
                  </a:extLst>
                </a:gridCol>
                <a:gridCol w="801858">
                  <a:extLst>
                    <a:ext uri="{9D8B030D-6E8A-4147-A177-3AD203B41FA5}">
                      <a16:colId xmlns:a16="http://schemas.microsoft.com/office/drawing/2014/main" val="2684519268"/>
                    </a:ext>
                  </a:extLst>
                </a:gridCol>
                <a:gridCol w="928468">
                  <a:extLst>
                    <a:ext uri="{9D8B030D-6E8A-4147-A177-3AD203B41FA5}">
                      <a16:colId xmlns:a16="http://schemas.microsoft.com/office/drawing/2014/main" val="1722465492"/>
                    </a:ext>
                  </a:extLst>
                </a:gridCol>
                <a:gridCol w="933012">
                  <a:extLst>
                    <a:ext uri="{9D8B030D-6E8A-4147-A177-3AD203B41FA5}">
                      <a16:colId xmlns:a16="http://schemas.microsoft.com/office/drawing/2014/main" val="384567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简介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HTS inside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HTS outside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LTS outside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908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电缆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HTS inside</a:t>
                      </a:r>
                      <a:r>
                        <a:rPr lang="zh-CN" altLang="en-US" sz="1200" baseline="0" dirty="0"/>
                        <a:t>电缆</a:t>
                      </a:r>
                      <a:r>
                        <a:rPr lang="en-US" altLang="zh-CN" sz="1200" baseline="0" dirty="0"/>
                        <a:t>11km</a:t>
                      </a:r>
                      <a:r>
                        <a:rPr lang="zh-CN" altLang="en-US" sz="1200" baseline="0" dirty="0"/>
                        <a:t>，需要</a:t>
                      </a:r>
                      <a:r>
                        <a:rPr lang="en-US" altLang="zh-CN" sz="1200" baseline="0" dirty="0"/>
                        <a:t>12mm</a:t>
                      </a:r>
                      <a:r>
                        <a:rPr lang="zh-CN" altLang="en-US" sz="1200" baseline="0" dirty="0"/>
                        <a:t>宽超导带</a:t>
                      </a:r>
                      <a:r>
                        <a:rPr lang="en-US" altLang="zh-CN" sz="1200" baseline="0" dirty="0"/>
                        <a:t>385km</a:t>
                      </a:r>
                      <a:r>
                        <a:rPr lang="zh-CN" altLang="en-US" sz="1200" baseline="0" dirty="0"/>
                        <a:t>，</a:t>
                      </a:r>
                      <a:endParaRPr lang="en-US" altLang="zh-CN" sz="1200" baseline="0" dirty="0"/>
                    </a:p>
                    <a:p>
                      <a:r>
                        <a:rPr lang="en-US" altLang="zh-CN" sz="1200" baseline="0" dirty="0"/>
                        <a:t>HTS outside</a:t>
                      </a:r>
                      <a:r>
                        <a:rPr lang="zh-CN" altLang="en-US" sz="1200" baseline="0" dirty="0"/>
                        <a:t>电缆</a:t>
                      </a:r>
                      <a:r>
                        <a:rPr lang="en-US" altLang="zh-CN" sz="1200" baseline="0" dirty="0"/>
                        <a:t>25km</a:t>
                      </a:r>
                      <a:r>
                        <a:rPr lang="zh-CN" altLang="en-US" sz="1200" baseline="0" dirty="0"/>
                        <a:t>，需要</a:t>
                      </a:r>
                      <a:r>
                        <a:rPr lang="en-US" altLang="zh-CN" sz="1200" baseline="0" dirty="0"/>
                        <a:t>12mm</a:t>
                      </a:r>
                      <a:r>
                        <a:rPr lang="zh-CN" altLang="en-US" sz="1200" baseline="0" dirty="0"/>
                        <a:t>宽超导带</a:t>
                      </a:r>
                      <a:r>
                        <a:rPr lang="en-US" altLang="zh-CN" sz="1200" baseline="0" dirty="0"/>
                        <a:t>750km</a:t>
                      </a:r>
                      <a:r>
                        <a:rPr lang="zh-CN" altLang="en-US" sz="1200" baseline="0" dirty="0"/>
                        <a:t>，</a:t>
                      </a:r>
                      <a:r>
                        <a:rPr lang="en-US" altLang="zh-CN" sz="1200" baseline="0" dirty="0"/>
                        <a:t>20</a:t>
                      </a:r>
                      <a:r>
                        <a:rPr lang="zh-CN" altLang="en-US" sz="1200" baseline="0" dirty="0"/>
                        <a:t>万元</a:t>
                      </a:r>
                      <a:r>
                        <a:rPr lang="en-US" altLang="zh-CN" sz="1200" baseline="0" dirty="0"/>
                        <a:t>/km. 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8400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16000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5760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68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线圈组装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线圈骨架加工、绕制、电缆接头制作等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1000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1885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8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低温恒温器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阀箱、吊挂、冷却结构、恒温器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2215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2215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5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冷却系统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低温系统，管道及支架、低温控制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2000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3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真空系统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机械泵、分子泵、质谱仪等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310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310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310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18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电源与失超保护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电源、母排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失超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探测和</a:t>
                      </a:r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保护系统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2000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2000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2000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45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控制系统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信号采集、检测与连锁控制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160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160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160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3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磁测系统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测磁机设计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制造安装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376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376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376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87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总共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16,246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25,061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14,706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86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50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0783" y="465504"/>
            <a:ext cx="7886700" cy="995093"/>
          </a:xfrm>
        </p:spPr>
        <p:txBody>
          <a:bodyPr/>
          <a:lstStyle/>
          <a:p>
            <a:r>
              <a:rPr lang="en-US" altLang="zh-CN" dirty="0"/>
              <a:t>HTS</a:t>
            </a:r>
            <a:r>
              <a:rPr lang="zh-CN" altLang="en-US" dirty="0"/>
              <a:t>未来希望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11</a:t>
            </a:fld>
            <a:endParaRPr 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20472" y="1446732"/>
            <a:ext cx="3373731" cy="3230776"/>
            <a:chOff x="442260" y="1446732"/>
            <a:chExt cx="3373731" cy="32307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260" y="1446732"/>
              <a:ext cx="3373731" cy="323077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84464" y="2410782"/>
              <a:ext cx="3299746" cy="1425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59" y="1446732"/>
            <a:ext cx="2964070" cy="323077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62676" y="1162388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TimesLTStd-Roman-Identity-H"/>
              </a:rPr>
              <a:t>Fujikura</a:t>
            </a:r>
            <a:r>
              <a:rPr lang="zh-CN" altLang="en-US" sz="1600" b="1" dirty="0">
                <a:latin typeface="TimesLTStd-Roman-Identity-H"/>
              </a:rPr>
              <a:t>高性能带材参数：</a:t>
            </a:r>
            <a:endParaRPr lang="zh-CN" altLang="en-US" sz="1400" b="1" dirty="0"/>
          </a:p>
        </p:txBody>
      </p:sp>
      <p:sp>
        <p:nvSpPr>
          <p:cNvPr id="11" name="矩形 10"/>
          <p:cNvSpPr/>
          <p:nvPr/>
        </p:nvSpPr>
        <p:spPr>
          <a:xfrm>
            <a:off x="3631126" y="1108178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TimesLTStd-Roman-Identity-H"/>
              </a:rPr>
              <a:t>上海超导带材参数：</a:t>
            </a:r>
            <a:endParaRPr lang="zh-CN" altLang="en-US" sz="1400" b="1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55919"/>
              </p:ext>
            </p:extLst>
          </p:nvPr>
        </p:nvGraphicFramePr>
        <p:xfrm>
          <a:off x="6734029" y="2659501"/>
          <a:ext cx="2293182" cy="15066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0414">
                  <a:extLst>
                    <a:ext uri="{9D8B030D-6E8A-4147-A177-3AD203B41FA5}">
                      <a16:colId xmlns:a16="http://schemas.microsoft.com/office/drawing/2014/main" val="3173579263"/>
                    </a:ext>
                  </a:extLst>
                </a:gridCol>
                <a:gridCol w="799428">
                  <a:extLst>
                    <a:ext uri="{9D8B030D-6E8A-4147-A177-3AD203B41FA5}">
                      <a16:colId xmlns:a16="http://schemas.microsoft.com/office/drawing/2014/main" val="517079134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281582816"/>
                    </a:ext>
                  </a:extLst>
                </a:gridCol>
              </a:tblGrid>
              <a:tr h="514582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HTS inside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HTS outside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LTS outside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501362"/>
                  </a:ext>
                </a:extLst>
              </a:tr>
              <a:tr h="32951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8400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16000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5760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895318"/>
                  </a:ext>
                </a:extLst>
              </a:tr>
              <a:tr h="32951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3266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6000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5760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48938"/>
                  </a:ext>
                </a:extLst>
              </a:tr>
              <a:tr h="32951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11,112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15,061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14,706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68887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8" name="标题 1"/>
          <p:cNvSpPr txBox="1">
            <a:spLocks/>
          </p:cNvSpPr>
          <p:nvPr/>
        </p:nvSpPr>
        <p:spPr>
          <a:xfrm>
            <a:off x="971595" y="81870"/>
            <a:ext cx="7265888" cy="484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/>
              <a:t>2. </a:t>
            </a:r>
            <a:r>
              <a:rPr lang="zh-CN" altLang="en-US" sz="2800"/>
              <a:t>超导磁体内置和外置经费对比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18820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4E837626-3F74-B9BB-59B3-90F7223E3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16517"/>
              </p:ext>
            </p:extLst>
          </p:nvPr>
        </p:nvGraphicFramePr>
        <p:xfrm>
          <a:off x="255550" y="1179355"/>
          <a:ext cx="4991605" cy="158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298">
                  <a:extLst>
                    <a:ext uri="{9D8B030D-6E8A-4147-A177-3AD203B41FA5}">
                      <a16:colId xmlns:a16="http://schemas.microsoft.com/office/drawing/2014/main" val="3964186439"/>
                    </a:ext>
                  </a:extLst>
                </a:gridCol>
                <a:gridCol w="918714">
                  <a:extLst>
                    <a:ext uri="{9D8B030D-6E8A-4147-A177-3AD203B41FA5}">
                      <a16:colId xmlns:a16="http://schemas.microsoft.com/office/drawing/2014/main" val="2521898972"/>
                    </a:ext>
                  </a:extLst>
                </a:gridCol>
                <a:gridCol w="964406">
                  <a:extLst>
                    <a:ext uri="{9D8B030D-6E8A-4147-A177-3AD203B41FA5}">
                      <a16:colId xmlns:a16="http://schemas.microsoft.com/office/drawing/2014/main" val="165797807"/>
                    </a:ext>
                  </a:extLst>
                </a:gridCol>
                <a:gridCol w="970883">
                  <a:extLst>
                    <a:ext uri="{9D8B030D-6E8A-4147-A177-3AD203B41FA5}">
                      <a16:colId xmlns:a16="http://schemas.microsoft.com/office/drawing/2014/main" val="1504271652"/>
                    </a:ext>
                  </a:extLst>
                </a:gridCol>
                <a:gridCol w="1287304">
                  <a:extLst>
                    <a:ext uri="{9D8B030D-6E8A-4147-A177-3AD203B41FA5}">
                      <a16:colId xmlns:a16="http://schemas.microsoft.com/office/drawing/2014/main" val="175846335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Glass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Steel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SiPMs</a:t>
                      </a:r>
                      <a:endParaRPr lang="en-US" altLang="zh-C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Readout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Channels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449597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88.8 m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122.9 m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5.55x10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5.55x10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9500515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 Price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(RMB)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c.c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16500*3/ton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40/piece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国产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SiPM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20/channel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(50% 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SiPM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price)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8637458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Price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(RMB)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2.65x10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4.87x10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2.22x10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1.11x10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44583236"/>
                  </a:ext>
                </a:extLst>
              </a:tr>
            </a:tbl>
          </a:graphicData>
        </a:graphic>
      </p:graphicFrame>
      <p:pic>
        <p:nvPicPr>
          <p:cNvPr id="32" name="图片 31">
            <a:extLst>
              <a:ext uri="{FF2B5EF4-FFF2-40B4-BE49-F238E27FC236}">
                <a16:creationId xmlns:a16="http://schemas.microsoft.com/office/drawing/2014/main" id="{DDFB73E6-C8D0-2B9B-E675-2006B91F6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5" y="1550834"/>
            <a:ext cx="3823635" cy="2484038"/>
          </a:xfrm>
          <a:prstGeom prst="rect">
            <a:avLst/>
          </a:prstGeom>
        </p:spPr>
      </p:pic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468334BB-DB7C-AAB4-E9EE-328FB4E6FA4C}"/>
              </a:ext>
            </a:extLst>
          </p:cNvPr>
          <p:cNvCxnSpPr>
            <a:cxnSpLocks/>
          </p:cNvCxnSpPr>
          <p:nvPr/>
        </p:nvCxnSpPr>
        <p:spPr>
          <a:xfrm>
            <a:off x="7137870" y="2262047"/>
            <a:ext cx="0" cy="1982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3C5D342E-B972-ED1F-BB34-8F8A542A57B2}"/>
              </a:ext>
            </a:extLst>
          </p:cNvPr>
          <p:cNvCxnSpPr>
            <a:cxnSpLocks/>
          </p:cNvCxnSpPr>
          <p:nvPr/>
        </p:nvCxnSpPr>
        <p:spPr>
          <a:xfrm flipV="1">
            <a:off x="7132196" y="3537733"/>
            <a:ext cx="0" cy="1982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1D0C76E8-9F96-3A18-E083-DCD5E5C7E3F3}"/>
              </a:ext>
            </a:extLst>
          </p:cNvPr>
          <p:cNvSpPr txBox="1"/>
          <p:nvPr/>
        </p:nvSpPr>
        <p:spPr>
          <a:xfrm>
            <a:off x="6189221" y="4043100"/>
            <a:ext cx="1885949" cy="40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Shifting HCAL Barrel inward with 150 mm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5BC0A607-D38D-68D5-8F05-FEE2B14D4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251354"/>
              </p:ext>
            </p:extLst>
          </p:nvPr>
        </p:nvGraphicFramePr>
        <p:xfrm>
          <a:off x="255550" y="3125283"/>
          <a:ext cx="4991605" cy="158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298">
                  <a:extLst>
                    <a:ext uri="{9D8B030D-6E8A-4147-A177-3AD203B41FA5}">
                      <a16:colId xmlns:a16="http://schemas.microsoft.com/office/drawing/2014/main" val="3964186439"/>
                    </a:ext>
                  </a:extLst>
                </a:gridCol>
                <a:gridCol w="918714">
                  <a:extLst>
                    <a:ext uri="{9D8B030D-6E8A-4147-A177-3AD203B41FA5}">
                      <a16:colId xmlns:a16="http://schemas.microsoft.com/office/drawing/2014/main" val="2521898972"/>
                    </a:ext>
                  </a:extLst>
                </a:gridCol>
                <a:gridCol w="964406">
                  <a:extLst>
                    <a:ext uri="{9D8B030D-6E8A-4147-A177-3AD203B41FA5}">
                      <a16:colId xmlns:a16="http://schemas.microsoft.com/office/drawing/2014/main" val="165797807"/>
                    </a:ext>
                  </a:extLst>
                </a:gridCol>
                <a:gridCol w="970883">
                  <a:extLst>
                    <a:ext uri="{9D8B030D-6E8A-4147-A177-3AD203B41FA5}">
                      <a16:colId xmlns:a16="http://schemas.microsoft.com/office/drawing/2014/main" val="1504271652"/>
                    </a:ext>
                  </a:extLst>
                </a:gridCol>
                <a:gridCol w="1287304">
                  <a:extLst>
                    <a:ext uri="{9D8B030D-6E8A-4147-A177-3AD203B41FA5}">
                      <a16:colId xmlns:a16="http://schemas.microsoft.com/office/drawing/2014/main" val="175846335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Glass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Steel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SiPMs</a:t>
                      </a:r>
                      <a:endParaRPr lang="en-US" altLang="zh-C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Readout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Channels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449597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85.1 m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117.9 m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5.32x10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5.32x10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9500515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 Price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(RMB)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c.c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16500*3/ton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40/piece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国产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SiPM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20/channel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(50% </a:t>
                      </a:r>
                      <a:r>
                        <a:rPr lang="en-US" altLang="zh-CN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SiPM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price)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8637458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Price</a:t>
                      </a:r>
                    </a:p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(RMB)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2.55x10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4.67x10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2.13x10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1.06x10</a:t>
                      </a:r>
                      <a:r>
                        <a:rPr lang="en-US" altLang="zh-CN" sz="1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44583236"/>
                  </a:ext>
                </a:extLst>
              </a:tr>
            </a:tbl>
          </a:graphicData>
        </a:graphic>
      </p:graphicFrame>
      <p:sp>
        <p:nvSpPr>
          <p:cNvPr id="43" name="文本框 42">
            <a:extLst>
              <a:ext uri="{FF2B5EF4-FFF2-40B4-BE49-F238E27FC236}">
                <a16:creationId xmlns:a16="http://schemas.microsoft.com/office/drawing/2014/main" id="{9BB9A70D-870B-5CF5-4265-D12B6B134D41}"/>
              </a:ext>
            </a:extLst>
          </p:cNvPr>
          <p:cNvSpPr txBox="1"/>
          <p:nvPr/>
        </p:nvSpPr>
        <p:spPr>
          <a:xfrm>
            <a:off x="191619" y="2792853"/>
            <a:ext cx="283430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GSHCAL Total Cost: 6.47x10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RMB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50A0913-E477-CB1F-43AE-7B0C5A29D5F2}"/>
              </a:ext>
            </a:extLst>
          </p:cNvPr>
          <p:cNvSpPr txBox="1"/>
          <p:nvPr/>
        </p:nvSpPr>
        <p:spPr>
          <a:xfrm>
            <a:off x="191619" y="4706433"/>
            <a:ext cx="362543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GSHCAL Total Cost: 6.21x10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RMB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91A3286-5ACF-57BC-5D43-C459744278AF}"/>
              </a:ext>
            </a:extLst>
          </p:cNvPr>
          <p:cNvSpPr txBox="1"/>
          <p:nvPr/>
        </p:nvSpPr>
        <p:spPr>
          <a:xfrm>
            <a:off x="255551" y="846925"/>
            <a:ext cx="477283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*Specification: 10 mm Glass + 13.8 mm Steel per sampling layer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2245" y="298594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HCAL</a:t>
            </a:r>
            <a:r>
              <a:rPr lang="zh-CN" altLang="en-US" sz="2400" dirty="0"/>
              <a:t>内移</a:t>
            </a:r>
            <a:r>
              <a:rPr lang="en-US" altLang="zh-CN" sz="2400" dirty="0"/>
              <a:t>150mm</a:t>
            </a:r>
            <a:r>
              <a:rPr lang="zh-CN" altLang="en-US" sz="2400" dirty="0"/>
              <a:t>经费：节省</a:t>
            </a:r>
            <a:r>
              <a:rPr lang="en-US" altLang="zh-CN" sz="2400" dirty="0"/>
              <a:t>3600</a:t>
            </a:r>
            <a:r>
              <a:rPr lang="zh-CN" altLang="en-US" sz="2400" dirty="0"/>
              <a:t>万元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19174" y="97869"/>
            <a:ext cx="898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HU Peng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9486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相同漏磁场内外置方案所需经费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254326"/>
              </p:ext>
            </p:extLst>
          </p:nvPr>
        </p:nvGraphicFramePr>
        <p:xfrm>
          <a:off x="381281" y="2054152"/>
          <a:ext cx="5662006" cy="1851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1202">
                  <a:extLst>
                    <a:ext uri="{9D8B030D-6E8A-4147-A177-3AD203B41FA5}">
                      <a16:colId xmlns:a16="http://schemas.microsoft.com/office/drawing/2014/main" val="2618803846"/>
                    </a:ext>
                  </a:extLst>
                </a:gridCol>
                <a:gridCol w="1615966">
                  <a:extLst>
                    <a:ext uri="{9D8B030D-6E8A-4147-A177-3AD203B41FA5}">
                      <a16:colId xmlns:a16="http://schemas.microsoft.com/office/drawing/2014/main" val="78784006"/>
                    </a:ext>
                  </a:extLst>
                </a:gridCol>
                <a:gridCol w="1664838">
                  <a:extLst>
                    <a:ext uri="{9D8B030D-6E8A-4147-A177-3AD203B41FA5}">
                      <a16:colId xmlns:a16="http://schemas.microsoft.com/office/drawing/2014/main" val="1998240609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/>
                        <a:t>outside</a:t>
                      </a:r>
                      <a:endParaRPr lang="zh-CN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/>
                        <a:t>inside</a:t>
                      </a:r>
                      <a:endParaRPr lang="zh-CN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771107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Yoke weight (ton)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5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7798</a:t>
                      </a:r>
                      <a:endParaRPr lang="zh-CN" sz="15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1109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4369818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Yoke cost</a:t>
                      </a:r>
                      <a:r>
                        <a:rPr lang="en-US" altLang="zh-CN" sz="1500" baseline="0" dirty="0"/>
                        <a:t> (3</a:t>
                      </a:r>
                      <a:r>
                        <a:rPr lang="zh-CN" altLang="en-US" sz="1500" baseline="0" dirty="0"/>
                        <a:t>万元</a:t>
                      </a:r>
                      <a:r>
                        <a:rPr lang="en-US" altLang="zh-CN" sz="1500" baseline="0" dirty="0"/>
                        <a:t>/</a:t>
                      </a:r>
                      <a:r>
                        <a:rPr lang="zh-CN" altLang="en-US" sz="1500" baseline="0" dirty="0"/>
                        <a:t>吨，材料及加工</a:t>
                      </a:r>
                      <a:r>
                        <a:rPr lang="en-US" altLang="zh-CN" sz="1500" baseline="0" dirty="0"/>
                        <a:t>)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23,394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3,327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45994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Magnet cost (</a:t>
                      </a:r>
                      <a:r>
                        <a:rPr lang="zh-CN" altLang="en-US" sz="1500" dirty="0"/>
                        <a:t>万元</a:t>
                      </a:r>
                      <a:r>
                        <a:rPr lang="en-US" altLang="zh-CN" sz="1500" dirty="0"/>
                        <a:t>)</a:t>
                      </a:r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98811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Total</a:t>
                      </a:r>
                      <a:r>
                        <a:rPr lang="en-US" altLang="zh-CN" sz="1500" baseline="0" dirty="0"/>
                        <a:t> cost (</a:t>
                      </a:r>
                      <a:r>
                        <a:rPr lang="zh-CN" altLang="en-US" sz="1500" baseline="0" dirty="0"/>
                        <a:t>万元</a:t>
                      </a:r>
                      <a:r>
                        <a:rPr lang="en-US" altLang="zh-CN" sz="1500" baseline="0" dirty="0"/>
                        <a:t>)</a:t>
                      </a:r>
                      <a:endParaRPr lang="zh-CN" altLang="en-US" sz="15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33105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36028" y="1443818"/>
            <a:ext cx="63097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/>
              <a:t>估价：内置磁体采用高温超导方案</a:t>
            </a:r>
            <a:r>
              <a:rPr lang="en-US" altLang="zh-CN" sz="1500" dirty="0"/>
              <a:t>HTS</a:t>
            </a:r>
            <a:r>
              <a:rPr lang="zh-CN" altLang="en-US" sz="1500" dirty="0"/>
              <a:t>，外置磁体采用低温超导方案</a:t>
            </a:r>
            <a:r>
              <a:rPr lang="en-US" altLang="zh-CN" sz="1500" dirty="0"/>
              <a:t>LTS</a:t>
            </a:r>
            <a:r>
              <a:rPr lang="zh-CN" altLang="en-US" sz="1500" dirty="0"/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6492240" y="2301900"/>
            <a:ext cx="211718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dirty="0"/>
              <a:t>轭铁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材料单价：￥</a:t>
            </a:r>
            <a:r>
              <a:rPr kumimoji="1" lang="en-US" altLang="zh-CN" dirty="0"/>
              <a:t>6</a:t>
            </a:r>
            <a:r>
              <a:rPr kumimoji="1" lang="zh-CN" altLang="en-US" dirty="0"/>
              <a:t>千</a:t>
            </a:r>
            <a:r>
              <a:rPr kumimoji="1" lang="en-US" altLang="zh-CN" dirty="0"/>
              <a:t>/</a:t>
            </a:r>
            <a:r>
              <a:rPr kumimoji="1" lang="zh-CN" altLang="en-US" dirty="0"/>
              <a:t>吨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加工费 *</a:t>
            </a:r>
            <a:r>
              <a:rPr kumimoji="1" lang="en-US" altLang="zh-CN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293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2. </a:t>
            </a:r>
            <a:r>
              <a:rPr lang="zh-CN" altLang="en-US" sz="2800" dirty="0"/>
              <a:t>超导磁体内置和外置经费对比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14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949463"/>
              </p:ext>
            </p:extLst>
          </p:nvPr>
        </p:nvGraphicFramePr>
        <p:xfrm>
          <a:off x="1207476" y="1596283"/>
          <a:ext cx="6096000" cy="2433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261774">
                  <a:extLst>
                    <a:ext uri="{9D8B030D-6E8A-4147-A177-3AD203B41FA5}">
                      <a16:colId xmlns:a16="http://schemas.microsoft.com/office/drawing/2014/main" val="307871784"/>
                    </a:ext>
                  </a:extLst>
                </a:gridCol>
                <a:gridCol w="1786226">
                  <a:extLst>
                    <a:ext uri="{9D8B030D-6E8A-4147-A177-3AD203B41FA5}">
                      <a16:colId xmlns:a16="http://schemas.microsoft.com/office/drawing/2014/main" val="194312414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89437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26670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HTS inside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HTS outside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LTS outside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14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磁体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08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制冷负担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低温站</a:t>
                      </a:r>
                      <a:r>
                        <a:rPr lang="en-US" altLang="zh-CN" sz="1600" dirty="0"/>
                        <a:t>1000</a:t>
                      </a:r>
                      <a:r>
                        <a:rPr lang="zh-CN" altLang="en-US" sz="1600" dirty="0"/>
                        <a:t>万 </a:t>
                      </a:r>
                      <a:r>
                        <a:rPr lang="en-US" altLang="zh-CN" sz="1600" dirty="0"/>
                        <a:t>+ </a:t>
                      </a:r>
                      <a:r>
                        <a:rPr lang="zh-CN" altLang="en-US" sz="1600" dirty="0"/>
                        <a:t>耗电量</a:t>
                      </a:r>
                      <a:r>
                        <a:rPr lang="en-US" altLang="zh-CN" sz="1600" dirty="0"/>
                        <a:t>200</a:t>
                      </a:r>
                      <a:r>
                        <a:rPr lang="zh-CN" altLang="en-US" sz="1600" dirty="0"/>
                        <a:t>千瓦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22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轭铁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52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HCAL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27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Total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462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351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最新版轭铁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15</a:t>
            </a:fld>
            <a:endParaRPr 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96" y="771644"/>
            <a:ext cx="3373254" cy="3267075"/>
          </a:xfrm>
        </p:spPr>
      </p:pic>
      <p:sp>
        <p:nvSpPr>
          <p:cNvPr id="10" name="矩形 9"/>
          <p:cNvSpPr/>
          <p:nvPr/>
        </p:nvSpPr>
        <p:spPr>
          <a:xfrm>
            <a:off x="345348" y="1269191"/>
            <a:ext cx="438774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轭铁层板厚度均为100mm，μ探测器的空间厚度为50mm</a:t>
            </a:r>
            <a:endParaRPr lang="en-US" altLang="zh-CN" dirty="0"/>
          </a:p>
          <a:p>
            <a:r>
              <a:rPr lang="zh-CN" altLang="en-US" dirty="0"/>
              <a:t>轭铁总厚度为</a:t>
            </a:r>
            <a:r>
              <a:rPr lang="en-US" altLang="zh-CN" dirty="0"/>
              <a:t>1150mm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33461" y="3149417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轭铁总重量目前是：2</a:t>
            </a:r>
            <a:r>
              <a:rPr lang="en-US" altLang="zh-CN" dirty="0"/>
              <a:t>656</a:t>
            </a:r>
            <a:r>
              <a:rPr lang="zh-CN" altLang="en-US" dirty="0"/>
              <a:t>t</a:t>
            </a:r>
            <a:endParaRPr lang="en-US" altLang="zh-CN" dirty="0"/>
          </a:p>
          <a:p>
            <a:r>
              <a:rPr lang="zh-CN" altLang="en-US" dirty="0"/>
              <a:t>桶轭约1716t，单模块约143t，</a:t>
            </a:r>
            <a:endParaRPr lang="en-US" altLang="zh-CN" dirty="0"/>
          </a:p>
          <a:p>
            <a:r>
              <a:rPr lang="zh-CN" altLang="en-US" dirty="0"/>
              <a:t>端轭厚度还没变，单个端轭约</a:t>
            </a:r>
            <a:r>
              <a:rPr lang="en-US" altLang="zh-CN" dirty="0"/>
              <a:t>470</a:t>
            </a:r>
            <a:r>
              <a:rPr lang="zh-CN" altLang="en-US" dirty="0"/>
              <a:t>吨，两个端轭一共</a:t>
            </a:r>
            <a:r>
              <a:rPr lang="en-US" altLang="zh-CN" dirty="0"/>
              <a:t>940</a:t>
            </a:r>
            <a:r>
              <a:rPr lang="zh-CN" altLang="en-US" dirty="0"/>
              <a:t>吨</a:t>
            </a:r>
          </a:p>
        </p:txBody>
      </p:sp>
    </p:spTree>
    <p:extLst>
      <p:ext uri="{BB962C8B-B14F-4D97-AF65-F5344CB8AC3E}">
        <p14:creationId xmlns:p14="http://schemas.microsoft.com/office/powerpoint/2010/main" val="147617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48025" y="81870"/>
            <a:ext cx="1781175" cy="484007"/>
          </a:xfrm>
        </p:spPr>
        <p:txBody>
          <a:bodyPr/>
          <a:lstStyle/>
          <a:p>
            <a:pPr algn="ctr" defTabSz="685983" eaLnBrk="0" fontAlgn="base" hangingPunct="0">
              <a:spcAft>
                <a:spcPct val="0"/>
              </a:spcAft>
            </a:pPr>
            <a:r>
              <a:rPr lang="zh-CN" altLang="en-US" sz="2700" b="1" dirty="0">
                <a:solidFill>
                  <a:srgbClr val="000000"/>
                </a:solidFill>
                <a:ea typeface="+mn-ea"/>
                <a:cs typeface="+mn-cs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944" y="880038"/>
            <a:ext cx="7922419" cy="375526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/>
              <a:t>150mm</a:t>
            </a:r>
            <a:r>
              <a:rPr lang="zh-CN" altLang="en-US" sz="2400" dirty="0"/>
              <a:t>的超薄厚度能否实现</a:t>
            </a:r>
            <a:endParaRPr lang="en-US" altLang="zh-CN" sz="24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超导磁体内置和外置经费对比</a:t>
            </a:r>
            <a:endParaRPr lang="en-US" altLang="zh-CN" sz="24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轭铁和漏场</a:t>
            </a:r>
            <a:endParaRPr lang="en-US" altLang="zh-CN" sz="24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2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1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87" y="1381609"/>
            <a:ext cx="5515737" cy="226516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dirty="0"/>
              <a:t>150mm</a:t>
            </a:r>
            <a:r>
              <a:rPr lang="zh-CN" altLang="en-US" sz="2800" dirty="0"/>
              <a:t>的超薄厚度能否实现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27804" y="818387"/>
            <a:ext cx="790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分为两部分：机械结构设计和冷却结构设计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内容占位符 5">
            <a:extLst>
              <a:ext uri="{FF2B5EF4-FFF2-40B4-BE49-F238E27FC236}">
                <a16:creationId xmlns:a16="http://schemas.microsoft.com/office/drawing/2014/main" id="{7F3B6864-2A11-403F-BC37-0B3559DF7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40" y="3719519"/>
            <a:ext cx="1163793" cy="136733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7804" y="1360177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2296" y="3393571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7804" y="3145043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2296" y="1794790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939" y="2286000"/>
            <a:ext cx="5472904" cy="26433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958470" y="607071"/>
            <a:ext cx="10310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Hou</a:t>
            </a:r>
            <a:r>
              <a:rPr lang="en-US" altLang="zh-CN" dirty="0"/>
              <a:t> </a:t>
            </a:r>
            <a:r>
              <a:rPr lang="en-US" altLang="zh-CN" dirty="0" err="1"/>
              <a:t>Zhilong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547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dirty="0"/>
              <a:t>150mm</a:t>
            </a:r>
            <a:r>
              <a:rPr lang="zh-CN" altLang="en-US" sz="2800" dirty="0"/>
              <a:t>的超薄厚度能否实现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7804" y="869664"/>
            <a:ext cx="8159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机械结构：无冷屏结构下，</a:t>
            </a:r>
            <a:r>
              <a:rPr lang="en-US" altLang="zh-CN" sz="1600" dirty="0"/>
              <a:t>150mm</a:t>
            </a:r>
            <a:r>
              <a:rPr lang="zh-CN" altLang="en-US" sz="1600" dirty="0"/>
              <a:t>厚度，理想情况下可以勉强实现，没有考虑加工误差，组装误差，挠度等因素。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E25BC9B-89DA-4B11-9D44-38C68805C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71" y="1749574"/>
            <a:ext cx="5600894" cy="42471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0C1DE5-660C-4C05-B564-7B0F074D5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71" y="2392947"/>
            <a:ext cx="4151882" cy="26393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A672320-85DF-4B7D-A877-6A81874A7EF7}"/>
              </a:ext>
            </a:extLst>
          </p:cNvPr>
          <p:cNvSpPr txBox="1"/>
          <p:nvPr/>
        </p:nvSpPr>
        <p:spPr>
          <a:xfrm>
            <a:off x="5567362" y="3777647"/>
            <a:ext cx="2262158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轴向吊挂</a:t>
            </a:r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拉杆材料：碳纤维</a:t>
            </a:r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拉杆结构：跑道形</a:t>
            </a:r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拉杆数量：两端共</a:t>
            </a:r>
            <a:r>
              <a:rPr lang="en-US" altLang="zh-CN" dirty="0">
                <a:latin typeface="+mn-ea"/>
              </a:rPr>
              <a:t>24</a:t>
            </a:r>
            <a:r>
              <a:rPr lang="zh-CN" altLang="en-US" dirty="0">
                <a:latin typeface="+mn-ea"/>
              </a:rPr>
              <a:t>根均布</a:t>
            </a:r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优势：占用径向空间比较小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59BC2AC-A0CC-4CE1-B4DF-E6EF41E5D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970" y="1769327"/>
            <a:ext cx="2888891" cy="1948556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675F661A-A29A-4701-83A0-F3720517ACD1}"/>
              </a:ext>
            </a:extLst>
          </p:cNvPr>
          <p:cNvCxnSpPr/>
          <p:nvPr/>
        </p:nvCxnSpPr>
        <p:spPr>
          <a:xfrm flipH="1" flipV="1">
            <a:off x="1343465" y="2110155"/>
            <a:ext cx="112541" cy="299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958470" y="607071"/>
            <a:ext cx="10310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Hou</a:t>
            </a:r>
            <a:r>
              <a:rPr lang="en-US" altLang="zh-CN" dirty="0"/>
              <a:t> </a:t>
            </a:r>
            <a:r>
              <a:rPr lang="en-US" altLang="zh-CN" dirty="0" err="1"/>
              <a:t>Zhilong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103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dirty="0"/>
              <a:t>150mm</a:t>
            </a:r>
            <a:r>
              <a:rPr lang="zh-CN" altLang="en-US" sz="2800" dirty="0"/>
              <a:t>的超薄厚度能否实现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27804" y="722937"/>
            <a:ext cx="790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机械结构设计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724D6E5-6229-4DAD-88F1-CF56C3F19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278" y="1174787"/>
            <a:ext cx="1871163" cy="19325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AB12D79-4A4A-4C77-BED9-5DE76EFC5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278" y="3164748"/>
            <a:ext cx="1871163" cy="181180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4CFB64A-7B00-4363-BE1C-CB4B45A09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510" y="941156"/>
            <a:ext cx="3201740" cy="320542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69F1EA5-1F63-4CFC-BCE9-D8E3321A1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57" y="1113581"/>
            <a:ext cx="1139894" cy="38629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A672320-85DF-4B7D-A877-6A81874A7EF7}"/>
              </a:ext>
            </a:extLst>
          </p:cNvPr>
          <p:cNvSpPr txBox="1"/>
          <p:nvPr/>
        </p:nvSpPr>
        <p:spPr>
          <a:xfrm>
            <a:off x="6114023" y="3893590"/>
            <a:ext cx="21117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径向吊挂</a:t>
            </a:r>
            <a:endParaRPr lang="en-US" altLang="zh-CN" dirty="0"/>
          </a:p>
          <a:p>
            <a:r>
              <a:rPr lang="zh-CN" altLang="en-US" dirty="0"/>
              <a:t>拉杆材料：碳纤维</a:t>
            </a:r>
            <a:endParaRPr lang="en-US" altLang="zh-CN" dirty="0"/>
          </a:p>
          <a:p>
            <a:r>
              <a:rPr lang="zh-CN" altLang="en-US" dirty="0"/>
              <a:t>拉杆结构：跑道形</a:t>
            </a:r>
            <a:endParaRPr lang="en-US" altLang="zh-CN" dirty="0"/>
          </a:p>
          <a:p>
            <a:r>
              <a:rPr lang="zh-CN" altLang="en-US" dirty="0"/>
              <a:t>拉杆数量：两端共</a:t>
            </a:r>
            <a:r>
              <a:rPr lang="en-US" altLang="zh-CN" dirty="0"/>
              <a:t>20</a:t>
            </a:r>
            <a:r>
              <a:rPr lang="zh-CN" altLang="en-US" dirty="0"/>
              <a:t>根，</a:t>
            </a:r>
            <a:endParaRPr lang="en-US" altLang="zh-CN" dirty="0"/>
          </a:p>
          <a:p>
            <a:r>
              <a:rPr lang="zh-CN" altLang="en-US" dirty="0"/>
              <a:t>其中向上</a:t>
            </a:r>
            <a:r>
              <a:rPr lang="en-US" altLang="zh-CN" dirty="0"/>
              <a:t>12</a:t>
            </a:r>
            <a:r>
              <a:rPr lang="zh-CN" altLang="en-US" dirty="0"/>
              <a:t>根，向下</a:t>
            </a:r>
            <a:r>
              <a:rPr lang="en-US" altLang="zh-CN" dirty="0"/>
              <a:t>8</a:t>
            </a:r>
            <a:r>
              <a:rPr lang="zh-CN" altLang="en-US" dirty="0"/>
              <a:t>根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5CC07DB-B03C-4C50-B2F8-86DED5618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6497" y="941156"/>
            <a:ext cx="609307" cy="280030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958470" y="607071"/>
            <a:ext cx="10310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Hou</a:t>
            </a:r>
            <a:r>
              <a:rPr lang="en-US" altLang="zh-CN" dirty="0"/>
              <a:t> </a:t>
            </a:r>
            <a:r>
              <a:rPr lang="en-US" altLang="zh-CN" dirty="0" err="1"/>
              <a:t>Zhilong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709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800" dirty="0"/>
              <a:t>150mm</a:t>
            </a:r>
            <a:r>
              <a:rPr lang="zh-CN" altLang="en-US" sz="2800" dirty="0"/>
              <a:t>的超薄厚度能否实现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6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0189" y="70097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冷却方案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488712" y="1122486"/>
            <a:ext cx="8171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冷却结构：无冷屏的结构理论计算的热辐射（</a:t>
            </a:r>
            <a:r>
              <a:rPr lang="en-US" altLang="zh-CN" sz="1600" dirty="0"/>
              <a:t>15mm</a:t>
            </a:r>
            <a:r>
              <a:rPr lang="zh-CN" altLang="en-US" sz="1600" dirty="0"/>
              <a:t>厚度</a:t>
            </a:r>
            <a:r>
              <a:rPr lang="en-US" altLang="zh-CN" sz="1600" dirty="0"/>
              <a:t>20</a:t>
            </a:r>
            <a:r>
              <a:rPr lang="zh-CN" altLang="en-US" sz="1600" dirty="0"/>
              <a:t>层）大约为</a:t>
            </a:r>
            <a:r>
              <a:rPr lang="en-US" altLang="zh-CN" sz="1600" dirty="0"/>
              <a:t>500</a:t>
            </a:r>
            <a:r>
              <a:rPr lang="zh-CN" altLang="en-US" sz="1600" dirty="0"/>
              <a:t>瓦，</a:t>
            </a:r>
            <a:r>
              <a:rPr lang="en-US" altLang="zh-CN" sz="1600" dirty="0"/>
              <a:t>CEPC</a:t>
            </a:r>
            <a:r>
              <a:rPr lang="zh-CN" altLang="en-US" sz="1600" dirty="0"/>
              <a:t>低温站冷量很大，可以把这部分热量考虑进去，增加的成本和负担不是很大。</a:t>
            </a:r>
            <a:endParaRPr lang="en-US" altLang="zh-CN" sz="1600" dirty="0"/>
          </a:p>
          <a:p>
            <a:r>
              <a:rPr lang="zh-CN" altLang="en-US" sz="1600" dirty="0"/>
              <a:t>需要验证：漏热的理论计算和实际加工测量出来的结构有很大的不确定性，需要实验验证。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21389" y="2019907"/>
            <a:ext cx="3956715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277m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冷却管，按照支撑筒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长布管来计算，共计约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条，每条冷却管之间间隔约为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440mm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取其中一块支撑筒板及冷却管作为模型进行热力学计算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按照内外各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层多层绝热计算，在支撑筒上产生的辐射热流为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3.4836W/m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动态热负荷带来的热流约为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0.248W/m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忽略径向温差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741" y="2053994"/>
            <a:ext cx="4745802" cy="25448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082815" y="611647"/>
            <a:ext cx="19750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Chang </a:t>
            </a:r>
            <a:r>
              <a:rPr lang="en-US" altLang="zh-CN" dirty="0" err="1"/>
              <a:t>Zhengze</a:t>
            </a:r>
            <a:r>
              <a:rPr lang="en-US" altLang="zh-CN" dirty="0"/>
              <a:t>, Zhu </a:t>
            </a:r>
            <a:r>
              <a:rPr lang="en-US" altLang="zh-CN" dirty="0" err="1"/>
              <a:t>Keyu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572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800" dirty="0"/>
              <a:t>150mm</a:t>
            </a:r>
            <a:r>
              <a:rPr lang="zh-CN" altLang="en-US" sz="2800" dirty="0"/>
              <a:t>的超薄厚度能否实现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7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0189" y="70097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冷却方案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520189" y="1162637"/>
            <a:ext cx="7913393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氦气流量为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10g/s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，氦气管道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21mm×10mm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（壁厚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），共计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277m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，分为两条管道以减小压力，每条管道内流量为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5g/s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计算得到在如下计算区域内，在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的冷却管道中，氦气产生了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0.4066K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的温升，对应在整体管道内产生了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7.04K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的温升，即在整个支撑筒上，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3bar5K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的超临界氦出口温度约为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对应的压降计算，按照较粗糙的管道取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ε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=0.005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，计算得到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f=0.2953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，对应在整个冷通道内的压降为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1.67×10</a:t>
            </a:r>
            <a:r>
              <a:rPr lang="en-US" altLang="zh-CN" sz="14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的压降，流动基本不受影响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如果空间条件允许，可以增大多层绝热的缠绕层数，但不建议超过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层。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9A5117E-81BA-4B6C-A9C6-6E9C7B717C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4398" r="5502" b="5629"/>
          <a:stretch/>
        </p:blipFill>
        <p:spPr>
          <a:xfrm>
            <a:off x="3180983" y="3233006"/>
            <a:ext cx="2591804" cy="179124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082815" y="611647"/>
            <a:ext cx="19750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Chang </a:t>
            </a:r>
            <a:r>
              <a:rPr lang="en-US" altLang="zh-CN" dirty="0" err="1"/>
              <a:t>Zhengze</a:t>
            </a:r>
            <a:r>
              <a:rPr lang="en-US" altLang="zh-CN" dirty="0"/>
              <a:t>, Zhu </a:t>
            </a:r>
            <a:r>
              <a:rPr lang="en-US" altLang="zh-CN" dirty="0" err="1"/>
              <a:t>Keyu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222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800" dirty="0"/>
              <a:t>150mm</a:t>
            </a:r>
            <a:r>
              <a:rPr lang="zh-CN" altLang="en-US" sz="2800" dirty="0"/>
              <a:t>的超薄厚度能否实现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8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00930" y="931872"/>
            <a:ext cx="8086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/>
              <a:t>机械结构：</a:t>
            </a:r>
            <a:endParaRPr lang="en-US" altLang="zh-CN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/>
              <a:t>理想情况下可以勉强实现，没有考虑加工误差，组装误差，挠度等因素。</a:t>
            </a:r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/>
              <a:t>留给低温多层绝热的厚度只有</a:t>
            </a:r>
            <a:r>
              <a:rPr lang="en-US" altLang="zh-CN" sz="1800" dirty="0"/>
              <a:t>15mm.</a:t>
            </a:r>
          </a:p>
          <a:p>
            <a:endParaRPr lang="en-US" altLang="zh-CN" sz="1800" dirty="0"/>
          </a:p>
          <a:p>
            <a:r>
              <a:rPr lang="zh-CN" altLang="en-US" sz="1800" b="1" dirty="0"/>
              <a:t>冷却结构：</a:t>
            </a:r>
            <a:endParaRPr lang="en-US" altLang="zh-CN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/>
              <a:t>无冷屏增加的漏热大约为</a:t>
            </a:r>
            <a:r>
              <a:rPr lang="en-US" altLang="zh-CN" sz="1800" dirty="0"/>
              <a:t>500</a:t>
            </a:r>
            <a:r>
              <a:rPr lang="zh-CN" altLang="en-US" sz="1800" dirty="0"/>
              <a:t>瓦，</a:t>
            </a:r>
            <a:r>
              <a:rPr lang="en-US" altLang="zh-CN" sz="1800" dirty="0"/>
              <a:t>15mm</a:t>
            </a:r>
            <a:r>
              <a:rPr lang="zh-CN" altLang="en-US" sz="1800" dirty="0"/>
              <a:t>的空间布置</a:t>
            </a:r>
            <a:r>
              <a:rPr lang="en-US" altLang="zh-CN" sz="1800" dirty="0"/>
              <a:t>20</a:t>
            </a:r>
            <a:r>
              <a:rPr lang="zh-CN" altLang="en-US" sz="1800" dirty="0"/>
              <a:t>层多层绝热有难度。</a:t>
            </a:r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/>
              <a:t>低温增加的成本</a:t>
            </a:r>
            <a:r>
              <a:rPr lang="zh-CN" altLang="en-US" sz="1800" dirty="0">
                <a:solidFill>
                  <a:srgbClr val="FF0000"/>
                </a:solidFill>
              </a:rPr>
              <a:t>大约</a:t>
            </a:r>
            <a:r>
              <a:rPr lang="zh-CN" altLang="en-US" sz="1800" dirty="0"/>
              <a:t>为：低温站</a:t>
            </a:r>
            <a:r>
              <a:rPr lang="en-US" altLang="zh-CN" sz="1800" dirty="0"/>
              <a:t>1000</a:t>
            </a:r>
            <a:r>
              <a:rPr lang="zh-CN" altLang="en-US" sz="1800" dirty="0"/>
              <a:t>万 </a:t>
            </a:r>
            <a:r>
              <a:rPr lang="en-US" altLang="zh-CN" sz="1800" dirty="0"/>
              <a:t>+ </a:t>
            </a:r>
            <a:r>
              <a:rPr lang="zh-CN" altLang="en-US" sz="1800" dirty="0"/>
              <a:t>耗电量</a:t>
            </a:r>
            <a:r>
              <a:rPr lang="en-US" altLang="zh-CN" sz="1800" dirty="0"/>
              <a:t>200</a:t>
            </a:r>
            <a:r>
              <a:rPr lang="zh-CN" altLang="en-US" sz="1800" dirty="0"/>
              <a:t>千瓦。</a:t>
            </a:r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/>
              <a:t>同时漏热的理论计算和实际加工测量出来的结构有很大的不确定性，需要实验验证。</a:t>
            </a:r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/>
              <a:t>150mm</a:t>
            </a:r>
            <a:r>
              <a:rPr lang="zh-CN" altLang="en-US" sz="1800" dirty="0"/>
              <a:t>的空间很局促。</a:t>
            </a:r>
            <a:endParaRPr lang="en-US" altLang="zh-CN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/>
              <a:t>200mm</a:t>
            </a:r>
            <a:r>
              <a:rPr lang="zh-CN" altLang="en-US" sz="1800" dirty="0"/>
              <a:t>的空间可以布置冷屏的结构，漏热减少一个量级。</a:t>
            </a:r>
          </a:p>
        </p:txBody>
      </p:sp>
    </p:spTree>
    <p:extLst>
      <p:ext uri="{BB962C8B-B14F-4D97-AF65-F5344CB8AC3E}">
        <p14:creationId xmlns:p14="http://schemas.microsoft.com/office/powerpoint/2010/main" val="242392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22167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2. </a:t>
            </a:r>
            <a:r>
              <a:rPr lang="zh-CN" altLang="en-US" sz="2800" dirty="0"/>
              <a:t>超导磁体内置和外置经费对比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9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58" y="660568"/>
            <a:ext cx="8676390" cy="434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779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10823</TotalTime>
  <Words>1153</Words>
  <Application>Microsoft Office PowerPoint</Application>
  <PresentationFormat>自定义</PresentationFormat>
  <Paragraphs>228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TimesLTStd-Roman-Identity-H</vt:lpstr>
      <vt:lpstr>微软雅黑</vt:lpstr>
      <vt:lpstr>Arial</vt:lpstr>
      <vt:lpstr>Calibri</vt:lpstr>
      <vt:lpstr>Calibri Light</vt:lpstr>
      <vt:lpstr>Times New Roman</vt:lpstr>
      <vt:lpstr>Wingdings</vt:lpstr>
      <vt:lpstr>Thème Office</vt:lpstr>
      <vt:lpstr>PowerPoint 演示文稿</vt:lpstr>
      <vt:lpstr>目录</vt:lpstr>
      <vt:lpstr>150mm的超薄厚度能否实现</vt:lpstr>
      <vt:lpstr>150mm的超薄厚度能否实现</vt:lpstr>
      <vt:lpstr>150mm的超薄厚度能否实现</vt:lpstr>
      <vt:lpstr>150mm的超薄厚度能否实现</vt:lpstr>
      <vt:lpstr>150mm的超薄厚度能否实现</vt:lpstr>
      <vt:lpstr>150mm的超薄厚度能否实现</vt:lpstr>
      <vt:lpstr>2. 超导磁体内置和外置经费对比</vt:lpstr>
      <vt:lpstr>2. 超导磁体内置和外置经费对比</vt:lpstr>
      <vt:lpstr>HTS未来希望</vt:lpstr>
      <vt:lpstr>PowerPoint 演示文稿</vt:lpstr>
      <vt:lpstr>相同漏磁场内外置方案所需经费</vt:lpstr>
      <vt:lpstr>2. 超导磁体内置和外置经费对比</vt:lpstr>
      <vt:lpstr>最新版轭铁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VEDRINE Pierre</dc:creator>
  <cp:lastModifiedBy>绮雯 吕</cp:lastModifiedBy>
  <cp:revision>710</cp:revision>
  <dcterms:created xsi:type="dcterms:W3CDTF">2021-03-22T16:16:06Z</dcterms:created>
  <dcterms:modified xsi:type="dcterms:W3CDTF">2024-02-27T02:00:39Z</dcterms:modified>
</cp:coreProperties>
</file>