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9"/>
  </p:notesMasterIdLst>
  <p:sldIdLst>
    <p:sldId id="256" r:id="rId2"/>
    <p:sldId id="1821" r:id="rId3"/>
    <p:sldId id="1820" r:id="rId4"/>
    <p:sldId id="1822" r:id="rId5"/>
    <p:sldId id="1823" r:id="rId6"/>
    <p:sldId id="1814" r:id="rId7"/>
    <p:sldId id="1816" r:id="rId8"/>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75C5"/>
    <a:srgbClr val="DC89C2"/>
    <a:srgbClr val="484BAF"/>
    <a:srgbClr val="E48311"/>
    <a:srgbClr val="0F75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70"/>
    <p:restoredTop sz="50000"/>
  </p:normalViewPr>
  <p:slideViewPr>
    <p:cSldViewPr snapToGrid="0" snapToObjects="1">
      <p:cViewPr varScale="1">
        <p:scale>
          <a:sx n="110" d="100"/>
          <a:sy n="110" d="100"/>
        </p:scale>
        <p:origin x="173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E13BA0-58D0-408E-87F5-B5D4485CB8AC}" type="datetimeFigureOut">
              <a:rPr lang="en-US" smtClean="0"/>
              <a:t>2/27/24</a:t>
            </a:fld>
            <a:endParaRPr lang="en-US"/>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D35300-01C4-4EC5-A4B4-F523C256238F}" type="slidenum">
              <a:rPr lang="en-US" smtClean="0"/>
              <a:t>‹#›</a:t>
            </a:fld>
            <a:endParaRPr lang="en-US"/>
          </a:p>
        </p:txBody>
      </p:sp>
    </p:spTree>
    <p:extLst>
      <p:ext uri="{BB962C8B-B14F-4D97-AF65-F5344CB8AC3E}">
        <p14:creationId xmlns:p14="http://schemas.microsoft.com/office/powerpoint/2010/main" val="1707628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0D35300-01C4-4EC5-A4B4-F523C256238F}" type="slidenum">
              <a:rPr lang="en-US" smtClean="0"/>
              <a:t>1</a:t>
            </a:fld>
            <a:endParaRPr lang="en-US"/>
          </a:p>
        </p:txBody>
      </p:sp>
    </p:spTree>
    <p:extLst>
      <p:ext uri="{BB962C8B-B14F-4D97-AF65-F5344CB8AC3E}">
        <p14:creationId xmlns:p14="http://schemas.microsoft.com/office/powerpoint/2010/main" val="26427965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22678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71504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145673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1038" y="365127"/>
            <a:ext cx="8543925" cy="671193"/>
          </a:xfrm>
        </p:spPr>
        <p:txBody>
          <a:bodyPr>
            <a:normAutofit/>
          </a:bodyPr>
          <a:lstStyle>
            <a:lvl1pPr>
              <a:defRPr sz="3200"/>
            </a:lvl1pPr>
          </a:lstStyle>
          <a:p>
            <a:r>
              <a:rPr lang="en-US" dirty="0"/>
              <a:t>Click to edit Master title style</a:t>
            </a:r>
          </a:p>
        </p:txBody>
      </p:sp>
      <p:sp>
        <p:nvSpPr>
          <p:cNvPr id="3" name="Content Placeholder 2"/>
          <p:cNvSpPr>
            <a:spLocks noGrp="1"/>
          </p:cNvSpPr>
          <p:nvPr>
            <p:ph idx="1" hasCustomPrompt="1"/>
          </p:nvPr>
        </p:nvSpPr>
        <p:spPr/>
        <p:txBody>
          <a:bodyPr/>
          <a:lstStyle>
            <a:lvl1pPr>
              <a:buClr>
                <a:srgbClr val="0F75BD"/>
              </a:buClr>
              <a:defRPr/>
            </a:lvl1pPr>
            <a:lvl2pPr>
              <a:buClr>
                <a:srgbClr val="0F75BD"/>
              </a:buClr>
              <a:defRPr/>
            </a:lvl2pPr>
            <a:lvl3pPr>
              <a:buClr>
                <a:srgbClr val="0F75BD"/>
              </a:buClr>
              <a:defRPr/>
            </a:lvl3pPr>
            <a:lvl4pPr>
              <a:buClr>
                <a:srgbClr val="0F75BD"/>
              </a:buClr>
              <a:defRPr/>
            </a:lvl4pPr>
            <a:lvl5pPr>
              <a:buClr>
                <a:srgbClr val="0F75BD"/>
              </a:buClr>
              <a:defRPr/>
            </a:lvl5pPr>
          </a:lstStyle>
          <a:p>
            <a:pPr lvl="0"/>
            <a:r>
              <a:rPr lang="en-US" dirty="0"/>
              <a:t> 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Box 3">
            <a:extLst>
              <a:ext uri="{FF2B5EF4-FFF2-40B4-BE49-F238E27FC236}">
                <a16:creationId xmlns:a16="http://schemas.microsoft.com/office/drawing/2014/main" id="{A5869895-2E93-024E-B62F-58D014B200D9}"/>
              </a:ext>
            </a:extLst>
          </p:cNvPr>
          <p:cNvSpPr txBox="1"/>
          <p:nvPr userDrawn="1"/>
        </p:nvSpPr>
        <p:spPr>
          <a:xfrm>
            <a:off x="4528457" y="6458857"/>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853643219"/>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990819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lvl1pPr>
              <a:buClr>
                <a:srgbClr val="0F75BD"/>
              </a:buClr>
              <a:defRPr/>
            </a:lvl1pPr>
            <a:lvl2pPr>
              <a:buClr>
                <a:srgbClr val="0F75BD"/>
              </a:buClr>
              <a:defRPr/>
            </a:lvl2pPr>
            <a:lvl3pPr>
              <a:buClr>
                <a:srgbClr val="0F75BD"/>
              </a:buClr>
              <a:defRPr/>
            </a:lvl3pPr>
            <a:lvl4pPr>
              <a:buClr>
                <a:srgbClr val="0F75BD"/>
              </a:buClr>
              <a:defRPr/>
            </a:lvl4pPr>
            <a:lvl5pPr>
              <a:buClr>
                <a:srgbClr val="0F75BD"/>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014913" y="1825625"/>
            <a:ext cx="4210050" cy="4351338"/>
          </a:xfrm>
        </p:spPr>
        <p:txBody>
          <a:bodyPr/>
          <a:lstStyle>
            <a:lvl1pPr>
              <a:buClr>
                <a:srgbClr val="0F75BD"/>
              </a:buClr>
              <a:defRPr/>
            </a:lvl1pPr>
            <a:lvl2pPr>
              <a:buClr>
                <a:srgbClr val="0F75BD"/>
              </a:buClr>
              <a:defRPr/>
            </a:lvl2pPr>
            <a:lvl3pPr>
              <a:buClr>
                <a:srgbClr val="0F75BD"/>
              </a:buClr>
              <a:defRPr/>
            </a:lvl3pPr>
            <a:lvl4pPr>
              <a:buClr>
                <a:srgbClr val="0F75BD"/>
              </a:buClr>
              <a:defRPr/>
            </a:lvl4pPr>
            <a:lvl5pPr>
              <a:buClr>
                <a:srgbClr val="0F75BD"/>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12704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lvl1pPr>
              <a:buClr>
                <a:srgbClr val="0F75BD"/>
              </a:buClr>
              <a:defRPr/>
            </a:lvl1pPr>
            <a:lvl2pPr>
              <a:buClr>
                <a:srgbClr val="0F75BD"/>
              </a:buClr>
              <a:defRPr/>
            </a:lvl2pPr>
            <a:lvl3pPr>
              <a:buClr>
                <a:srgbClr val="0F75BD"/>
              </a:buClr>
              <a:defRPr/>
            </a:lvl3pPr>
            <a:lvl4pPr>
              <a:buClr>
                <a:srgbClr val="0F75BD"/>
              </a:buClr>
              <a:defRPr/>
            </a:lvl4pPr>
            <a:lvl5pPr>
              <a:buClr>
                <a:srgbClr val="0F75BD"/>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lvl1pPr>
              <a:buClr>
                <a:srgbClr val="0F75BD"/>
              </a:buClr>
              <a:defRPr/>
            </a:lvl1pPr>
            <a:lvl2pPr>
              <a:buClr>
                <a:srgbClr val="0F75BD"/>
              </a:buClr>
              <a:defRPr/>
            </a:lvl2pPr>
            <a:lvl3pPr>
              <a:buClr>
                <a:srgbClr val="0F75BD"/>
              </a:buClr>
              <a:defRPr/>
            </a:lvl3pPr>
            <a:lvl4pPr>
              <a:buClr>
                <a:srgbClr val="0F75BD"/>
              </a:buClr>
              <a:defRPr/>
            </a:lvl4pPr>
            <a:lvl5pPr>
              <a:buClr>
                <a:srgbClr val="0F75BD"/>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7"/>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142676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1277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1215477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buClr>
                <a:srgbClr val="0F75BD"/>
              </a:buClr>
              <a:defRPr sz="3200"/>
            </a:lvl1pPr>
            <a:lvl2pPr>
              <a:buClr>
                <a:srgbClr val="0F75BD"/>
              </a:buClr>
              <a:defRPr sz="2800"/>
            </a:lvl2pPr>
            <a:lvl3pPr>
              <a:buClr>
                <a:srgbClr val="0F75BD"/>
              </a:buClr>
              <a:defRPr sz="2400"/>
            </a:lvl3pPr>
            <a:lvl4pPr>
              <a:buClr>
                <a:srgbClr val="0F75BD"/>
              </a:buClr>
              <a:defRPr sz="2000"/>
            </a:lvl4pPr>
            <a:lvl5pPr>
              <a:buClr>
                <a:srgbClr val="0F75BD"/>
              </a:buCl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388846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335635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172087"/>
            <a:ext cx="8543925" cy="60007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81038" y="1168400"/>
            <a:ext cx="8543925" cy="50085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5FD98D-72B3-3D49-9BC1-B5043B0D15BE}" type="slidenum">
              <a:rPr lang="en-US" smtClean="0"/>
              <a:t>‹#›</a:t>
            </a:fld>
            <a:endParaRPr lang="en-US"/>
          </a:p>
        </p:txBody>
      </p:sp>
      <p:sp>
        <p:nvSpPr>
          <p:cNvPr id="8" name="Rectangle 7"/>
          <p:cNvSpPr/>
          <p:nvPr userDrawn="1"/>
        </p:nvSpPr>
        <p:spPr>
          <a:xfrm>
            <a:off x="4" y="6176963"/>
            <a:ext cx="9902952" cy="678299"/>
          </a:xfrm>
          <a:prstGeom prst="rect">
            <a:avLst/>
          </a:prstGeom>
          <a:gradFill flip="none" rotWithShape="1">
            <a:gsLst>
              <a:gs pos="94020">
                <a:schemeClr val="bg1"/>
              </a:gs>
              <a:gs pos="0">
                <a:schemeClr val="accent5">
                  <a:lumMod val="67000"/>
                </a:schemeClr>
              </a:gs>
              <a:gs pos="48000">
                <a:schemeClr val="accent5">
                  <a:lumMod val="97000"/>
                  <a:lumOff val="3000"/>
                </a:schemeClr>
              </a:gs>
              <a:gs pos="100000">
                <a:schemeClr val="bg1"/>
              </a:gs>
            </a:gsLst>
            <a:lin ang="10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 name="Straight Connector 9"/>
          <p:cNvCxnSpPr/>
          <p:nvPr userDrawn="1"/>
        </p:nvCxnSpPr>
        <p:spPr>
          <a:xfrm flipV="1">
            <a:off x="681038" y="937846"/>
            <a:ext cx="8543925" cy="23446"/>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BE6B9FA9-7F0F-8043-9054-75C98F103198}"/>
              </a:ext>
            </a:extLst>
          </p:cNvPr>
          <p:cNvPicPr>
            <a:picLocks noChangeAspect="1"/>
          </p:cNvPicPr>
          <p:nvPr userDrawn="1"/>
        </p:nvPicPr>
        <p:blipFill>
          <a:blip r:embed="rId13"/>
          <a:stretch>
            <a:fillRect/>
          </a:stretch>
        </p:blipFill>
        <p:spPr>
          <a:xfrm>
            <a:off x="0" y="6176962"/>
            <a:ext cx="681038" cy="681038"/>
          </a:xfrm>
          <a:prstGeom prst="rect">
            <a:avLst/>
          </a:prstGeom>
        </p:spPr>
      </p:pic>
      <p:sp>
        <p:nvSpPr>
          <p:cNvPr id="12" name="Slide Number Placeholder 5">
            <a:extLst>
              <a:ext uri="{FF2B5EF4-FFF2-40B4-BE49-F238E27FC236}">
                <a16:creationId xmlns:a16="http://schemas.microsoft.com/office/drawing/2014/main" id="{ED2EB6D3-F519-2346-A983-ABBB74A22DC8}"/>
              </a:ext>
            </a:extLst>
          </p:cNvPr>
          <p:cNvSpPr txBox="1">
            <a:spLocks/>
          </p:cNvSpPr>
          <p:nvPr userDrawn="1"/>
        </p:nvSpPr>
        <p:spPr>
          <a:xfrm>
            <a:off x="7553325" y="6318034"/>
            <a:ext cx="2228850" cy="365125"/>
          </a:xfrm>
          <a:prstGeom prst="rect">
            <a:avLst/>
          </a:prstGeom>
        </p:spPr>
        <p:txBody>
          <a:bodyPr/>
          <a:lstStyle>
            <a:defPPr>
              <a:defRPr lang="en-US"/>
            </a:defPPr>
            <a:lvl1pPr marL="0" algn="r" defTabSz="914400" rtl="0" eaLnBrk="1" latinLnBrk="0" hangingPunct="1">
              <a:defRPr sz="2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15FD98D-72B3-3D49-9BC1-B5043B0D15BE}" type="slidenum">
              <a:rPr lang="en-US" smtClean="0"/>
              <a:pPr/>
              <a:t>‹#›</a:t>
            </a:fld>
            <a:endParaRPr lang="en-US"/>
          </a:p>
        </p:txBody>
      </p:sp>
    </p:spTree>
    <p:extLst>
      <p:ext uri="{BB962C8B-B14F-4D97-AF65-F5344CB8AC3E}">
        <p14:creationId xmlns:p14="http://schemas.microsoft.com/office/powerpoint/2010/main" val="6867999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2"/>
        </a:buClr>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indico.ihep.ac.cn/event/21543/"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9448" y="1559102"/>
            <a:ext cx="8918303" cy="2454541"/>
          </a:xfrm>
        </p:spPr>
        <p:txBody>
          <a:bodyPr>
            <a:normAutofit fontScale="90000"/>
          </a:bodyPr>
          <a:lstStyle/>
          <a:p>
            <a:r>
              <a:rPr lang="en-CN" altLang="zh-CN" b="1" i="0" u="none" strike="noStrike" dirty="0">
                <a:solidFill>
                  <a:srgbClr val="1A63A0"/>
                </a:solidFill>
                <a:effectLst/>
                <a:latin typeface="Roboto" panose="02000000000000000000" pitchFamily="2" charset="0"/>
              </a:rPr>
              <a:t>CEPC</a:t>
            </a:r>
            <a:r>
              <a:rPr lang="zh-CN" altLang="en-US" b="1" i="0" u="none" strike="noStrike" dirty="0">
                <a:solidFill>
                  <a:srgbClr val="1A63A0"/>
                </a:solidFill>
                <a:effectLst/>
                <a:latin typeface="Roboto" panose="02000000000000000000" pitchFamily="2" charset="0"/>
              </a:rPr>
              <a:t> </a:t>
            </a:r>
            <a:r>
              <a:rPr lang="en-US" altLang="zh-CN" b="1" i="0" u="none" strike="noStrike" dirty="0">
                <a:solidFill>
                  <a:srgbClr val="1A63A0"/>
                </a:solidFill>
                <a:effectLst/>
                <a:latin typeface="Roboto" panose="02000000000000000000" pitchFamily="2" charset="0"/>
              </a:rPr>
              <a:t>vertex</a:t>
            </a:r>
            <a:r>
              <a:rPr lang="zh-CN" altLang="en-US" b="1" i="0" u="none" strike="noStrike" dirty="0">
                <a:solidFill>
                  <a:srgbClr val="1A63A0"/>
                </a:solidFill>
                <a:effectLst/>
                <a:latin typeface="Roboto" panose="02000000000000000000" pitchFamily="2" charset="0"/>
              </a:rPr>
              <a:t> </a:t>
            </a:r>
            <a:r>
              <a:rPr lang="en-US" altLang="zh-CN" b="1" i="0" u="none" strike="noStrike" dirty="0">
                <a:solidFill>
                  <a:srgbClr val="1A63A0"/>
                </a:solidFill>
                <a:effectLst/>
                <a:latin typeface="Roboto" panose="02000000000000000000" pitchFamily="2" charset="0"/>
              </a:rPr>
              <a:t>detector</a:t>
            </a:r>
            <a:br>
              <a:rPr lang="en-US" altLang="zh-CN" b="1" i="0" u="none" strike="noStrike" dirty="0">
                <a:solidFill>
                  <a:srgbClr val="1A63A0"/>
                </a:solidFill>
                <a:effectLst/>
                <a:latin typeface="Roboto" panose="02000000000000000000" pitchFamily="2" charset="0"/>
              </a:rPr>
            </a:br>
            <a:r>
              <a:rPr lang="en-US" altLang="zh-CN" b="1" i="0" u="none" strike="noStrike" dirty="0">
                <a:solidFill>
                  <a:srgbClr val="1A63A0"/>
                </a:solidFill>
                <a:effectLst/>
                <a:latin typeface="Roboto" panose="02000000000000000000" pitchFamily="2" charset="0"/>
              </a:rPr>
              <a:t>towards</a:t>
            </a:r>
            <a:r>
              <a:rPr lang="zh-CN" altLang="en-US" b="1" i="0" u="none" strike="noStrike" dirty="0">
                <a:solidFill>
                  <a:srgbClr val="1A63A0"/>
                </a:solidFill>
                <a:effectLst/>
                <a:latin typeface="Roboto" panose="02000000000000000000" pitchFamily="2" charset="0"/>
              </a:rPr>
              <a:t> </a:t>
            </a:r>
            <a:r>
              <a:rPr lang="en-US" altLang="zh-CN" b="1" i="0" u="none" strike="noStrike" dirty="0">
                <a:solidFill>
                  <a:srgbClr val="1A63A0"/>
                </a:solidFill>
                <a:effectLst/>
                <a:latin typeface="Roboto" panose="02000000000000000000" pitchFamily="2" charset="0"/>
              </a:rPr>
              <a:t>TDR</a:t>
            </a:r>
            <a:br>
              <a:rPr lang="en-US" altLang="zh-CN" b="1" dirty="0">
                <a:solidFill>
                  <a:srgbClr val="1A63A0"/>
                </a:solidFill>
                <a:latin typeface="Roboto" panose="02000000000000000000" pitchFamily="2" charset="0"/>
              </a:rPr>
            </a:br>
            <a:endParaRPr lang="en-US" altLang="zh-CN" b="1" dirty="0">
              <a:solidFill>
                <a:srgbClr val="1A63A0"/>
              </a:solidFill>
              <a:latin typeface="Roboto" panose="02000000000000000000" pitchFamily="2" charset="0"/>
            </a:endParaRPr>
          </a:p>
        </p:txBody>
      </p:sp>
      <p:sp>
        <p:nvSpPr>
          <p:cNvPr id="3" name="Subtitle 2"/>
          <p:cNvSpPr>
            <a:spLocks noGrp="1"/>
          </p:cNvSpPr>
          <p:nvPr>
            <p:ph type="subTitle" idx="1"/>
          </p:nvPr>
        </p:nvSpPr>
        <p:spPr>
          <a:xfrm>
            <a:off x="555113" y="4013643"/>
            <a:ext cx="8831439" cy="2004811"/>
          </a:xfrm>
        </p:spPr>
        <p:txBody>
          <a:bodyPr>
            <a:normAutofit/>
          </a:bodyPr>
          <a:lstStyle/>
          <a:p>
            <a:r>
              <a:rPr lang="en-US" dirty="0"/>
              <a:t>Zhijun Liang,</a:t>
            </a:r>
          </a:p>
          <a:p>
            <a:r>
              <a:rPr lang="en-US" altLang="zh-CN"/>
              <a:t>On behalf of CEPC vertex working group </a:t>
            </a:r>
          </a:p>
          <a:p>
            <a:endParaRPr lang="en-US" dirty="0"/>
          </a:p>
          <a:p>
            <a:endParaRPr lang="en-US" altLang="zh-CN" dirty="0"/>
          </a:p>
          <a:p>
            <a:endParaRPr lang="en-US" dirty="0"/>
          </a:p>
          <a:p>
            <a:endParaRPr lang="en-US" dirty="0"/>
          </a:p>
          <a:p>
            <a:endParaRPr lang="en-US" dirty="0"/>
          </a:p>
        </p:txBody>
      </p:sp>
    </p:spTree>
    <p:extLst>
      <p:ext uri="{BB962C8B-B14F-4D97-AF65-F5344CB8AC3E}">
        <p14:creationId xmlns:p14="http://schemas.microsoft.com/office/powerpoint/2010/main" val="533723256"/>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22533-246E-B39D-D304-9181276E634E}"/>
              </a:ext>
            </a:extLst>
          </p:cNvPr>
          <p:cNvSpPr>
            <a:spLocks noGrp="1"/>
          </p:cNvSpPr>
          <p:nvPr>
            <p:ph type="title"/>
          </p:nvPr>
        </p:nvSpPr>
        <p:spPr/>
        <p:txBody>
          <a:bodyPr/>
          <a:lstStyle/>
          <a:p>
            <a:r>
              <a:rPr lang="en-US" dirty="0"/>
              <a:t>P</a:t>
            </a:r>
            <a:r>
              <a:rPr lang="en-CN" dirty="0"/>
              <a:t>lan </a:t>
            </a:r>
          </a:p>
        </p:txBody>
      </p:sp>
      <p:sp>
        <p:nvSpPr>
          <p:cNvPr id="3" name="Content Placeholder 2">
            <a:extLst>
              <a:ext uri="{FF2B5EF4-FFF2-40B4-BE49-F238E27FC236}">
                <a16:creationId xmlns:a16="http://schemas.microsoft.com/office/drawing/2014/main" id="{854DB4EA-65F9-1B87-48AD-73FF74D98DCD}"/>
              </a:ext>
            </a:extLst>
          </p:cNvPr>
          <p:cNvSpPr>
            <a:spLocks noGrp="1"/>
          </p:cNvSpPr>
          <p:nvPr>
            <p:ph idx="1"/>
          </p:nvPr>
        </p:nvSpPr>
        <p:spPr>
          <a:xfrm>
            <a:off x="0" y="1036320"/>
            <a:ext cx="9815332" cy="5008563"/>
          </a:xfrm>
        </p:spPr>
        <p:txBody>
          <a:bodyPr/>
          <a:lstStyle/>
          <a:p>
            <a:r>
              <a:rPr lang="en-CN" dirty="0"/>
              <a:t>Got 1st offical background input from MDI group last week</a:t>
            </a:r>
          </a:p>
          <a:p>
            <a:pPr lvl="1"/>
            <a:r>
              <a:rPr lang="en-CN" dirty="0">
                <a:solidFill>
                  <a:srgbClr val="0070C0"/>
                </a:solidFill>
              </a:rPr>
              <a:t>Need support from software group to interface background into softward framework</a:t>
            </a:r>
          </a:p>
          <a:p>
            <a:pPr lvl="1"/>
            <a:r>
              <a:rPr lang="en-US" dirty="0">
                <a:solidFill>
                  <a:srgbClr val="0070C0"/>
                </a:solidFill>
              </a:rPr>
              <a:t>Next step: g</a:t>
            </a:r>
            <a:r>
              <a:rPr lang="en-CN" dirty="0">
                <a:solidFill>
                  <a:srgbClr val="0070C0"/>
                </a:solidFill>
              </a:rPr>
              <a:t>et</a:t>
            </a:r>
            <a:r>
              <a:rPr lang="zh-CN" altLang="en-US" dirty="0">
                <a:solidFill>
                  <a:srgbClr val="0070C0"/>
                </a:solidFill>
              </a:rPr>
              <a:t> </a:t>
            </a:r>
            <a:r>
              <a:rPr lang="en-US" altLang="zh-CN" dirty="0">
                <a:solidFill>
                  <a:srgbClr val="0070C0"/>
                </a:solidFill>
              </a:rPr>
              <a:t>background</a:t>
            </a:r>
            <a:r>
              <a:rPr lang="en-CN" dirty="0">
                <a:solidFill>
                  <a:srgbClr val="0070C0"/>
                </a:solidFill>
              </a:rPr>
              <a:t> hit density distribution in vertex detector  </a:t>
            </a:r>
            <a:endParaRPr lang="en-CN" dirty="0"/>
          </a:p>
          <a:p>
            <a:r>
              <a:rPr lang="en-US" dirty="0"/>
              <a:t>End of March: P</a:t>
            </a:r>
            <a:r>
              <a:rPr lang="en-CN" dirty="0"/>
              <a:t>lan to work with electroncs group to finalize the design</a:t>
            </a:r>
          </a:p>
          <a:p>
            <a:pPr lvl="1"/>
            <a:r>
              <a:rPr lang="en-US" sz="2200" dirty="0">
                <a:solidFill>
                  <a:srgbClr val="0070C0"/>
                </a:solidFill>
              </a:rPr>
              <a:t>R</a:t>
            </a:r>
            <a:r>
              <a:rPr lang="en-CN" sz="2200" dirty="0">
                <a:solidFill>
                  <a:srgbClr val="0070C0"/>
                </a:solidFill>
              </a:rPr>
              <a:t>eadout architecture is the key for next step </a:t>
            </a:r>
          </a:p>
          <a:p>
            <a:pPr lvl="1"/>
            <a:r>
              <a:rPr lang="en-US" sz="2200" dirty="0">
                <a:solidFill>
                  <a:srgbClr val="0070C0"/>
                </a:solidFill>
              </a:rPr>
              <a:t>R</a:t>
            </a:r>
            <a:r>
              <a:rPr lang="en-CN" sz="2200" dirty="0">
                <a:solidFill>
                  <a:srgbClr val="0070C0"/>
                </a:solidFill>
              </a:rPr>
              <a:t>eadout speed and buffer size are the major concern</a:t>
            </a:r>
          </a:p>
          <a:p>
            <a:r>
              <a:rPr lang="en-US" dirty="0"/>
              <a:t>End of March: </a:t>
            </a:r>
            <a:r>
              <a:rPr lang="en-CN" dirty="0"/>
              <a:t>finalize the detector geometry and mechnical design </a:t>
            </a:r>
          </a:p>
          <a:p>
            <a:pPr marL="0" indent="0">
              <a:buNone/>
            </a:pPr>
            <a:endParaRPr lang="en-CN" dirty="0"/>
          </a:p>
          <a:p>
            <a:endParaRPr lang="en-CN" dirty="0"/>
          </a:p>
          <a:p>
            <a:pPr marL="0" indent="0">
              <a:buNone/>
            </a:pPr>
            <a:r>
              <a:rPr lang="en-CN" dirty="0"/>
              <a:t> </a:t>
            </a:r>
          </a:p>
          <a:p>
            <a:endParaRPr lang="en-CN" dirty="0"/>
          </a:p>
          <a:p>
            <a:endParaRPr lang="en-CN" dirty="0"/>
          </a:p>
          <a:p>
            <a:endParaRPr lang="en-CN" dirty="0"/>
          </a:p>
        </p:txBody>
      </p:sp>
      <p:pic>
        <p:nvPicPr>
          <p:cNvPr id="4" name="Picture 3">
            <a:extLst>
              <a:ext uri="{FF2B5EF4-FFF2-40B4-BE49-F238E27FC236}">
                <a16:creationId xmlns:a16="http://schemas.microsoft.com/office/drawing/2014/main" id="{1C38B91D-D66B-961A-7AC2-B31AED586B40}"/>
              </a:ext>
            </a:extLst>
          </p:cNvPr>
          <p:cNvPicPr>
            <a:picLocks noChangeAspect="1"/>
          </p:cNvPicPr>
          <p:nvPr/>
        </p:nvPicPr>
        <p:blipFill>
          <a:blip r:embed="rId2"/>
          <a:stretch>
            <a:fillRect/>
          </a:stretch>
        </p:blipFill>
        <p:spPr>
          <a:xfrm>
            <a:off x="426395" y="4208461"/>
            <a:ext cx="6975616" cy="2284412"/>
          </a:xfrm>
          <a:prstGeom prst="rect">
            <a:avLst/>
          </a:prstGeom>
        </p:spPr>
      </p:pic>
      <p:sp>
        <p:nvSpPr>
          <p:cNvPr id="6" name="TextBox 5">
            <a:extLst>
              <a:ext uri="{FF2B5EF4-FFF2-40B4-BE49-F238E27FC236}">
                <a16:creationId xmlns:a16="http://schemas.microsoft.com/office/drawing/2014/main" id="{104943EA-49D8-16D5-A1E8-CFC32067F7C9}"/>
              </a:ext>
            </a:extLst>
          </p:cNvPr>
          <p:cNvSpPr txBox="1"/>
          <p:nvPr/>
        </p:nvSpPr>
        <p:spPr>
          <a:xfrm>
            <a:off x="2413322" y="3767089"/>
            <a:ext cx="4988688" cy="369332"/>
          </a:xfrm>
          <a:prstGeom prst="rect">
            <a:avLst/>
          </a:prstGeom>
          <a:noFill/>
        </p:spPr>
        <p:txBody>
          <a:bodyPr wrap="square">
            <a:spAutoFit/>
          </a:bodyPr>
          <a:lstStyle/>
          <a:p>
            <a:r>
              <a:rPr lang="en-CN" dirty="0">
                <a:solidFill>
                  <a:srgbClr val="0070C0"/>
                </a:solidFill>
              </a:rPr>
              <a:t>1st MDI background input from Haoyu </a:t>
            </a:r>
          </a:p>
        </p:txBody>
      </p:sp>
    </p:spTree>
    <p:extLst>
      <p:ext uri="{BB962C8B-B14F-4D97-AF65-F5344CB8AC3E}">
        <p14:creationId xmlns:p14="http://schemas.microsoft.com/office/powerpoint/2010/main" val="3224540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77F72-6E95-1DED-32F8-4CC2B6FF7B1F}"/>
              </a:ext>
            </a:extLst>
          </p:cNvPr>
          <p:cNvSpPr>
            <a:spLocks noGrp="1"/>
          </p:cNvSpPr>
          <p:nvPr>
            <p:ph type="title"/>
          </p:nvPr>
        </p:nvSpPr>
        <p:spPr/>
        <p:txBody>
          <a:bodyPr/>
          <a:lstStyle/>
          <a:p>
            <a:r>
              <a:rPr lang="en-CN" dirty="0"/>
              <a:t>backup</a:t>
            </a:r>
          </a:p>
        </p:txBody>
      </p:sp>
      <p:sp>
        <p:nvSpPr>
          <p:cNvPr id="3" name="Content Placeholder 2">
            <a:extLst>
              <a:ext uri="{FF2B5EF4-FFF2-40B4-BE49-F238E27FC236}">
                <a16:creationId xmlns:a16="http://schemas.microsoft.com/office/drawing/2014/main" id="{DB8AAE31-0094-804F-F05C-4AA189002EB2}"/>
              </a:ext>
            </a:extLst>
          </p:cNvPr>
          <p:cNvSpPr>
            <a:spLocks noGrp="1"/>
          </p:cNvSpPr>
          <p:nvPr>
            <p:ph idx="1"/>
          </p:nvPr>
        </p:nvSpPr>
        <p:spPr/>
        <p:txBody>
          <a:bodyPr/>
          <a:lstStyle/>
          <a:p>
            <a:endParaRPr lang="en-CN"/>
          </a:p>
        </p:txBody>
      </p:sp>
    </p:spTree>
    <p:extLst>
      <p:ext uri="{BB962C8B-B14F-4D97-AF65-F5344CB8AC3E}">
        <p14:creationId xmlns:p14="http://schemas.microsoft.com/office/powerpoint/2010/main" val="2904281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2B088-6438-14E8-8A03-47C22CA9D5F1}"/>
              </a:ext>
            </a:extLst>
          </p:cNvPr>
          <p:cNvSpPr>
            <a:spLocks noGrp="1"/>
          </p:cNvSpPr>
          <p:nvPr>
            <p:ph type="title"/>
          </p:nvPr>
        </p:nvSpPr>
        <p:spPr/>
        <p:txBody>
          <a:bodyPr/>
          <a:lstStyle/>
          <a:p>
            <a:r>
              <a:rPr lang="en-US" dirty="0"/>
              <a:t>Weekly meeting </a:t>
            </a:r>
            <a:endParaRPr lang="en-CN" dirty="0"/>
          </a:p>
        </p:txBody>
      </p:sp>
      <p:sp>
        <p:nvSpPr>
          <p:cNvPr id="3" name="Content Placeholder 2">
            <a:extLst>
              <a:ext uri="{FF2B5EF4-FFF2-40B4-BE49-F238E27FC236}">
                <a16:creationId xmlns:a16="http://schemas.microsoft.com/office/drawing/2014/main" id="{C041E256-2EA3-16E3-1B0A-4FEF60963026}"/>
              </a:ext>
            </a:extLst>
          </p:cNvPr>
          <p:cNvSpPr>
            <a:spLocks noGrp="1"/>
          </p:cNvSpPr>
          <p:nvPr>
            <p:ph idx="1"/>
          </p:nvPr>
        </p:nvSpPr>
        <p:spPr/>
        <p:txBody>
          <a:bodyPr/>
          <a:lstStyle/>
          <a:p>
            <a:r>
              <a:rPr lang="en-US" dirty="0"/>
              <a:t>Group M</a:t>
            </a:r>
            <a:r>
              <a:rPr lang="en-CN" dirty="0"/>
              <a:t>eeting</a:t>
            </a:r>
            <a:r>
              <a:rPr lang="zh-CN" altLang="en-US" dirty="0"/>
              <a:t> </a:t>
            </a:r>
            <a:r>
              <a:rPr lang="en-US" altLang="zh-CN" dirty="0"/>
              <a:t>every Thursday afternoon (2</a:t>
            </a:r>
            <a:r>
              <a:rPr lang="en-US" altLang="zh-CN" baseline="30000" dirty="0"/>
              <a:t>nd</a:t>
            </a:r>
            <a:r>
              <a:rPr lang="en-US" altLang="zh-CN" dirty="0"/>
              <a:t>  meeting last Thursday)</a:t>
            </a:r>
          </a:p>
          <a:p>
            <a:pPr lvl="1"/>
            <a:r>
              <a:rPr lang="en-US" altLang="zh-CN" dirty="0">
                <a:hlinkClick r:id="rId2"/>
              </a:rPr>
              <a:t>https://indico.ihep.ac.cn/event/21543/</a:t>
            </a:r>
            <a:endParaRPr lang="en-US" altLang="zh-CN" dirty="0"/>
          </a:p>
          <a:p>
            <a:r>
              <a:rPr lang="en-US" altLang="zh-CN" dirty="0"/>
              <a:t>From last meeting, Discussion about the choice of technology</a:t>
            </a:r>
          </a:p>
          <a:p>
            <a:pPr lvl="1"/>
            <a:r>
              <a:rPr lang="en-US" altLang="zh-CN" dirty="0"/>
              <a:t>Discussion with L3 Stitching (</a:t>
            </a:r>
            <a:r>
              <a:rPr lang="en-US" altLang="zh-CN" dirty="0" err="1"/>
              <a:t>Mingyi</a:t>
            </a:r>
            <a:r>
              <a:rPr lang="en-US" altLang="zh-CN" dirty="0"/>
              <a:t>) and SOI (</a:t>
            </a:r>
            <a:r>
              <a:rPr lang="en-US" altLang="zh-CN" dirty="0" err="1"/>
              <a:t>Yunpeng</a:t>
            </a:r>
            <a:r>
              <a:rPr lang="en-US" altLang="zh-CN" dirty="0"/>
              <a:t>)</a:t>
            </a:r>
          </a:p>
          <a:p>
            <a:pPr lvl="1"/>
            <a:r>
              <a:rPr lang="en-US" altLang="zh-CN" dirty="0"/>
              <a:t>Agree to focus CMOS pixel for reference TDR baseline</a:t>
            </a:r>
          </a:p>
          <a:p>
            <a:pPr lvl="1"/>
            <a:endParaRPr lang="en-US" altLang="zh-CN" dirty="0"/>
          </a:p>
          <a:p>
            <a:pPr lvl="1"/>
            <a:endParaRPr lang="en-US" altLang="zh-CN" dirty="0"/>
          </a:p>
          <a:p>
            <a:endParaRPr lang="en-US" altLang="zh-CN" dirty="0"/>
          </a:p>
          <a:p>
            <a:endParaRPr lang="en-US" altLang="zh-CN" dirty="0"/>
          </a:p>
          <a:p>
            <a:endParaRPr lang="en-US" altLang="zh-CN" dirty="0"/>
          </a:p>
          <a:p>
            <a:endParaRPr lang="en-US" altLang="zh-CN" dirty="0"/>
          </a:p>
          <a:p>
            <a:endParaRPr lang="en-CN" dirty="0"/>
          </a:p>
        </p:txBody>
      </p:sp>
      <p:pic>
        <p:nvPicPr>
          <p:cNvPr id="4" name="Picture 3">
            <a:extLst>
              <a:ext uri="{FF2B5EF4-FFF2-40B4-BE49-F238E27FC236}">
                <a16:creationId xmlns:a16="http://schemas.microsoft.com/office/drawing/2014/main" id="{744F7494-332A-5745-7085-4A523A647B79}"/>
              </a:ext>
            </a:extLst>
          </p:cNvPr>
          <p:cNvPicPr>
            <a:picLocks noChangeAspect="1"/>
          </p:cNvPicPr>
          <p:nvPr/>
        </p:nvPicPr>
        <p:blipFill>
          <a:blip r:embed="rId3"/>
          <a:stretch>
            <a:fillRect/>
          </a:stretch>
        </p:blipFill>
        <p:spPr>
          <a:xfrm>
            <a:off x="449926" y="4500951"/>
            <a:ext cx="6934200" cy="444500"/>
          </a:xfrm>
          <a:prstGeom prst="rect">
            <a:avLst/>
          </a:prstGeom>
        </p:spPr>
      </p:pic>
      <p:pic>
        <p:nvPicPr>
          <p:cNvPr id="5" name="Picture 4">
            <a:extLst>
              <a:ext uri="{FF2B5EF4-FFF2-40B4-BE49-F238E27FC236}">
                <a16:creationId xmlns:a16="http://schemas.microsoft.com/office/drawing/2014/main" id="{8946DC5B-5511-CA71-D01D-6D4453D4B1B5}"/>
              </a:ext>
            </a:extLst>
          </p:cNvPr>
          <p:cNvPicPr>
            <a:picLocks noChangeAspect="1"/>
          </p:cNvPicPr>
          <p:nvPr/>
        </p:nvPicPr>
        <p:blipFill>
          <a:blip r:embed="rId4"/>
          <a:stretch>
            <a:fillRect/>
          </a:stretch>
        </p:blipFill>
        <p:spPr>
          <a:xfrm>
            <a:off x="449926" y="4056451"/>
            <a:ext cx="6934200" cy="444500"/>
          </a:xfrm>
          <a:prstGeom prst="rect">
            <a:avLst/>
          </a:prstGeom>
        </p:spPr>
      </p:pic>
      <p:sp>
        <p:nvSpPr>
          <p:cNvPr id="6" name="Rectangle 5">
            <a:extLst>
              <a:ext uri="{FF2B5EF4-FFF2-40B4-BE49-F238E27FC236}">
                <a16:creationId xmlns:a16="http://schemas.microsoft.com/office/drawing/2014/main" id="{6D28177E-8624-24B4-2158-5DECBEC6A478}"/>
              </a:ext>
            </a:extLst>
          </p:cNvPr>
          <p:cNvSpPr/>
          <p:nvPr/>
        </p:nvSpPr>
        <p:spPr>
          <a:xfrm>
            <a:off x="1828801" y="4500951"/>
            <a:ext cx="1567543" cy="362450"/>
          </a:xfrm>
          <a:prstGeom prst="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N"/>
          </a:p>
        </p:txBody>
      </p:sp>
    </p:spTree>
    <p:extLst>
      <p:ext uri="{BB962C8B-B14F-4D97-AF65-F5344CB8AC3E}">
        <p14:creationId xmlns:p14="http://schemas.microsoft.com/office/powerpoint/2010/main" val="1086900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5F3F7-9C5D-9F71-EE46-10C06AEEF4F9}"/>
              </a:ext>
            </a:extLst>
          </p:cNvPr>
          <p:cNvSpPr>
            <a:spLocks noGrp="1"/>
          </p:cNvSpPr>
          <p:nvPr>
            <p:ph type="title"/>
          </p:nvPr>
        </p:nvSpPr>
        <p:spPr/>
        <p:txBody>
          <a:bodyPr/>
          <a:lstStyle/>
          <a:p>
            <a:r>
              <a:rPr lang="en-US"/>
              <a:t>Backup: P</a:t>
            </a:r>
            <a:r>
              <a:rPr lang="en-CN" dirty="0"/>
              <a:t>lan </a:t>
            </a:r>
          </a:p>
        </p:txBody>
      </p:sp>
      <p:sp>
        <p:nvSpPr>
          <p:cNvPr id="3" name="Content Placeholder 2">
            <a:extLst>
              <a:ext uri="{FF2B5EF4-FFF2-40B4-BE49-F238E27FC236}">
                <a16:creationId xmlns:a16="http://schemas.microsoft.com/office/drawing/2014/main" id="{7E7CA7A4-C247-A663-EF83-DCA19667D531}"/>
              </a:ext>
            </a:extLst>
          </p:cNvPr>
          <p:cNvSpPr>
            <a:spLocks noGrp="1"/>
          </p:cNvSpPr>
          <p:nvPr>
            <p:ph idx="1"/>
          </p:nvPr>
        </p:nvSpPr>
        <p:spPr/>
        <p:txBody>
          <a:bodyPr/>
          <a:lstStyle/>
          <a:p>
            <a:endParaRPr lang="en-CN" dirty="0"/>
          </a:p>
        </p:txBody>
      </p:sp>
      <p:pic>
        <p:nvPicPr>
          <p:cNvPr id="4" name="Picture 3">
            <a:extLst>
              <a:ext uri="{FF2B5EF4-FFF2-40B4-BE49-F238E27FC236}">
                <a16:creationId xmlns:a16="http://schemas.microsoft.com/office/drawing/2014/main" id="{8B7910A6-54FE-E44B-EC6D-6B1A70005CC5}"/>
              </a:ext>
            </a:extLst>
          </p:cNvPr>
          <p:cNvPicPr>
            <a:picLocks noChangeAspect="1"/>
          </p:cNvPicPr>
          <p:nvPr/>
        </p:nvPicPr>
        <p:blipFill>
          <a:blip r:embed="rId2"/>
          <a:stretch>
            <a:fillRect/>
          </a:stretch>
        </p:blipFill>
        <p:spPr>
          <a:xfrm>
            <a:off x="681037" y="1574152"/>
            <a:ext cx="9113665" cy="5283848"/>
          </a:xfrm>
          <a:prstGeom prst="rect">
            <a:avLst/>
          </a:prstGeom>
        </p:spPr>
      </p:pic>
    </p:spTree>
    <p:extLst>
      <p:ext uri="{BB962C8B-B14F-4D97-AF65-F5344CB8AC3E}">
        <p14:creationId xmlns:p14="http://schemas.microsoft.com/office/powerpoint/2010/main" val="3284450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490F1-0D4D-DA87-D444-E9C0275D6E3C}"/>
              </a:ext>
            </a:extLst>
          </p:cNvPr>
          <p:cNvSpPr>
            <a:spLocks noGrp="1"/>
          </p:cNvSpPr>
          <p:nvPr>
            <p:ph type="title"/>
          </p:nvPr>
        </p:nvSpPr>
        <p:spPr/>
        <p:txBody>
          <a:bodyPr/>
          <a:lstStyle/>
          <a:p>
            <a:r>
              <a:rPr lang="en-US">
                <a:solidFill>
                  <a:srgbClr val="555555"/>
                </a:solidFill>
                <a:latin typeface="Liberation Sans"/>
              </a:rPr>
              <a:t>K</a:t>
            </a:r>
            <a:r>
              <a:rPr lang="en-US" b="0" i="0" u="none" strike="noStrike">
                <a:solidFill>
                  <a:srgbClr val="555555"/>
                </a:solidFill>
                <a:effectLst/>
                <a:latin typeface="Liberation Sans"/>
              </a:rPr>
              <a:t>ey </a:t>
            </a:r>
            <a:r>
              <a:rPr lang="en-US" b="0" i="0" u="none" strike="noStrike" dirty="0">
                <a:solidFill>
                  <a:srgbClr val="555555"/>
                </a:solidFill>
                <a:effectLst/>
                <a:latin typeface="Liberation Sans"/>
              </a:rPr>
              <a:t>parameters</a:t>
            </a:r>
            <a:r>
              <a:rPr lang="zh-CN" altLang="en-US" b="0" i="0" u="none" strike="noStrike" dirty="0">
                <a:solidFill>
                  <a:srgbClr val="555555"/>
                </a:solidFill>
                <a:effectLst/>
                <a:latin typeface="Liberation Sans"/>
              </a:rPr>
              <a:t> </a:t>
            </a:r>
            <a:endParaRPr lang="en-CN" dirty="0"/>
          </a:p>
        </p:txBody>
      </p:sp>
      <p:sp>
        <p:nvSpPr>
          <p:cNvPr id="3" name="Content Placeholder 2">
            <a:extLst>
              <a:ext uri="{FF2B5EF4-FFF2-40B4-BE49-F238E27FC236}">
                <a16:creationId xmlns:a16="http://schemas.microsoft.com/office/drawing/2014/main" id="{0B328D96-4134-959F-47D2-057AEEAFA785}"/>
              </a:ext>
            </a:extLst>
          </p:cNvPr>
          <p:cNvSpPr>
            <a:spLocks noGrp="1"/>
          </p:cNvSpPr>
          <p:nvPr>
            <p:ph idx="1"/>
          </p:nvPr>
        </p:nvSpPr>
        <p:spPr>
          <a:xfrm>
            <a:off x="0" y="1168400"/>
            <a:ext cx="9238466" cy="5008563"/>
          </a:xfrm>
        </p:spPr>
        <p:txBody>
          <a:bodyPr/>
          <a:lstStyle/>
          <a:p>
            <a:pPr marL="742950" lvl="1" indent="-285750" algn="l">
              <a:buFont typeface="Arial" panose="020B0604020202020204" pitchFamily="34" charset="0"/>
              <a:buChar char="•"/>
            </a:pPr>
            <a:r>
              <a:rPr lang="en-US" b="0" i="0" u="none" strike="noStrike" dirty="0">
                <a:solidFill>
                  <a:srgbClr val="555555"/>
                </a:solidFill>
                <a:effectLst/>
                <a:latin typeface="Liberation Sans"/>
              </a:rPr>
              <a:t>Single-point spatial resolution (now and in the next 5 years)</a:t>
            </a:r>
          </a:p>
          <a:p>
            <a:pPr marL="742950" lvl="1" indent="-285750" algn="l">
              <a:buFont typeface="Arial" panose="020B0604020202020204" pitchFamily="34" charset="0"/>
              <a:buChar char="•"/>
            </a:pPr>
            <a:r>
              <a:rPr lang="en-US" b="0" i="0" u="none" strike="noStrike" dirty="0">
                <a:solidFill>
                  <a:srgbClr val="555555"/>
                </a:solidFill>
                <a:effectLst/>
                <a:latin typeface="Liberation Sans"/>
              </a:rPr>
              <a:t>Time stamp precision requirement (to be discussed with </a:t>
            </a:r>
            <a:r>
              <a:rPr lang="en-US" b="0" i="0" u="none" strike="noStrike" dirty="0" err="1">
                <a:solidFill>
                  <a:srgbClr val="555555"/>
                </a:solidFill>
                <a:effectLst/>
                <a:latin typeface="Liberation Sans"/>
              </a:rPr>
              <a:t>Shengsun</a:t>
            </a:r>
            <a:r>
              <a:rPr lang="en-US" b="0" i="0" u="none" strike="noStrike" dirty="0">
                <a:solidFill>
                  <a:srgbClr val="555555"/>
                </a:solidFill>
                <a:effectLst/>
                <a:latin typeface="Liberation Sans"/>
              </a:rPr>
              <a:t> Sun)</a:t>
            </a:r>
          </a:p>
          <a:p>
            <a:pPr marL="742950" lvl="1" indent="-285750" algn="l">
              <a:buFont typeface="Arial" panose="020B0604020202020204" pitchFamily="34" charset="0"/>
              <a:buChar char="•"/>
            </a:pPr>
            <a:r>
              <a:rPr lang="en-US" b="0" i="0" u="none" strike="noStrike" dirty="0">
                <a:solidFill>
                  <a:srgbClr val="555555"/>
                </a:solidFill>
                <a:effectLst/>
                <a:latin typeface="Liberation Sans"/>
              </a:rPr>
              <a:t>Material budget</a:t>
            </a:r>
          </a:p>
          <a:p>
            <a:pPr marL="742950" lvl="1" indent="-285750" algn="l">
              <a:buFont typeface="Arial" panose="020B0604020202020204" pitchFamily="34" charset="0"/>
              <a:buChar char="•"/>
            </a:pPr>
            <a:r>
              <a:rPr lang="en-US" b="0" i="0" u="none" strike="noStrike" dirty="0">
                <a:solidFill>
                  <a:srgbClr val="555555"/>
                </a:solidFill>
                <a:effectLst/>
                <a:latin typeface="Liberation Sans"/>
              </a:rPr>
              <a:t>Cost estimation</a:t>
            </a:r>
          </a:p>
          <a:p>
            <a:pPr marL="742950" lvl="1" indent="-285750" algn="l">
              <a:buFont typeface="Arial" panose="020B0604020202020204" pitchFamily="34" charset="0"/>
              <a:buChar char="•"/>
            </a:pPr>
            <a:r>
              <a:rPr lang="en-US" dirty="0">
                <a:solidFill>
                  <a:srgbClr val="555555"/>
                </a:solidFill>
                <a:latin typeface="Liberation Sans"/>
              </a:rPr>
              <a:t>Occupancy </a:t>
            </a:r>
            <a:endParaRPr lang="en-US" b="0" i="0" u="none" strike="noStrike" dirty="0">
              <a:solidFill>
                <a:srgbClr val="555555"/>
              </a:solidFill>
              <a:effectLst/>
              <a:latin typeface="Liberation Sans"/>
            </a:endParaRPr>
          </a:p>
          <a:p>
            <a:pPr marL="742950" lvl="1" indent="-285750" algn="l">
              <a:buFont typeface="Arial" panose="020B0604020202020204" pitchFamily="34" charset="0"/>
              <a:buChar char="•"/>
            </a:pPr>
            <a:r>
              <a:rPr lang="en-US" b="0" i="0" u="none" strike="noStrike" dirty="0">
                <a:solidFill>
                  <a:srgbClr val="555555"/>
                </a:solidFill>
                <a:effectLst/>
                <a:latin typeface="Liberation Sans"/>
              </a:rPr>
              <a:t>Max data rate that can be handled by this technology (now, and in the next 5 years)</a:t>
            </a:r>
          </a:p>
          <a:p>
            <a:pPr marL="742950" lvl="1" indent="-285750" algn="l">
              <a:buFont typeface="Arial" panose="020B0604020202020204" pitchFamily="34" charset="0"/>
              <a:buChar char="•"/>
            </a:pPr>
            <a:r>
              <a:rPr lang="en-US" b="0" i="0" u="none" strike="noStrike" dirty="0">
                <a:solidFill>
                  <a:srgbClr val="555555"/>
                </a:solidFill>
                <a:effectLst/>
                <a:latin typeface="Liberation Sans"/>
              </a:rPr>
              <a:t>Radiation hardness (now, and in the next 5 years)</a:t>
            </a:r>
          </a:p>
          <a:p>
            <a:pPr marL="742950" lvl="1" indent="-285750" algn="l">
              <a:buFont typeface="Arial" panose="020B0604020202020204" pitchFamily="34" charset="0"/>
              <a:buChar char="•"/>
            </a:pPr>
            <a:r>
              <a:rPr lang="en-US" b="0" i="0" u="none" strike="noStrike" dirty="0">
                <a:solidFill>
                  <a:srgbClr val="555555"/>
                </a:solidFill>
                <a:effectLst/>
                <a:latin typeface="Liberation Sans"/>
              </a:rPr>
              <a:t>Power dissipation (now, and in the next 5 years)</a:t>
            </a:r>
          </a:p>
          <a:p>
            <a:pPr marL="742950" lvl="1" indent="-285750" algn="l">
              <a:buFont typeface="Arial" panose="020B0604020202020204" pitchFamily="34" charset="0"/>
              <a:buChar char="•"/>
            </a:pPr>
            <a:r>
              <a:rPr lang="en-US" b="0" i="0" u="none" strike="noStrike" dirty="0">
                <a:solidFill>
                  <a:srgbClr val="555555"/>
                </a:solidFill>
                <a:effectLst/>
                <a:latin typeface="Liberation Sans"/>
              </a:rPr>
              <a:t>Expected Technology availability in the future</a:t>
            </a:r>
          </a:p>
          <a:p>
            <a:pPr marL="742950" lvl="1" indent="-285750" algn="l">
              <a:buFont typeface="Arial" panose="020B0604020202020204" pitchFamily="34" charset="0"/>
              <a:buChar char="•"/>
            </a:pPr>
            <a:r>
              <a:rPr lang="en-US" b="0" i="0" u="none" strike="noStrike" dirty="0">
                <a:solidFill>
                  <a:srgbClr val="555555"/>
                </a:solidFill>
                <a:effectLst/>
                <a:latin typeface="Liberation Sans"/>
              </a:rPr>
              <a:t>Technology Readiness</a:t>
            </a:r>
          </a:p>
          <a:p>
            <a:endParaRPr lang="en-CN" dirty="0"/>
          </a:p>
        </p:txBody>
      </p:sp>
    </p:spTree>
    <p:extLst>
      <p:ext uri="{BB962C8B-B14F-4D97-AF65-F5344CB8AC3E}">
        <p14:creationId xmlns:p14="http://schemas.microsoft.com/office/powerpoint/2010/main" val="2230478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FA2B6-948B-FD29-B41C-DACE7FA80566}"/>
              </a:ext>
            </a:extLst>
          </p:cNvPr>
          <p:cNvSpPr>
            <a:spLocks noGrp="1"/>
          </p:cNvSpPr>
          <p:nvPr>
            <p:ph type="title"/>
          </p:nvPr>
        </p:nvSpPr>
        <p:spPr/>
        <p:txBody>
          <a:bodyPr/>
          <a:lstStyle/>
          <a:p>
            <a:r>
              <a:rPr lang="en-US" dirty="0"/>
              <a:t>B</a:t>
            </a:r>
            <a:r>
              <a:rPr lang="en-CN" dirty="0"/>
              <a:t>ackup: Minute of last meeting (Feb 1st )</a:t>
            </a:r>
          </a:p>
        </p:txBody>
      </p:sp>
      <p:sp>
        <p:nvSpPr>
          <p:cNvPr id="3" name="Content Placeholder 2">
            <a:extLst>
              <a:ext uri="{FF2B5EF4-FFF2-40B4-BE49-F238E27FC236}">
                <a16:creationId xmlns:a16="http://schemas.microsoft.com/office/drawing/2014/main" id="{D78C0102-B04E-EDF4-AF28-CD6253944058}"/>
              </a:ext>
            </a:extLst>
          </p:cNvPr>
          <p:cNvSpPr>
            <a:spLocks noGrp="1"/>
          </p:cNvSpPr>
          <p:nvPr>
            <p:ph idx="1"/>
          </p:nvPr>
        </p:nvSpPr>
        <p:spPr>
          <a:xfrm>
            <a:off x="219920" y="1036320"/>
            <a:ext cx="9005044" cy="5140643"/>
          </a:xfrm>
        </p:spPr>
        <p:txBody>
          <a:bodyPr>
            <a:normAutofit fontScale="40000" lnSpcReduction="20000"/>
          </a:bodyPr>
          <a:lstStyle/>
          <a:p>
            <a:pPr algn="l"/>
            <a:r>
              <a:rPr lang="en-US" b="1" i="0" u="none" strike="noStrike" dirty="0">
                <a:solidFill>
                  <a:srgbClr val="555555"/>
                </a:solidFill>
                <a:effectLst/>
                <a:latin typeface="Liberation Sans"/>
              </a:rPr>
              <a:t>Vertex Detector Meeting Minutes</a:t>
            </a:r>
            <a:endParaRPr lang="en-US" b="0" i="0" u="none" strike="noStrike" dirty="0">
              <a:solidFill>
                <a:srgbClr val="555555"/>
              </a:solidFill>
              <a:effectLst/>
              <a:latin typeface="Liberation Sans"/>
            </a:endParaRPr>
          </a:p>
          <a:p>
            <a:pPr algn="l"/>
            <a:r>
              <a:rPr lang="en-US" b="0" i="0" u="none" strike="noStrike" dirty="0">
                <a:solidFill>
                  <a:srgbClr val="555555"/>
                </a:solidFill>
                <a:effectLst/>
                <a:latin typeface="Liberation Sans"/>
              </a:rPr>
              <a:t>Date: 2024/2/1</a:t>
            </a:r>
            <a:br>
              <a:rPr lang="en-US" b="0" i="0" u="none" strike="noStrike" dirty="0">
                <a:solidFill>
                  <a:srgbClr val="555555"/>
                </a:solidFill>
                <a:effectLst/>
                <a:latin typeface="Liberation Sans"/>
              </a:rPr>
            </a:br>
            <a:r>
              <a:rPr lang="en-US" b="0" i="0" u="none" strike="noStrike" dirty="0">
                <a:solidFill>
                  <a:srgbClr val="555555"/>
                </a:solidFill>
                <a:effectLst/>
                <a:latin typeface="Liberation Sans"/>
              </a:rPr>
              <a:t>Time: 14:30 – 16:00</a:t>
            </a:r>
            <a:br>
              <a:rPr lang="en-US" b="0" i="0" u="none" strike="noStrike" dirty="0">
                <a:solidFill>
                  <a:srgbClr val="555555"/>
                </a:solidFill>
                <a:effectLst/>
                <a:latin typeface="Liberation Sans"/>
              </a:rPr>
            </a:br>
            <a:r>
              <a:rPr lang="en-US" b="0" i="0" u="none" strike="noStrike" dirty="0">
                <a:solidFill>
                  <a:srgbClr val="555555"/>
                </a:solidFill>
                <a:effectLst/>
                <a:latin typeface="Liberation Sans"/>
              </a:rPr>
              <a:t>Participants: Zhijun Liang, </a:t>
            </a:r>
            <a:r>
              <a:rPr lang="en-US" b="0" i="0" u="none" strike="noStrike" dirty="0" err="1">
                <a:solidFill>
                  <a:srgbClr val="555555"/>
                </a:solidFill>
                <a:effectLst/>
                <a:latin typeface="Liberation Sans"/>
              </a:rPr>
              <a:t>Mingyi</a:t>
            </a:r>
            <a:r>
              <a:rPr lang="en-US" b="0" i="0" u="none" strike="noStrike" dirty="0">
                <a:solidFill>
                  <a:srgbClr val="555555"/>
                </a:solidFill>
                <a:effectLst/>
                <a:latin typeface="Liberation Sans"/>
              </a:rPr>
              <a:t> Dong, Wei Wei, Ying Zhang, Jun Hu, </a:t>
            </a:r>
            <a:r>
              <a:rPr lang="en-US" b="0" i="0" u="none" strike="noStrike" dirty="0" err="1">
                <a:solidFill>
                  <a:srgbClr val="555555"/>
                </a:solidFill>
                <a:effectLst/>
                <a:latin typeface="Liberation Sans"/>
              </a:rPr>
              <a:t>Hongyu</a:t>
            </a:r>
            <a:r>
              <a:rPr lang="en-US" b="0" i="0" u="none" strike="noStrike" dirty="0">
                <a:solidFill>
                  <a:srgbClr val="555555"/>
                </a:solidFill>
                <a:effectLst/>
                <a:latin typeface="Liberation Sans"/>
              </a:rPr>
              <a:t> Zhang, Ouyang </a:t>
            </a:r>
            <a:r>
              <a:rPr lang="en-US" b="0" i="0" u="none" strike="noStrike" dirty="0" err="1">
                <a:solidFill>
                  <a:srgbClr val="555555"/>
                </a:solidFill>
                <a:effectLst/>
                <a:latin typeface="Liberation Sans"/>
              </a:rPr>
              <a:t>Qun</a:t>
            </a:r>
            <a:r>
              <a:rPr lang="en-US" b="0" i="0" u="none" strike="noStrike" dirty="0">
                <a:solidFill>
                  <a:srgbClr val="555555"/>
                </a:solidFill>
                <a:effectLst/>
                <a:latin typeface="Liberation Sans"/>
              </a:rPr>
              <a:t>, Yang Zhou, </a:t>
            </a:r>
            <a:r>
              <a:rPr lang="en-US" b="0" i="0" u="none" strike="noStrike" dirty="0" err="1">
                <a:solidFill>
                  <a:srgbClr val="555555"/>
                </a:solidFill>
                <a:effectLst/>
                <a:latin typeface="Liberation Sans"/>
              </a:rPr>
              <a:t>Jinyu</a:t>
            </a:r>
            <a:r>
              <a:rPr lang="en-US" b="0" i="0" u="none" strike="noStrike" dirty="0">
                <a:solidFill>
                  <a:srgbClr val="555555"/>
                </a:solidFill>
                <a:effectLst/>
                <a:latin typeface="Liberation Sans"/>
              </a:rPr>
              <a:t> Fu, Tianya Wu, </a:t>
            </a:r>
            <a:r>
              <a:rPr lang="en-US" b="0" i="0" u="none" strike="noStrike" dirty="0" err="1">
                <a:solidFill>
                  <a:srgbClr val="555555"/>
                </a:solidFill>
                <a:effectLst/>
                <a:latin typeface="Liberation Sans"/>
              </a:rPr>
              <a:t>Manqi</a:t>
            </a:r>
            <a:r>
              <a:rPr lang="en-US" b="0" i="0" u="none" strike="noStrike" dirty="0">
                <a:solidFill>
                  <a:srgbClr val="555555"/>
                </a:solidFill>
                <a:effectLst/>
                <a:latin typeface="Liberation Sans"/>
              </a:rPr>
              <a:t> </a:t>
            </a:r>
            <a:r>
              <a:rPr lang="en-US" b="0" i="0" u="none" strike="noStrike" dirty="0" err="1">
                <a:solidFill>
                  <a:srgbClr val="555555"/>
                </a:solidFill>
                <a:effectLst/>
                <a:latin typeface="Liberation Sans"/>
              </a:rPr>
              <a:t>Ruan</a:t>
            </a:r>
            <a:r>
              <a:rPr lang="en-US" b="0" i="0" u="none" strike="noStrike" dirty="0">
                <a:solidFill>
                  <a:srgbClr val="555555"/>
                </a:solidFill>
                <a:effectLst/>
                <a:latin typeface="Liberation Sans"/>
              </a:rPr>
              <a:t>, Miao He</a:t>
            </a:r>
            <a:br>
              <a:rPr lang="en-US" b="0" i="0" u="none" strike="noStrike" dirty="0">
                <a:solidFill>
                  <a:srgbClr val="555555"/>
                </a:solidFill>
                <a:effectLst/>
                <a:latin typeface="Liberation Sans"/>
              </a:rPr>
            </a:br>
            <a:r>
              <a:rPr lang="en-US" b="0" i="0" u="none" strike="noStrike" dirty="0">
                <a:solidFill>
                  <a:srgbClr val="555555"/>
                </a:solidFill>
                <a:effectLst/>
                <a:latin typeface="Liberation Sans"/>
              </a:rPr>
              <a:t>Minutes: Zhijun Liang</a:t>
            </a:r>
          </a:p>
          <a:p>
            <a:pPr algn="l">
              <a:buFont typeface="Arial" panose="020B0604020202020204" pitchFamily="34" charset="0"/>
              <a:buChar char="•"/>
            </a:pPr>
            <a:r>
              <a:rPr lang="en-US" b="0" i="0" u="none" strike="noStrike" dirty="0">
                <a:solidFill>
                  <a:srgbClr val="555555"/>
                </a:solidFill>
                <a:effectLst/>
                <a:latin typeface="Liberation Sans"/>
              </a:rPr>
              <a:t>Report on the R&amp;D status of sub-detectors</a:t>
            </a:r>
          </a:p>
          <a:p>
            <a:pPr marL="742950" lvl="1" indent="-285750" algn="l">
              <a:buFont typeface="Arial" panose="020B0604020202020204" pitchFamily="34" charset="0"/>
              <a:buChar char="•"/>
            </a:pPr>
            <a:r>
              <a:rPr lang="en-US" b="0" i="0" u="none" strike="noStrike" dirty="0">
                <a:solidFill>
                  <a:srgbClr val="555555"/>
                </a:solidFill>
                <a:effectLst/>
                <a:latin typeface="Liberation Sans"/>
              </a:rPr>
              <a:t>Zhijun: Introduction to the CEPC reference TDR project and updates on the TDR key parameters from the accelerator TDR related to the Vertex detector</a:t>
            </a:r>
          </a:p>
          <a:p>
            <a:pPr algn="l">
              <a:buFont typeface="Arial" panose="020B0604020202020204" pitchFamily="34" charset="0"/>
              <a:buChar char="•"/>
            </a:pPr>
            <a:r>
              <a:rPr lang="en-US" b="0" i="0" u="none" strike="noStrike" dirty="0">
                <a:solidFill>
                  <a:srgbClr val="555555"/>
                </a:solidFill>
                <a:effectLst/>
                <a:latin typeface="Liberation Sans"/>
              </a:rPr>
              <a:t>Discussions:</a:t>
            </a:r>
          </a:p>
          <a:p>
            <a:pPr marL="742950" lvl="1" indent="-285750" algn="l">
              <a:buFont typeface="Arial" panose="020B0604020202020204" pitchFamily="34" charset="0"/>
              <a:buChar char="•"/>
            </a:pPr>
            <a:r>
              <a:rPr lang="en-US" b="0" i="0" u="none" strike="noStrike" dirty="0" err="1">
                <a:solidFill>
                  <a:srgbClr val="555555"/>
                </a:solidFill>
                <a:effectLst/>
                <a:latin typeface="Liberation Sans"/>
              </a:rPr>
              <a:t>Mingyi</a:t>
            </a:r>
            <a:r>
              <a:rPr lang="en-US" b="0" i="0" u="none" strike="noStrike" dirty="0">
                <a:solidFill>
                  <a:srgbClr val="555555"/>
                </a:solidFill>
                <a:effectLst/>
                <a:latin typeface="Liberation Sans"/>
              </a:rPr>
              <a:t>: Meng Wang assigned </a:t>
            </a:r>
            <a:r>
              <a:rPr lang="en-US" b="0" i="0" u="none" strike="noStrike" dirty="0" err="1">
                <a:solidFill>
                  <a:srgbClr val="555555"/>
                </a:solidFill>
                <a:effectLst/>
                <a:latin typeface="Liberation Sans"/>
              </a:rPr>
              <a:t>Mingyi</a:t>
            </a:r>
            <a:r>
              <a:rPr lang="en-US" b="0" i="0" u="none" strike="noStrike" dirty="0">
                <a:solidFill>
                  <a:srgbClr val="555555"/>
                </a:solidFill>
                <a:effectLst/>
                <a:latin typeface="Liberation Sans"/>
              </a:rPr>
              <a:t> to be the acting L3 contact for Stitching technology</a:t>
            </a:r>
          </a:p>
          <a:p>
            <a:pPr marL="742950" lvl="1" indent="-285750" algn="l">
              <a:buFont typeface="Arial" panose="020B0604020202020204" pitchFamily="34" charset="0"/>
              <a:buChar char="•"/>
            </a:pPr>
            <a:r>
              <a:rPr lang="en-US" b="0" i="0" u="none" strike="noStrike" dirty="0" err="1">
                <a:solidFill>
                  <a:srgbClr val="555555"/>
                </a:solidFill>
                <a:effectLst/>
                <a:latin typeface="Liberation Sans"/>
              </a:rPr>
              <a:t>Mingyi</a:t>
            </a:r>
            <a:r>
              <a:rPr lang="en-US" b="0" i="0" u="none" strike="noStrike" dirty="0">
                <a:solidFill>
                  <a:srgbClr val="555555"/>
                </a:solidFill>
                <a:effectLst/>
                <a:latin typeface="Liberation Sans"/>
              </a:rPr>
              <a:t>: Stitching does not contradict with SOI or CMOS pixel. Propose to mention Stitching technology as one option in the reference TDR, but it is not competing for the baseline design for this TDR study</a:t>
            </a:r>
          </a:p>
          <a:p>
            <a:pPr marL="742950" lvl="1" indent="-285750" algn="l">
              <a:buFont typeface="Arial" panose="020B0604020202020204" pitchFamily="34" charset="0"/>
              <a:buChar char="•"/>
            </a:pPr>
            <a:r>
              <a:rPr lang="en-US" b="0" i="0" u="none" strike="noStrike" dirty="0">
                <a:solidFill>
                  <a:srgbClr val="555555"/>
                </a:solidFill>
                <a:effectLst/>
                <a:latin typeface="Liberation Sans"/>
              </a:rPr>
              <a:t>Weiwei: Propose to add Ying Zhang as the frontend electronics L3 contact in this TDR project</a:t>
            </a:r>
          </a:p>
          <a:p>
            <a:pPr marL="742950" lvl="1" indent="-285750" algn="l">
              <a:buFont typeface="Arial" panose="020B0604020202020204" pitchFamily="34" charset="0"/>
              <a:buChar char="•"/>
            </a:pPr>
            <a:r>
              <a:rPr lang="en-US" b="0" i="0" u="none" strike="noStrike" dirty="0">
                <a:solidFill>
                  <a:srgbClr val="555555"/>
                </a:solidFill>
                <a:effectLst/>
                <a:latin typeface="Liberation Sans"/>
              </a:rPr>
              <a:t>Zhijun: In TDR, we should mention the key parameters for now and in the next 5 years when the CEPC detector is going to be built. Cooling design will be based on the expected Power dissipation in 5 years. </a:t>
            </a:r>
          </a:p>
          <a:p>
            <a:pPr marL="742950" lvl="1" indent="-285750" algn="l">
              <a:buFont typeface="Arial" panose="020B0604020202020204" pitchFamily="34" charset="0"/>
              <a:buChar char="•"/>
            </a:pPr>
            <a:r>
              <a:rPr lang="en-US" b="0" i="0" u="none" strike="noStrike" dirty="0">
                <a:solidFill>
                  <a:srgbClr val="555555"/>
                </a:solidFill>
                <a:effectLst/>
                <a:latin typeface="Liberation Sans"/>
              </a:rPr>
              <a:t>Discuss the key parameters for justifying the choice of technology:</a:t>
            </a:r>
          </a:p>
          <a:p>
            <a:pPr marL="1143000" lvl="2" indent="-228600" algn="l">
              <a:buFont typeface="Arial" panose="020B0604020202020204" pitchFamily="34" charset="0"/>
              <a:buChar char="•"/>
            </a:pPr>
            <a:r>
              <a:rPr lang="en-US" b="0" i="0" u="none" strike="noStrike" dirty="0">
                <a:solidFill>
                  <a:srgbClr val="555555"/>
                </a:solidFill>
                <a:effectLst/>
                <a:latin typeface="Liberation Sans"/>
              </a:rPr>
              <a:t>Single-point spatial resolution (now and in the next 5 years)</a:t>
            </a:r>
          </a:p>
          <a:p>
            <a:pPr marL="1143000" lvl="2" indent="-228600" algn="l">
              <a:buFont typeface="Arial" panose="020B0604020202020204" pitchFamily="34" charset="0"/>
              <a:buChar char="•"/>
            </a:pPr>
            <a:r>
              <a:rPr lang="en-US" b="0" i="0" u="none" strike="noStrike" dirty="0">
                <a:solidFill>
                  <a:srgbClr val="555555"/>
                </a:solidFill>
                <a:effectLst/>
                <a:latin typeface="Liberation Sans"/>
              </a:rPr>
              <a:t>Time stamp precision requirement (to be discussed with </a:t>
            </a:r>
            <a:r>
              <a:rPr lang="en-US" b="0" i="0" u="none" strike="noStrike" dirty="0" err="1">
                <a:solidFill>
                  <a:srgbClr val="555555"/>
                </a:solidFill>
                <a:effectLst/>
                <a:latin typeface="Liberation Sans"/>
              </a:rPr>
              <a:t>Shengsun</a:t>
            </a:r>
            <a:r>
              <a:rPr lang="en-US" b="0" i="0" u="none" strike="noStrike" dirty="0">
                <a:solidFill>
                  <a:srgbClr val="555555"/>
                </a:solidFill>
                <a:effectLst/>
                <a:latin typeface="Liberation Sans"/>
              </a:rPr>
              <a:t> Sun from the reconstruction group)</a:t>
            </a:r>
          </a:p>
          <a:p>
            <a:pPr marL="1143000" lvl="2" indent="-228600" algn="l">
              <a:buFont typeface="Arial" panose="020B0604020202020204" pitchFamily="34" charset="0"/>
              <a:buChar char="•"/>
            </a:pPr>
            <a:r>
              <a:rPr lang="en-US" b="0" i="0" u="none" strike="noStrike" dirty="0">
                <a:solidFill>
                  <a:srgbClr val="555555"/>
                </a:solidFill>
                <a:effectLst/>
                <a:latin typeface="Liberation Sans"/>
              </a:rPr>
              <a:t>Material budget</a:t>
            </a:r>
          </a:p>
          <a:p>
            <a:pPr marL="1143000" lvl="2" indent="-228600" algn="l">
              <a:buFont typeface="Arial" panose="020B0604020202020204" pitchFamily="34" charset="0"/>
              <a:buChar char="•"/>
            </a:pPr>
            <a:r>
              <a:rPr lang="en-US" b="0" i="0" u="none" strike="noStrike" dirty="0">
                <a:solidFill>
                  <a:srgbClr val="555555"/>
                </a:solidFill>
                <a:effectLst/>
                <a:latin typeface="Liberation Sans"/>
              </a:rPr>
              <a:t>Cost estimation</a:t>
            </a:r>
          </a:p>
          <a:p>
            <a:pPr marL="1143000" lvl="2" indent="-228600" algn="l">
              <a:buFont typeface="Arial" panose="020B0604020202020204" pitchFamily="34" charset="0"/>
              <a:buChar char="•"/>
            </a:pPr>
            <a:r>
              <a:rPr lang="en-US" b="0" i="0" u="none" strike="noStrike" dirty="0">
                <a:solidFill>
                  <a:srgbClr val="555555"/>
                </a:solidFill>
                <a:effectLst/>
                <a:latin typeface="Liberation Sans"/>
              </a:rPr>
              <a:t>Max data rate that can be handled by this technology (now, and in the next 5 years)</a:t>
            </a:r>
          </a:p>
          <a:p>
            <a:pPr marL="1143000" lvl="2" indent="-228600" algn="l">
              <a:buFont typeface="Arial" panose="020B0604020202020204" pitchFamily="34" charset="0"/>
              <a:buChar char="•"/>
            </a:pPr>
            <a:r>
              <a:rPr lang="en-US" b="0" i="0" u="none" strike="noStrike" dirty="0">
                <a:solidFill>
                  <a:srgbClr val="555555"/>
                </a:solidFill>
                <a:effectLst/>
                <a:latin typeface="Liberation Sans"/>
              </a:rPr>
              <a:t>Radiation hardness (now, and in the next 5 years)</a:t>
            </a:r>
          </a:p>
          <a:p>
            <a:pPr marL="1143000" lvl="2" indent="-228600" algn="l">
              <a:buFont typeface="Arial" panose="020B0604020202020204" pitchFamily="34" charset="0"/>
              <a:buChar char="•"/>
            </a:pPr>
            <a:r>
              <a:rPr lang="en-US" b="0" i="0" u="none" strike="noStrike" dirty="0">
                <a:solidFill>
                  <a:srgbClr val="555555"/>
                </a:solidFill>
                <a:effectLst/>
                <a:latin typeface="Liberation Sans"/>
              </a:rPr>
              <a:t>Power dissipation (now, and in the next 5 years)</a:t>
            </a:r>
          </a:p>
          <a:p>
            <a:pPr marL="1143000" lvl="2" indent="-228600" algn="l">
              <a:buFont typeface="Arial" panose="020B0604020202020204" pitchFamily="34" charset="0"/>
              <a:buChar char="•"/>
            </a:pPr>
            <a:r>
              <a:rPr lang="en-US" b="0" i="0" u="none" strike="noStrike" dirty="0">
                <a:solidFill>
                  <a:srgbClr val="555555"/>
                </a:solidFill>
                <a:effectLst/>
                <a:latin typeface="Liberation Sans"/>
              </a:rPr>
              <a:t>Expected Technology availability in the future</a:t>
            </a:r>
          </a:p>
          <a:p>
            <a:pPr marL="1143000" lvl="2" indent="-228600" algn="l">
              <a:buFont typeface="Arial" panose="020B0604020202020204" pitchFamily="34" charset="0"/>
              <a:buChar char="•"/>
            </a:pPr>
            <a:r>
              <a:rPr lang="en-US" b="0" i="0" u="none" strike="noStrike" dirty="0">
                <a:solidFill>
                  <a:srgbClr val="555555"/>
                </a:solidFill>
                <a:effectLst/>
                <a:latin typeface="Liberation Sans"/>
              </a:rPr>
              <a:t>Technology Readiness</a:t>
            </a:r>
          </a:p>
          <a:p>
            <a:pPr algn="l">
              <a:buFont typeface="Arial" panose="020B0604020202020204" pitchFamily="34" charset="0"/>
              <a:buChar char="•"/>
            </a:pPr>
            <a:r>
              <a:rPr lang="en-US" b="0" i="0" u="none" strike="noStrike" dirty="0">
                <a:solidFill>
                  <a:srgbClr val="555555"/>
                </a:solidFill>
                <a:effectLst/>
                <a:latin typeface="Liberation Sans"/>
              </a:rPr>
              <a:t>Discuss about including more people from Universities, will do from next meeting. </a:t>
            </a:r>
          </a:p>
          <a:p>
            <a:pPr algn="l">
              <a:buFont typeface="Arial" panose="020B0604020202020204" pitchFamily="34" charset="0"/>
              <a:buChar char="•"/>
            </a:pPr>
            <a:r>
              <a:rPr lang="en-US" b="0" i="0" u="none" strike="noStrike" dirty="0">
                <a:solidFill>
                  <a:srgbClr val="555555"/>
                </a:solidFill>
                <a:effectLst/>
                <a:latin typeface="Liberation Sans"/>
              </a:rPr>
              <a:t>Discussion about the timeline (draft):</a:t>
            </a:r>
          </a:p>
          <a:p>
            <a:pPr marL="742950" lvl="1" indent="-285750" algn="l">
              <a:buFont typeface="Arial" panose="020B0604020202020204" pitchFamily="34" charset="0"/>
              <a:buChar char="•"/>
            </a:pPr>
            <a:r>
              <a:rPr lang="en-US" b="0" i="0" u="none" strike="noStrike" dirty="0">
                <a:solidFill>
                  <a:srgbClr val="555555"/>
                </a:solidFill>
                <a:effectLst/>
                <a:latin typeface="Liberation Sans"/>
              </a:rPr>
              <a:t>By early March: finalizing the selection of technology</a:t>
            </a:r>
          </a:p>
          <a:p>
            <a:pPr marL="742950" lvl="1" indent="-285750" algn="l">
              <a:buFont typeface="Arial" panose="020B0604020202020204" pitchFamily="34" charset="0"/>
              <a:buChar char="•"/>
            </a:pPr>
            <a:r>
              <a:rPr lang="en-US" b="0" i="0" u="none" strike="noStrike" dirty="0">
                <a:solidFill>
                  <a:srgbClr val="555555"/>
                </a:solidFill>
                <a:effectLst/>
                <a:latin typeface="Liberation Sans"/>
              </a:rPr>
              <a:t>By early April: first version of vertex layout geometry</a:t>
            </a:r>
          </a:p>
          <a:p>
            <a:pPr algn="l"/>
            <a:r>
              <a:rPr lang="en-US" b="0" i="0" u="none" strike="noStrike" dirty="0">
                <a:solidFill>
                  <a:srgbClr val="555555"/>
                </a:solidFill>
                <a:effectLst/>
                <a:latin typeface="Liberation Sans"/>
              </a:rPr>
              <a:t> </a:t>
            </a:r>
          </a:p>
          <a:p>
            <a:pPr algn="l"/>
            <a:r>
              <a:rPr lang="en-US" b="1" i="0" u="none" strike="noStrike" dirty="0">
                <a:solidFill>
                  <a:srgbClr val="555555"/>
                </a:solidFill>
                <a:effectLst/>
                <a:latin typeface="Liberation Sans"/>
              </a:rPr>
              <a:t>Discussion with </a:t>
            </a:r>
            <a:r>
              <a:rPr lang="en-US" b="1" i="0" u="none" strike="noStrike" dirty="0" err="1">
                <a:solidFill>
                  <a:srgbClr val="555555"/>
                </a:solidFill>
                <a:effectLst/>
                <a:latin typeface="Liberation Sans"/>
              </a:rPr>
              <a:t>Yunpeng</a:t>
            </a:r>
            <a:r>
              <a:rPr lang="en-US" b="1" i="0" u="none" strike="noStrike" dirty="0">
                <a:solidFill>
                  <a:srgbClr val="555555"/>
                </a:solidFill>
                <a:effectLst/>
                <a:latin typeface="Liberation Sans"/>
              </a:rPr>
              <a:t> @ Feb 5th </a:t>
            </a:r>
            <a:endParaRPr lang="en-US" b="0" i="0" u="none" strike="noStrike" dirty="0">
              <a:solidFill>
                <a:srgbClr val="555555"/>
              </a:solidFill>
              <a:effectLst/>
              <a:latin typeface="Liberation Sans"/>
            </a:endParaRPr>
          </a:p>
          <a:p>
            <a:pPr algn="l"/>
            <a:r>
              <a:rPr lang="en-US" b="0" i="0" u="none" strike="noStrike" dirty="0">
                <a:solidFill>
                  <a:srgbClr val="555555"/>
                </a:solidFill>
                <a:effectLst/>
                <a:latin typeface="Liberation Sans"/>
              </a:rPr>
              <a:t>Minutes: Zhijun Liang</a:t>
            </a:r>
          </a:p>
          <a:p>
            <a:pPr algn="l">
              <a:buFont typeface="Arial" panose="020B0604020202020204" pitchFamily="34" charset="0"/>
              <a:buChar char="•"/>
            </a:pPr>
            <a:r>
              <a:rPr lang="en-US" b="0" i="0" u="none" strike="noStrike" dirty="0" err="1">
                <a:solidFill>
                  <a:srgbClr val="555555"/>
                </a:solidFill>
                <a:effectLst/>
                <a:latin typeface="Liberation Sans"/>
              </a:rPr>
              <a:t>Yunpeng</a:t>
            </a:r>
            <a:r>
              <a:rPr lang="en-US" b="0" i="0" u="none" strike="noStrike" dirty="0">
                <a:solidFill>
                  <a:srgbClr val="555555"/>
                </a:solidFill>
                <a:effectLst/>
                <a:latin typeface="Liberation Sans"/>
              </a:rPr>
              <a:t> propose to focus on CMOS pixel technology, He propose to work on L3 CMOS related topic.</a:t>
            </a:r>
          </a:p>
          <a:p>
            <a:pPr algn="l">
              <a:buFont typeface="Arial" panose="020B0604020202020204" pitchFamily="34" charset="0"/>
              <a:buChar char="•"/>
            </a:pPr>
            <a:r>
              <a:rPr lang="en-US" b="0" i="0" u="none" strike="noStrike" dirty="0">
                <a:solidFill>
                  <a:srgbClr val="555555"/>
                </a:solidFill>
                <a:effectLst/>
                <a:latin typeface="Liberation Sans"/>
              </a:rPr>
              <a:t>Agree on focusing on CMOS pixel technology as baseline for reference TDR </a:t>
            </a:r>
          </a:p>
          <a:p>
            <a:endParaRPr lang="en-CN" dirty="0"/>
          </a:p>
        </p:txBody>
      </p:sp>
    </p:spTree>
    <p:extLst>
      <p:ext uri="{BB962C8B-B14F-4D97-AF65-F5344CB8AC3E}">
        <p14:creationId xmlns:p14="http://schemas.microsoft.com/office/powerpoint/2010/main" val="195959920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16015</TotalTime>
  <Words>645</Words>
  <Application>Microsoft Macintosh PowerPoint</Application>
  <PresentationFormat>A4 Paper (210x297 mm)</PresentationFormat>
  <Paragraphs>73</Paragraphs>
  <Slides>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Liberation Sans</vt:lpstr>
      <vt:lpstr>Arial</vt:lpstr>
      <vt:lpstr>Calibri</vt:lpstr>
      <vt:lpstr>Calibri Light</vt:lpstr>
      <vt:lpstr>Roboto</vt:lpstr>
      <vt:lpstr>Office Theme</vt:lpstr>
      <vt:lpstr>CEPC vertex detector towards TDR </vt:lpstr>
      <vt:lpstr>Plan </vt:lpstr>
      <vt:lpstr>backup</vt:lpstr>
      <vt:lpstr>Weekly meeting </vt:lpstr>
      <vt:lpstr>Backup: Plan </vt:lpstr>
      <vt:lpstr>Key parameters </vt:lpstr>
      <vt:lpstr>Backup: Minute of last meeting (Feb 1st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HGTD</dc:title>
  <dc:creator>zenmojo</dc:creator>
  <cp:lastModifiedBy>Microsoft Office User</cp:lastModifiedBy>
  <cp:revision>966</cp:revision>
  <cp:lastPrinted>2019-10-18T06:24:01Z</cp:lastPrinted>
  <dcterms:created xsi:type="dcterms:W3CDTF">2015-10-29T10:59:50Z</dcterms:created>
  <dcterms:modified xsi:type="dcterms:W3CDTF">2024-02-27T01:46:25Z</dcterms:modified>
</cp:coreProperties>
</file>