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DAEBE1-3B9D-31A1-3791-9782E158A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0C98544-12A9-2188-EA9A-A16135B5C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59A6F1-A425-399C-5670-84A8C24FD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F79C-E190-4795-8DE8-1189787AC89B}" type="datetimeFigureOut">
              <a:rPr lang="zh-CN" altLang="en-US" smtClean="0"/>
              <a:t>2024/2/27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D498B8-ABDA-CBCC-4363-06A2A3007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552D364-0C46-37A1-55D6-4CD1578D5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70A5-8AA0-48E8-968B-D250DF4311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1838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672AE9-B157-AA2D-EE37-0AD954389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498445D-4490-F98D-0824-61F384200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DC5022A-BD98-8886-1CF8-216C62E0E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F79C-E190-4795-8DE8-1189787AC89B}" type="datetimeFigureOut">
              <a:rPr lang="zh-CN" altLang="en-US" smtClean="0"/>
              <a:t>2024/2/27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ADAEFA-68C5-BCC9-F8C7-C7ACE3D36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4B54DB-6AC8-9DFF-03CE-8500ABA5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70A5-8AA0-48E8-968B-D250DF4311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717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F4444E9-683E-633D-5486-CFDCCCD527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3A2848B-A999-A9B6-660E-2C3A535B5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BABB41-A348-73A8-C19E-13EC155EA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F79C-E190-4795-8DE8-1189787AC89B}" type="datetimeFigureOut">
              <a:rPr lang="zh-CN" altLang="en-US" smtClean="0"/>
              <a:t>2024/2/27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4D8A349-4B91-AE27-B747-0E65F4F1A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31194C-0D4E-FEA4-0551-6EB085343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70A5-8AA0-48E8-968B-D250DF4311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476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B9F384-73CD-CD21-DC61-BBEEB6B43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4EB217-6156-0BAF-033E-041848D8D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4DA85D-F811-C688-710E-BB81CE10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F79C-E190-4795-8DE8-1189787AC89B}" type="datetimeFigureOut">
              <a:rPr lang="zh-CN" altLang="en-US" smtClean="0"/>
              <a:t>2024/2/27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24B05D1-8CF7-E53D-C767-BEE5D4067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BE2F4D6-125C-1065-8497-45B547A43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70A5-8AA0-48E8-968B-D250DF4311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867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9F8E96-D861-25CA-B7AA-900A103C8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A0F151C-EFDB-2C53-2E7E-157AC4EFE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5F95E5-513F-03C0-ABBB-8A23F5440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F79C-E190-4795-8DE8-1189787AC89B}" type="datetimeFigureOut">
              <a:rPr lang="zh-CN" altLang="en-US" smtClean="0"/>
              <a:t>2024/2/27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B2C8477-552E-0DB5-201B-12E9F55FD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BC81528-0D6C-7864-517A-64D2C69CC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70A5-8AA0-48E8-968B-D250DF4311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9892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56A53C-EBE9-30C0-BEAC-5FF056310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4C6EE0-9AB0-1E73-3775-4BF9A1EB4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B81E10A-AD24-E918-B4E9-2B90810DC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DE4E720-B63B-CC4F-62E9-FADD75601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F79C-E190-4795-8DE8-1189787AC89B}" type="datetimeFigureOut">
              <a:rPr lang="zh-CN" altLang="en-US" smtClean="0"/>
              <a:t>2024/2/27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A3D57D1-7AEF-2B67-287E-A90CE1E62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D7D764-424B-3F62-7007-6498A36B1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70A5-8AA0-48E8-968B-D250DF4311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7379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829CB2-20EB-93C1-A865-C8200B149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50C4A57-13C5-8FE1-8E52-EB0FDDD0E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8A8AFB9-84F5-F01E-93C0-ADD351D75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49A15EF-69C3-9640-F22A-FB5ACFDC1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D0EBE59-DE61-E85D-30F3-3931E02AD0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0C1ADF1-D3DA-5769-0831-41C176394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F79C-E190-4795-8DE8-1189787AC89B}" type="datetimeFigureOut">
              <a:rPr lang="zh-CN" altLang="en-US" smtClean="0"/>
              <a:t>2024/2/27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F239841-D04D-A698-6DA5-44A97D134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104A169-4F8E-FDD6-B1E5-484788C56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70A5-8AA0-48E8-968B-D250DF4311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463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F86277-D4FC-6B17-601F-DC3E4D783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9CD0A8C-3F7D-2D62-4D3E-BE2DA33C7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F79C-E190-4795-8DE8-1189787AC89B}" type="datetimeFigureOut">
              <a:rPr lang="zh-CN" altLang="en-US" smtClean="0"/>
              <a:t>2024/2/27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493DFC4-A931-1745-0BE6-6D478E6EE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0AB1D0D-B7D1-5932-52F4-CAAC569FE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70A5-8AA0-48E8-968B-D250DF4311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0803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29C7CB3-3154-9BC9-286D-0D97A3920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F79C-E190-4795-8DE8-1189787AC89B}" type="datetimeFigureOut">
              <a:rPr lang="zh-CN" altLang="en-US" smtClean="0"/>
              <a:t>2024/2/27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F27BC9A-FA05-4150-123A-E71E9F0DA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B3F30BA-57DC-DCFA-3E63-07453E602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70A5-8AA0-48E8-968B-D250DF4311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920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1A1018-AA1E-802C-CF0B-4AA75C6F0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6DAE97C-05B7-CDB1-27ED-586E6E947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D58F44E-F3FC-81D3-D70F-586DDAF87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4BF6429-D1D2-ECB1-B4A9-847D93DBA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F79C-E190-4795-8DE8-1189787AC89B}" type="datetimeFigureOut">
              <a:rPr lang="zh-CN" altLang="en-US" smtClean="0"/>
              <a:t>2024/2/27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D7D0EEA-3CA6-1A6C-BCC8-96800A966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D08C5AD-992D-043F-BCB3-2B875F7DB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70A5-8AA0-48E8-968B-D250DF4311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401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4F45FF-4CB5-AF51-5ABE-A07310372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CE2AAA6-44D7-A70E-AE83-54D2AC786C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35D38B4-90D4-12C5-9D0E-10C7F597A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17A2A7E-C753-CFD3-952C-87B787EEB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F79C-E190-4795-8DE8-1189787AC89B}" type="datetimeFigureOut">
              <a:rPr lang="zh-CN" altLang="en-US" smtClean="0"/>
              <a:t>2024/2/27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BC3A0B0-D13E-F650-221D-DA9FD89AD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566999E-EB29-DE55-DC25-8ACFAF59A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70A5-8AA0-48E8-968B-D250DF4311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3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2F05012-5F44-8B56-0259-8393FB60B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494288E-A4BE-CD59-2275-D11D06923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3BFD89-58F2-6A65-1BB3-39CBFB8E9C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7F79C-E190-4795-8DE8-1189787AC89B}" type="datetimeFigureOut">
              <a:rPr lang="zh-CN" altLang="en-US" smtClean="0"/>
              <a:t>2024/2/27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05322A-819B-EA0D-5129-1BDD86950D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AEBF7BB-E35C-DDB0-0DD4-908C7B85F1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370A5-8AA0-48E8-968B-D250DF4311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386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A70827-2A36-588D-C021-EC463E711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1" y="1122363"/>
            <a:ext cx="10452846" cy="2387600"/>
          </a:xfrm>
        </p:spPr>
        <p:txBody>
          <a:bodyPr>
            <a:normAutofit/>
          </a:bodyPr>
          <a:lstStyle/>
          <a:p>
            <a:r>
              <a:rPr lang="en-US" altLang="zh-CN" sz="4000"/>
              <a:t>The </a:t>
            </a:r>
            <a:r>
              <a:rPr lang="en-US" altLang="zh-CN" sz="4000" dirty="0"/>
              <a:t>p</a:t>
            </a:r>
            <a:r>
              <a:rPr lang="en-US" altLang="zh-CN" sz="4000"/>
              <a:t>rogress </a:t>
            </a:r>
            <a:r>
              <a:rPr lang="en-US" altLang="zh-CN" sz="4000" dirty="0"/>
              <a:t>in the theory &amp; simulation work in beam-beam interaction</a:t>
            </a:r>
            <a:endParaRPr lang="zh-CN" altLang="en-US" sz="4000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5D1206D-4C2A-5033-9AD5-9E07FB0B98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物理组</a:t>
            </a:r>
            <a:endParaRPr lang="en-US" altLang="zh-CN" dirty="0"/>
          </a:p>
          <a:p>
            <a:r>
              <a:rPr lang="zh-CN" altLang="en-US" dirty="0"/>
              <a:t>付泓瑾</a:t>
            </a:r>
          </a:p>
        </p:txBody>
      </p:sp>
    </p:spTree>
    <p:extLst>
      <p:ext uri="{BB962C8B-B14F-4D97-AF65-F5344CB8AC3E}">
        <p14:creationId xmlns:p14="http://schemas.microsoft.com/office/powerpoint/2010/main" val="2441596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267B3DB-F17C-6F6D-4BF9-AD77F592C8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39271"/>
                <a:ext cx="10515600" cy="5737692"/>
              </a:xfrm>
            </p:spPr>
            <p:txBody>
              <a:bodyPr/>
              <a:lstStyle/>
              <a:p>
                <a:r>
                  <a:rPr lang="zh-CN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令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𝜈</m:t>
                        </m:r>
                        <m:d>
                          <m:d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zh-CN" altLang="zh-CN" sz="24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𝜈</m:t>
                                </m:r>
                              </m:e>
                              <m:sup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</m:d>
                        <m:sSubSup>
                          <m:sSub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  <m:d>
                          <m:d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zh-CN" altLang="zh-CN" sz="24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𝜈</m:t>
                                </m:r>
                              </m:e>
                              <m:sup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  <m:sSubSup>
                          <m:sSub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𝜎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)=</m:t>
                    </m:r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𝜈</m:t>
                        </m:r>
                        <m:r>
                          <m:rPr>
                            <m:sty m:val="p"/>
                          </m:rPr>
                          <a:rPr lang="en-US" altLang="zh-CN" sz="2400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Θ</m:t>
                        </m:r>
                      </m:sup>
                    </m:sSup>
                  </m:oMath>
                </a14:m>
                <a:r>
                  <a:rPr lang="en-US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, </a:t>
                </a:r>
                <a:r>
                  <a:rPr lang="zh-CN" altLang="en-US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共振强度可以表示为：</a:t>
                </a:r>
                <a:endParaRPr lang="en-US" altLang="zh-CN" sz="2400" kern="100" dirty="0">
                  <a:effectLst/>
                  <a:latin typeface="Cambria Math" panose="020405030504060302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r>
                  <a:rPr lang="en-US" altLang="zh-CN" sz="2400" dirty="0">
                    <a:effectLst/>
                    <a:ea typeface="Cambria Math" panose="02040503050406030204" pitchFamily="18" charset="0"/>
                  </a:rPr>
                  <a:t>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40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𝜎</m:t>
                        </m:r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𝐼𝑚</m:t>
                        </m:r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zh-CN" altLang="zh-CN" sz="24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</m:sSub>
                        <m:nary>
                          <m:naryPr>
                            <m:limLoc m:val="subSup"/>
                            <m:ctrlPr>
                              <a:rPr lang="zh-CN" altLang="zh-CN" sz="24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−∞</m:t>
                            </m:r>
                          </m:sub>
                          <m:sup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sup>
                          <m:e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𝑄</m:t>
                            </m:r>
                            <m:sSubSup>
                              <m:sSubSupPr>
                                <m:ctrlPr>
                                  <a:rPr lang="zh-CN" altLang="zh-CN" sz="24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4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CN" sz="24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𝑧</m:t>
                                </m:r>
                              </m:sub>
                              <m:sup>
                                <m:r>
                                  <a:rPr lang="en-US" altLang="zh-CN" sz="24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∗</m:t>
                                </m:r>
                              </m:sup>
                            </m:sSubSup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zh-CN" altLang="zh-CN" sz="24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altLang="zh-CN" sz="24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nary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zh-CN" altLang="en-US" sz="2400" kern="100" dirty="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，</a:t>
                </a:r>
                <a:endParaRPr lang="en-US" altLang="zh-CN" sz="2400" kern="100" dirty="0"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r>
                  <a:rPr lang="zh-CN" altLang="en-US" sz="2400" kern="100" dirty="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再</a:t>
                </a:r>
                <a:r>
                  <a:rPr lang="zh-CN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𝜎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𝐼𝑚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</m:sSub>
                        <m:nary>
                          <m:naryPr>
                            <m:limLoc m:val="subSup"/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−∞</m:t>
                            </m:r>
                          </m:sub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sup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𝑄</m:t>
                            </m:r>
                            <m:sSubSup>
                              <m:sSubSupPr>
                                <m:ctrlPr>
                                  <a:rPr lang="zh-CN" altLang="zh-CN" sz="24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𝑧</m:t>
                                </m:r>
                              </m:sub>
                              <m:sup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∗</m:t>
                                </m:r>
                              </m:sup>
                            </m:sSub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zh-CN" altLang="zh-CN" sz="24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nary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zh-CN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替换回去，得到</a:t>
                </a:r>
                <a:endParaRPr lang="zh-CN" altLang="zh-CN" sz="24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r>
                  <a:rPr lang="en-US" altLang="zh-CN" sz="18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CN" sz="18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sz="18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18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Φ</m:t>
                        </m:r>
                      </m:den>
                    </m:f>
                    <m:nary>
                      <m:naryPr>
                        <m:limLoc m:val="subSup"/>
                        <m:ctrlPr>
                          <a:rPr lang="zh-CN" altLang="zh-CN" sz="16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18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sz="16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altLang="zh-CN" sz="18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Φ</m:t>
                            </m:r>
                          </m:num>
                          <m:den>
                            <m:r>
                              <a:rPr lang="en-US" altLang="zh-CN" sz="18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b>
                      <m:sup>
                        <m:f>
                          <m:fPr>
                            <m:ctrlPr>
                              <a:rPr lang="zh-CN" altLang="zh-CN" sz="16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altLang="zh-CN" sz="18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Φ</m:t>
                            </m:r>
                          </m:num>
                          <m:den>
                            <m:r>
                              <a:rPr lang="en-US" altLang="zh-CN" sz="18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p>
                      <m:e>
                        <m:r>
                          <a:rPr lang="en-US" altLang="zh-CN" sz="18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altLang="zh-CN" sz="18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𝜃𝜎</m:t>
                        </m:r>
                        <m:d>
                          <m:dPr>
                            <m:ctrlPr>
                              <a:rPr lang="zh-CN" altLang="zh-CN" sz="16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8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</m:d>
                        <m:r>
                          <a:rPr lang="en-US" altLang="zh-CN" sz="18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𝐼𝑚</m:t>
                        </m:r>
                        <m:d>
                          <m:dPr>
                            <m:ctrlPr>
                              <a:rPr lang="zh-CN" altLang="zh-CN" sz="16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zh-CN" altLang="zh-CN" sz="16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8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CN" sz="18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𝑧</m:t>
                                </m:r>
                              </m:sub>
                            </m:sSub>
                            <m:nary>
                              <m:naryPr>
                                <m:limLoc m:val="subSup"/>
                                <m:ctrlPr>
                                  <a:rPr lang="zh-CN" altLang="zh-CN" sz="16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altLang="zh-CN" sz="18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−∞</m:t>
                                </m:r>
                              </m:sub>
                              <m:sup>
                                <m:r>
                                  <a:rPr lang="en-US" altLang="zh-CN" sz="18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sup>
                              <m:e>
                                <m:r>
                                  <a:rPr lang="en-US" altLang="zh-CN" sz="18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𝑄</m:t>
                                </m:r>
                                <m:sSubSup>
                                  <m:sSubSupPr>
                                    <m:ctrlPr>
                                      <a:rPr lang="zh-CN" altLang="zh-CN" sz="16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1800" i="1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zh-CN" sz="1800" i="1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𝑧</m:t>
                                    </m:r>
                                  </m:sub>
                                  <m:sup>
                                    <m:r>
                                      <a:rPr lang="en-US" altLang="zh-CN" sz="1800" i="1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∗</m:t>
                                    </m:r>
                                  </m:sup>
                                </m:sSubSup>
                                <m:r>
                                  <a:rPr lang="en-US" altLang="zh-CN" sz="18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  <m:sSup>
                                  <m:sSupPr>
                                    <m:ctrlPr>
                                      <a:rPr lang="zh-CN" altLang="zh-CN" sz="16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800" i="1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</m:e>
                                  <m:sup>
                                    <m:r>
                                      <a:rPr lang="en-US" altLang="zh-CN" sz="1800" i="1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nary>
                          </m:e>
                        </m:d>
                      </m:e>
                    </m:nary>
                  </m:oMath>
                </a14:m>
                <a:endParaRPr lang="zh-CN" altLang="zh-CN" sz="24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r>
                  <a:rPr lang="zh-CN" altLang="en-US" dirty="0"/>
                  <a:t>           </a:t>
                </a:r>
                <a:r>
                  <a:rPr lang="en-US" altLang="zh-CN" sz="18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8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1800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Φ</m:t>
                        </m:r>
                      </m:den>
                    </m:f>
                    <m:r>
                      <a:rPr lang="en-US" altLang="zh-CN" sz="18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[</m:t>
                    </m:r>
                    <m:nary>
                      <m:naryPr>
                        <m:limLoc m:val="subSup"/>
                        <m:ctrlPr>
                          <a:rPr lang="zh-CN" altLang="zh-CN" sz="1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altLang="zh-CN" sz="18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−∞</m:t>
                        </m:r>
                      </m:sub>
                      <m:sup>
                        <m:r>
                          <a:rPr lang="en-US" altLang="zh-CN" sz="18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lang="en-US" altLang="zh-CN" sz="18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altLang="zh-CN" sz="18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𝜃𝜎</m:t>
                        </m:r>
                        <m:d>
                          <m:dPr>
                            <m:ctrlPr>
                              <a:rPr lang="zh-CN" altLang="zh-CN" sz="18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8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</m:d>
                        <m:sSub>
                          <m:sSubPr>
                            <m:ctrlPr>
                              <a:rPr lang="zh-CN" altLang="zh-CN" sz="18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sz="18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</m:sSub>
                        <m:d>
                          <m:dPr>
                            <m:ctrlPr>
                              <a:rPr lang="zh-CN" altLang="zh-CN" sz="18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8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</m:d>
                        <m:nary>
                          <m:naryPr>
                            <m:limLoc m:val="subSup"/>
                            <m:ctrlPr>
                              <a:rPr lang="zh-CN" altLang="zh-CN" sz="18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CN" sz="18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−∞</m:t>
                            </m:r>
                          </m:sub>
                          <m:sup>
                            <m:r>
                              <a:rPr lang="en-US" altLang="zh-CN" sz="18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sup>
                          <m:e>
                            <m:r>
                              <a:rPr lang="en-US" altLang="zh-CN" sz="18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𝑄</m:t>
                            </m:r>
                            <m:d>
                              <m:dPr>
                                <m:ctrlPr>
                                  <a:rPr lang="zh-CN" altLang="zh-CN" sz="18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zh-CN" altLang="zh-CN" sz="1800" i="1" kern="10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800" i="1" kern="10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</m:e>
                                  <m:sup>
                                    <m:r>
                                      <a:rPr lang="en-US" altLang="zh-CN" sz="1800" i="1" kern="10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d>
                            <m:sSubSup>
                              <m:sSubSupPr>
                                <m:ctrlPr>
                                  <a:rPr lang="zh-CN" altLang="zh-CN" sz="18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18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CN" sz="18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𝑧</m:t>
                                </m:r>
                              </m:sub>
                              <m:sup>
                                <m:r>
                                  <a:rPr lang="en-US" altLang="zh-CN" sz="18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∗</m:t>
                                </m:r>
                              </m:sup>
                            </m:sSubSup>
                            <m:d>
                              <m:dPr>
                                <m:ctrlPr>
                                  <a:rPr lang="zh-CN" altLang="zh-CN" sz="18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zh-CN" altLang="zh-CN" sz="1800" i="1" kern="10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800" i="1" kern="10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</m:e>
                                  <m:sup>
                                    <m:r>
                                      <a:rPr lang="en-US" altLang="zh-CN" sz="1800" i="1" kern="10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en-US" altLang="zh-CN" sz="18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zh-CN" altLang="zh-CN" sz="18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18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altLang="zh-CN" sz="18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nary>
                      </m:e>
                    </m:nary>
                    <m:r>
                      <a:rPr lang="en-US" altLang="zh-CN" sz="18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nary>
                      <m:naryPr>
                        <m:limLoc m:val="subSup"/>
                        <m:ctrlPr>
                          <a:rPr lang="zh-CN" altLang="zh-CN" sz="1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altLang="zh-CN" sz="18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−∞</m:t>
                        </m:r>
                      </m:sub>
                      <m:sup>
                        <m:r>
                          <a:rPr lang="en-US" altLang="zh-CN" sz="18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lang="en-US" altLang="zh-CN" sz="18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altLang="zh-CN" sz="18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𝜃𝜎</m:t>
                        </m:r>
                        <m:d>
                          <m:dPr>
                            <m:ctrlPr>
                              <a:rPr lang="zh-CN" altLang="zh-CN" sz="18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8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</m:d>
                        <m:sSubSup>
                          <m:sSubSupPr>
                            <m:ctrlPr>
                              <a:rPr lang="zh-CN" altLang="zh-CN" sz="18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18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sz="18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  <m:sup>
                            <m:r>
                              <a:rPr lang="en-US" altLang="zh-CN" sz="18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bSup>
                        <m:d>
                          <m:dPr>
                            <m:ctrlPr>
                              <a:rPr lang="zh-CN" altLang="zh-CN" sz="18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8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</m:d>
                        <m:nary>
                          <m:naryPr>
                            <m:limLoc m:val="subSup"/>
                            <m:ctrlPr>
                              <a:rPr lang="zh-CN" altLang="zh-CN" sz="18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CN" sz="18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−∞</m:t>
                            </m:r>
                          </m:sub>
                          <m:sup>
                            <m:r>
                              <a:rPr lang="en-US" altLang="zh-CN" sz="18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sup>
                          <m:e>
                            <m:r>
                              <a:rPr lang="en-US" altLang="zh-CN" sz="18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𝑄</m:t>
                            </m:r>
                            <m:d>
                              <m:dPr>
                                <m:ctrlPr>
                                  <a:rPr lang="zh-CN" altLang="zh-CN" sz="18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zh-CN" altLang="zh-CN" sz="1800" i="1" kern="10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800" i="1" kern="10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</m:e>
                                  <m:sup>
                                    <m:r>
                                      <a:rPr lang="en-US" altLang="zh-CN" sz="1800" i="1" kern="10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d>
                            <m:sSub>
                              <m:sSubPr>
                                <m:ctrlPr>
                                  <a:rPr lang="zh-CN" altLang="zh-CN" sz="18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8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CN" sz="18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𝑧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zh-CN" altLang="zh-CN" sz="18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zh-CN" altLang="zh-CN" sz="1800" i="1" kern="10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800" i="1" kern="10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</m:e>
                                  <m:sup>
                                    <m:r>
                                      <a:rPr lang="en-US" altLang="zh-CN" sz="1800" i="1" kern="10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en-US" altLang="zh-CN" sz="18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zh-CN" altLang="zh-CN" sz="18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18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altLang="zh-CN" sz="18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nary>
                      </m:e>
                    </m:nary>
                    <m:r>
                      <a:rPr lang="en-US" altLang="zh-CN" sz="18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endParaRPr lang="en-US" altLang="zh-CN" sz="18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r>
                  <a:rPr lang="zh-CN" altLang="zh-CN" sz="24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先处理第一个积分，将其看成二重积分并交换积分次序</a:t>
                </a:r>
                <a:endParaRPr lang="zh-CN" altLang="zh-CN" sz="24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r>
                  <a:rPr lang="zh-CN" altLang="en-US" dirty="0"/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0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20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Φ</m:t>
                        </m:r>
                      </m:den>
                    </m:f>
                    <m:nary>
                      <m:naryPr>
                        <m:chr m:val="∬"/>
                        <m:limLoc m:val="undOvr"/>
                        <m:subHide m:val="on"/>
                        <m:supHide m:val="on"/>
                        <m:ctrlPr>
                          <a:rPr lang="zh-CN" altLang="zh-CN" sz="20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zh-CN" altLang="zh-CN" sz="20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altLang="zh-CN" sz="20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𝜃𝜎</m:t>
                        </m:r>
                        <m:d>
                          <m:dPr>
                            <m:ctrlPr>
                              <a:rPr lang="zh-CN" altLang="zh-CN" sz="20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</m:d>
                        <m:sSub>
                          <m:sSubPr>
                            <m:ctrlPr>
                              <a:rPr lang="zh-CN" altLang="zh-CN" sz="20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sz="20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</m:sSub>
                        <m:d>
                          <m:dPr>
                            <m:ctrlPr>
                              <a:rPr lang="zh-CN" altLang="zh-CN" sz="20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</m:d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𝑄</m:t>
                        </m:r>
                        <m:d>
                          <m:dPr>
                            <m:ctrlPr>
                              <a:rPr lang="zh-CN" altLang="zh-CN" sz="20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zh-CN" altLang="zh-CN" sz="20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sSubSup>
                          <m:sSubSupPr>
                            <m:ctrlPr>
                              <a:rPr lang="zh-CN" altLang="zh-CN" sz="20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20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sz="20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  <m:sup>
                            <m:r>
                              <a:rPr lang="en-US" altLang="zh-CN" sz="20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bSup>
                        <m:d>
                          <m:dPr>
                            <m:ctrlPr>
                              <a:rPr lang="zh-CN" altLang="zh-CN" sz="20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zh-CN" altLang="zh-CN" sz="20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nary>
                  </m:oMath>
                </a14:m>
                <a:endParaRPr lang="en-US" altLang="zh-CN" sz="2000" dirty="0"/>
              </a:p>
              <a:p>
                <a:r>
                  <a:rPr lang="en-US" altLang="zh-CN" sz="2000" dirty="0"/>
                  <a:t>               </a:t>
                </a:r>
                <a14:m>
                  <m:oMath xmlns:m="http://schemas.openxmlformats.org/officeDocument/2006/math">
                    <m:r>
                      <a:rPr lang="en-US" altLang="zh-CN" sz="2000" i="1" kern="100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20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Φ</m:t>
                        </m:r>
                      </m:den>
                    </m:f>
                    <m:nary>
                      <m:naryPr>
                        <m:limLoc m:val="subSup"/>
                        <m:ctrlPr>
                          <a:rPr lang="zh-CN" altLang="zh-CN" sz="20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altLang="zh-CN" sz="20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−∞</m:t>
                        </m:r>
                      </m:sub>
                      <m:sup>
                        <m:r>
                          <a:rPr lang="en-US" altLang="zh-CN" sz="20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lang="en-US" altLang="zh-CN" sz="20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zh-CN" altLang="zh-CN" sz="20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altLang="zh-CN" sz="20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e>
                    </m:nary>
                    <m:sSubSup>
                      <m:sSubSupPr>
                        <m:ctrlPr>
                          <a:rPr lang="zh-CN" altLang="zh-CN" sz="20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CN" sz="20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𝑄</m:t>
                        </m:r>
                        <m:d>
                          <m:dPr>
                            <m:ctrlPr>
                              <a:rPr lang="zh-CN" altLang="zh-CN" sz="20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zh-CN" altLang="zh-CN" sz="20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altLang="zh-CN" sz="20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r>
                          <a:rPr lang="en-US" altLang="zh-CN" sz="20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0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  <m:sup>
                        <m:r>
                          <a:rPr lang="en-US" altLang="zh-CN" sz="20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d>
                      <m:dPr>
                        <m:ctrlPr>
                          <a:rPr lang="zh-CN" altLang="zh-CN" sz="20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zh-CN" altLang="zh-CN" sz="20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altLang="zh-CN" sz="20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nary>
                      <m:naryPr>
                        <m:limLoc m:val="subSup"/>
                        <m:ctrlPr>
                          <a:rPr lang="zh-CN" altLang="zh-CN" sz="20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sSup>
                          <m:sSupPr>
                            <m:ctrlPr>
                              <a:rPr lang="zh-CN" altLang="zh-CN" sz="20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altLang="zh-CN" sz="20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sub>
                      <m:sup>
                        <m:f>
                          <m:fPr>
                            <m:ctrlPr>
                              <a:rPr lang="zh-CN" altLang="zh-CN" sz="20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altLang="zh-CN" sz="2000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Φ</m:t>
                            </m:r>
                          </m:num>
                          <m:den>
                            <m:r>
                              <a:rPr lang="en-US" altLang="zh-CN" sz="20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p>
                      <m:e>
                        <m:r>
                          <a:rPr lang="en-US" altLang="zh-CN" sz="20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altLang="zh-CN" sz="20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𝜃𝜎</m:t>
                        </m:r>
                        <m:d>
                          <m:dPr>
                            <m:ctrlPr>
                              <a:rPr lang="zh-CN" altLang="zh-CN" sz="20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</m:d>
                        <m:sSub>
                          <m:sSubPr>
                            <m:ctrlPr>
                              <a:rPr lang="zh-CN" altLang="zh-CN" sz="20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sz="20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</m:sSub>
                        <m:d>
                          <m:dPr>
                            <m:ctrlPr>
                              <a:rPr lang="zh-CN" altLang="zh-CN" sz="20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</m:d>
                      </m:e>
                    </m:nary>
                  </m:oMath>
                </a14:m>
                <a:endParaRPr lang="en-US" altLang="zh-CN" sz="20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r>
                  <a:rPr lang="en-US" altLang="zh-CN" sz="2000" kern="100" dirty="0"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US" altLang="zh-CN" sz="2000" i="1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zh-CN" altLang="zh-CN" sz="20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zh-CN" altLang="zh-CN" sz="20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20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𝑄</m:t>
                            </m:r>
                            <m:d>
                              <m:dPr>
                                <m:ctrlPr>
                                  <a:rPr lang="zh-CN" altLang="zh-CN" sz="20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</m:d>
                            <m:r>
                              <a:rPr lang="en-US" altLang="zh-CN" sz="20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sz="20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  <m:sup>
                            <m:r>
                              <a:rPr lang="en-US" altLang="zh-CN" sz="20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bSup>
                        <m:d>
                          <m:dPr>
                            <m:ctrlPr>
                              <a:rPr lang="zh-CN" altLang="zh-CN" sz="20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</m:d>
                        <m:nary>
                          <m:naryPr>
                            <m:limLoc m:val="subSup"/>
                            <m:ctrlPr>
                              <a:rPr lang="zh-CN" altLang="zh-CN" sz="20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CN" sz="20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sub>
                          <m:sup>
                            <m:r>
                              <a:rPr lang="en-US" altLang="zh-CN" sz="20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+∞</m:t>
                            </m:r>
                          </m:sup>
                          <m:e>
                            <m:r>
                              <a:rPr lang="en-US" altLang="zh-CN" sz="20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zh-CN" altLang="zh-CN" sz="20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0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altLang="zh-CN" sz="20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altLang="zh-CN" sz="20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𝜎</m:t>
                            </m:r>
                            <m:d>
                              <m:dPr>
                                <m:ctrlPr>
                                  <a:rPr lang="zh-CN" altLang="zh-CN" sz="20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zh-CN" altLang="zh-CN" sz="20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000" i="1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</m:e>
                                  <m:sup>
                                    <m:r>
                                      <a:rPr lang="en-US" altLang="zh-CN" sz="2000" i="1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d>
                            <m:sSub>
                              <m:sSubPr>
                                <m:ctrlPr>
                                  <a:rPr lang="zh-CN" altLang="zh-CN" sz="20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𝑧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zh-CN" altLang="zh-CN" sz="20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zh-CN" altLang="zh-CN" sz="20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000" i="1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</m:e>
                                  <m:sup>
                                    <m:r>
                                      <a:rPr lang="en-US" altLang="zh-CN" sz="2000" i="1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d>
                          </m:e>
                        </m:nary>
                      </m:e>
                    </m:d>
                  </m:oMath>
                </a14:m>
                <a:endParaRPr lang="zh-CN" altLang="zh-CN" sz="20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r>
                  <a:rPr lang="zh-CN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类似地有，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𝑄</m:t>
                        </m:r>
                        <m:d>
                          <m:d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</m:d>
                        <m:sSub>
                          <m:sSub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</m:s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  <m:nary>
                          <m:naryPr>
                            <m:limLoc m:val="subSup"/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sub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+∞</m:t>
                            </m:r>
                          </m:sup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zh-CN" altLang="zh-CN" sz="24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𝜎</m:t>
                            </m:r>
                            <m:d>
                              <m:dPr>
                                <m:ctrlPr>
                                  <a:rPr lang="zh-CN" altLang="zh-CN" sz="24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zh-CN" altLang="zh-CN" sz="2400" i="1" kern="10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400" i="1" kern="10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</m:e>
                                  <m:sup>
                                    <m:r>
                                      <a:rPr lang="en-US" altLang="zh-CN" sz="2400" i="1" kern="10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d>
                            <m:sSubSup>
                              <m:sSubSupPr>
                                <m:ctrlPr>
                                  <a:rPr lang="zh-CN" altLang="zh-CN" sz="24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𝑧</m:t>
                                </m:r>
                              </m:sub>
                              <m:sup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∗</m:t>
                                </m:r>
                              </m:sup>
                            </m:sSubSup>
                            <m:d>
                              <m:dPr>
                                <m:ctrlPr>
                                  <a:rPr lang="zh-CN" altLang="zh-CN" sz="24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zh-CN" altLang="zh-CN" sz="2400" i="1" kern="10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400" i="1" kern="10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𝜃</m:t>
                                    </m:r>
                                  </m:e>
                                  <m:sup>
                                    <m:r>
                                      <a:rPr lang="en-US" altLang="zh-CN" sz="2400" i="1" kern="10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d>
                          </m:e>
                        </m:nary>
                      </m:e>
                    </m:d>
                  </m:oMath>
                </a14:m>
                <a:endParaRPr lang="zh-CN" altLang="zh-CN" sz="24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267B3DB-F17C-6F6D-4BF9-AD77F592C8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39271"/>
                <a:ext cx="10515600" cy="5737692"/>
              </a:xfrm>
              <a:blipFill>
                <a:blip r:embed="rId2"/>
                <a:stretch>
                  <a:fillRect l="-1043" t="-1594" b="-2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图片 1">
            <a:extLst>
              <a:ext uri="{FF2B5EF4-FFF2-40B4-BE49-F238E27FC236}">
                <a16:creationId xmlns:a16="http://schemas.microsoft.com/office/drawing/2014/main" id="{F864BCBA-86FF-1823-4108-B2CFA0A05D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412" y="4101583"/>
            <a:ext cx="2487706" cy="2254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78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4BFF67B-A7DC-B574-2FBE-E9371C6DE83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84094"/>
                <a:ext cx="10515600" cy="5692869"/>
              </a:xfrm>
            </p:spPr>
            <p:txBody>
              <a:bodyPr/>
              <a:lstStyle/>
              <a:p>
                <a:r>
                  <a:rPr lang="zh-CN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令响应函数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𝐹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)=</m:t>
                    </m:r>
                    <m:sSubSup>
                      <m:sSub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  <m:nary>
                      <m:naryPr>
                        <m:limLoc m:val="subSup"/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</m:sub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+∞</m:t>
                        </m:r>
                      </m:sup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𝜎</m:t>
                        </m:r>
                        <m:d>
                          <m:d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zh-CN" altLang="zh-CN" sz="24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sSub>
                          <m:sSub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</m:sSub>
                        <m:d>
                          <m:d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zh-CN" altLang="zh-CN" sz="24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nary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  <m:nary>
                      <m:naryPr>
                        <m:limLoc m:val="subSup"/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</m:sub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+∞</m:t>
                        </m:r>
                      </m:sup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𝜎</m:t>
                        </m:r>
                        <m:d>
                          <m:d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zh-CN" altLang="zh-CN" sz="24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sSubSup>
                          <m:sSub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bSup>
                        <m:d>
                          <m:d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zh-CN" altLang="zh-CN" sz="24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nary>
                  </m:oMath>
                </a14:m>
                <a:r>
                  <a:rPr lang="en-US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,</a:t>
                </a:r>
              </a:p>
              <a:p>
                <a:r>
                  <a:rPr lang="zh-CN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则</a:t>
                </a:r>
                <a:r>
                  <a:rPr lang="en-US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40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𝑄</m:t>
                        </m:r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𝐹</m:t>
                        </m:r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altLang="zh-CN" sz="2400" kern="100" dirty="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zh-CN" altLang="en-US" sz="2400" kern="100" dirty="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，自旋响应函数</a:t>
                </a:r>
                <a:r>
                  <a:rPr lang="en-US" altLang="zh-CN" sz="2400" kern="100" dirty="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F</a:t>
                </a:r>
                <a:r>
                  <a:rPr lang="zh-CN" altLang="en-US" sz="2400" kern="100" dirty="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表征了共振强度（退极化）对外场扰动的响应</a:t>
                </a:r>
                <a:endParaRPr lang="zh-CN" altLang="zh-CN" sz="24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algn="just"/>
                <a:r>
                  <a:rPr lang="zh-CN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再考虑到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𝜎</m:t>
                    </m:r>
                    <m:d>
                      <m:d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+2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</m:d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𝜋𝜈</m:t>
                        </m:r>
                      </m:sup>
                    </m:sSup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𝜎</m:t>
                    </m:r>
                    <m:d>
                      <m:d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  <m:d>
                      <m:d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+2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</m:d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𝜋</m:t>
                        </m:r>
                        <m:sSub>
                          <m:sSub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𝜈</m:t>
                            </m:r>
                          </m:e>
                          <m: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</m:sSub>
                      </m:sup>
                    </m:sSup>
                    <m:sSub>
                      <m:sSub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  <m:d>
                      <m:d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d>
                      <m:d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+2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</m:d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𝜋</m:t>
                        </m:r>
                        <m:sSub>
                          <m:sSub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𝜈</m:t>
                            </m:r>
                          </m:e>
                          <m: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</m:sSub>
                      </m:sup>
                    </m:sSup>
                    <m:sSubSup>
                      <m:sSub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d>
                      <m:d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</m:oMath>
                </a14:m>
                <a:endParaRPr lang="zh-CN" altLang="zh-CN" sz="24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r>
                  <a:rPr lang="en-US" altLang="zh-CN" sz="24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zh-CN" altLang="zh-CN" sz="24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响应函数可以化简成</a:t>
                </a:r>
                <a:endParaRPr lang="en-US" altLang="zh-CN" sz="2400" dirty="0">
                  <a:effectLst/>
                  <a:latin typeface="Cambria Math" panose="020405030504060302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r>
                  <a:rPr lang="en-US" altLang="zh-CN" sz="2400" dirty="0"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altLang="zh-CN" sz="2400" i="1" kern="100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𝐹</m:t>
                    </m:r>
                    <m:r>
                      <a:rPr lang="en-US" altLang="zh-CN" sz="2400" i="1" kern="100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400" i="1" kern="100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altLang="zh-CN" sz="2400" i="1" kern="100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)=</m:t>
                    </m:r>
                    <m:f>
                      <m:f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𝜋</m:t>
                            </m:r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𝜈</m:t>
                            </m:r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zh-CN" altLang="zh-CN" sz="24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𝜈</m:t>
                                </m:r>
                              </m:e>
                              <m:sub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𝑧</m:t>
                                </m:r>
                              </m:sub>
                            </m:s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  <m:nary>
                      <m:naryPr>
                        <m:limLoc m:val="subSup"/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−2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𝜋</m:t>
                        </m:r>
                      </m:sub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</m:sup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𝜎</m:t>
                        </m:r>
                        <m:d>
                          <m:d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zh-CN" altLang="zh-CN" sz="24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sSub>
                          <m:sSub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</m:sSub>
                        <m:d>
                          <m:d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zh-CN" altLang="zh-CN" sz="24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nary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</m:s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𝜋</m:t>
                            </m:r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𝜈</m:t>
                            </m:r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zh-CN" altLang="zh-CN" sz="24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𝜈</m:t>
                                </m:r>
                              </m:e>
                              <m:sub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𝑧</m:t>
                                </m:r>
                              </m:sub>
                            </m:s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  <m:nary>
                      <m:naryPr>
                        <m:limLoc m:val="subSup"/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−2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𝜋</m:t>
                        </m:r>
                      </m:sub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</m:sup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𝜎</m:t>
                        </m:r>
                        <m:d>
                          <m:d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zh-CN" altLang="zh-CN" sz="24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sSubSup>
                          <m:sSub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bSup>
                        <m:d>
                          <m:d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zh-CN" altLang="zh-CN" sz="24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nary>
                  </m:oMath>
                </a14:m>
                <a:endParaRPr lang="zh-CN" altLang="zh-CN" sz="24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endParaRPr lang="zh-CN" altLang="en-US" sz="2400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4BFF67B-A7DC-B574-2FBE-E9371C6DE8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84094"/>
                <a:ext cx="10515600" cy="5692869"/>
              </a:xfrm>
              <a:blipFill>
                <a:blip r:embed="rId2"/>
                <a:stretch>
                  <a:fillRect l="-812" t="-7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120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94557A-DEDB-ED01-7483-320D2E8F2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4.</a:t>
            </a:r>
            <a:r>
              <a:rPr lang="zh-CN" altLang="en-US" dirty="0"/>
              <a:t>幅值依赖的频移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D329E94-BA4B-C389-520F-7D6B5207AE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0624" y="1603935"/>
                <a:ext cx="10515600" cy="4888940"/>
              </a:xfrm>
            </p:spPr>
            <p:txBody>
              <a:bodyPr>
                <a:normAutofit/>
              </a:bodyPr>
              <a:lstStyle/>
              <a:p>
                <a:r>
                  <a:rPr lang="zh-CN" altLang="zh-CN" sz="24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垂直方向的束束相互作用力是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CN" sz="20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sz="2000" b="0" i="1" smtClean="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2000" i="1"/>
                      <m:t>−</m:t>
                    </m:r>
                    <m:f>
                      <m:fPr>
                        <m:ctrlPr>
                          <a:rPr lang="zh-CN" altLang="zh-CN" sz="2000" i="1"/>
                        </m:ctrlPr>
                      </m:fPr>
                      <m:num>
                        <m:r>
                          <a:rPr lang="en-US" altLang="zh-CN" sz="2000" i="1"/>
                          <m:t>𝑛</m:t>
                        </m:r>
                        <m:sSup>
                          <m:sSupPr>
                            <m:ctrlPr>
                              <a:rPr lang="zh-CN" altLang="zh-CN" sz="2000" i="1"/>
                            </m:ctrlPr>
                          </m:sSupPr>
                          <m:e>
                            <m:r>
                              <a:rPr lang="en-US" altLang="zh-CN" sz="2000" i="1"/>
                              <m:t>𝑒</m:t>
                            </m:r>
                          </m:e>
                          <m:sup>
                            <m:r>
                              <a:rPr lang="en-US" altLang="zh-CN" sz="2000" i="1"/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zh-CN" sz="2000" i="1"/>
                          <m:t>𝜋</m:t>
                        </m:r>
                        <m:sSub>
                          <m:sSubPr>
                            <m:ctrlPr>
                              <a:rPr lang="zh-CN" altLang="zh-CN" sz="2000" i="1"/>
                            </m:ctrlPr>
                          </m:sSubPr>
                          <m:e>
                            <m:r>
                              <a:rPr lang="en-US" altLang="zh-CN" sz="2000" i="1"/>
                              <m:t>𝜖</m:t>
                            </m:r>
                          </m:e>
                          <m:sub>
                            <m:r>
                              <a:rPr lang="en-US" altLang="zh-CN" sz="2000" i="1"/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zh-CN" altLang="zh-CN" sz="2000" i="1"/>
                            </m:ctrlPr>
                          </m:sSubPr>
                          <m:e>
                            <m:r>
                              <a:rPr lang="en-US" altLang="zh-CN" sz="2000" i="1"/>
                              <m:t>𝑧</m:t>
                            </m:r>
                          </m:e>
                          <m:sub>
                            <m:r>
                              <a:rPr lang="en-US" altLang="zh-CN" sz="2000" i="1"/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zh-CN" altLang="zh-CN" sz="2000" i="1"/>
                            </m:ctrlPr>
                          </m:sSubPr>
                          <m:e>
                            <m:r>
                              <a:rPr lang="en-US" altLang="zh-CN" sz="2000" i="1"/>
                              <m:t>𝑦</m:t>
                            </m:r>
                          </m:e>
                          <m:sub>
                            <m:r>
                              <a:rPr lang="en-US" altLang="zh-CN" sz="2000" i="1"/>
                              <m:t>0</m:t>
                            </m:r>
                          </m:sub>
                        </m:sSub>
                      </m:den>
                    </m:f>
                    <m:nary>
                      <m:naryPr>
                        <m:limLoc m:val="undOvr"/>
                        <m:ctrlPr>
                          <a:rPr lang="zh-CN" altLang="zh-CN" sz="2000" i="1"/>
                        </m:ctrlPr>
                      </m:naryPr>
                      <m:sub>
                        <m:r>
                          <a:rPr lang="en-US" altLang="zh-CN" sz="2000" i="1"/>
                          <m:t>0</m:t>
                        </m:r>
                      </m:sub>
                      <m:sup>
                        <m:r>
                          <a:rPr lang="en-US" altLang="zh-CN" sz="2000" i="1"/>
                          <m:t>1</m:t>
                        </m:r>
                      </m:sup>
                      <m:e>
                        <m:f>
                          <m:fPr>
                            <m:ctrlPr>
                              <a:rPr lang="zh-CN" altLang="zh-CN" sz="2000" i="1"/>
                            </m:ctrlPr>
                          </m:fPr>
                          <m:num>
                            <m:r>
                              <a:rPr lang="en-US" altLang="zh-CN" sz="2000" i="1"/>
                              <m:t>𝑦</m:t>
                            </m:r>
                            <m:func>
                              <m:funcPr>
                                <m:ctrlPr>
                                  <a:rPr lang="zh-CN" altLang="zh-CN" sz="2000" i="1"/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altLang="zh-CN" sz="2000"/>
                                  <m:t>exp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zh-CN" altLang="zh-CN" sz="2000" i="1"/>
                                    </m:ctrlPr>
                                  </m:dPr>
                                  <m:e>
                                    <m:r>
                                      <a:rPr lang="en-US" altLang="zh-CN" sz="2000" i="1"/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zh-CN" altLang="zh-CN" sz="2000" i="1"/>
                                        </m:ctrlPr>
                                      </m:fPr>
                                      <m:num>
                                        <m:sSup>
                                          <m:sSupPr>
                                            <m:ctrlPr>
                                              <a:rPr lang="zh-CN" altLang="zh-CN" sz="2000" i="1"/>
                                            </m:ctrlPr>
                                          </m:sSupPr>
                                          <m:e>
                                            <m:r>
                                              <a:rPr lang="en-US" altLang="zh-CN" sz="2000" i="1"/>
                                              <m:t>𝑦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zh-CN" sz="2000" i="1"/>
                                              <m:t>2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sSubSup>
                                          <m:sSubSupPr>
                                            <m:ctrlPr>
                                              <a:rPr lang="zh-CN" altLang="zh-CN" sz="2000" i="1"/>
                                            </m:ctrlPr>
                                          </m:sSubSupPr>
                                          <m:e>
                                            <m:r>
                                              <a:rPr lang="en-US" altLang="zh-CN" sz="2000" i="1"/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zh-CN" sz="2000" i="1"/>
                                              <m:t>0</m:t>
                                            </m:r>
                                          </m:sub>
                                          <m:sup>
                                            <m:r>
                                              <a:rPr lang="en-US" altLang="zh-CN" sz="2000" i="1"/>
                                              <m:t>2</m:t>
                                            </m:r>
                                          </m:sup>
                                        </m:sSubSup>
                                      </m:den>
                                    </m:f>
                                    <m:r>
                                      <a:rPr lang="en-US" altLang="zh-CN" sz="2000" i="1"/>
                                      <m:t>𝑡</m:t>
                                    </m:r>
                                  </m:e>
                                </m:d>
                              </m:e>
                            </m:func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zh-CN" altLang="zh-CN" sz="2000" i="1"/>
                                </m:ctrlPr>
                              </m:radPr>
                              <m:deg/>
                              <m:e>
                                <m:r>
                                  <a:rPr lang="en-US" altLang="zh-CN" sz="2000" i="1"/>
                                  <m:t>𝑡</m:t>
                                </m:r>
                                <m:sSubSup>
                                  <m:sSubSupPr>
                                    <m:ctrlPr>
                                      <a:rPr lang="zh-CN" altLang="zh-CN" sz="2000" i="1"/>
                                    </m:ctrlPr>
                                  </m:sSubSupPr>
                                  <m:e>
                                    <m:r>
                                      <a:rPr lang="en-US" altLang="zh-CN" sz="2000" i="1"/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sz="2000" i="1"/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altLang="zh-CN" sz="2000" i="1"/>
                                      <m:t>2</m:t>
                                    </m:r>
                                  </m:sup>
                                </m:sSubSup>
                                <m:r>
                                  <a:rPr lang="en-US" altLang="zh-CN" sz="2000" i="1"/>
                                  <m:t>+(1−</m:t>
                                </m:r>
                                <m:r>
                                  <a:rPr lang="en-US" altLang="zh-CN" sz="2000" i="1"/>
                                  <m:t>𝑡</m:t>
                                </m:r>
                                <m:r>
                                  <a:rPr lang="en-US" altLang="zh-CN" sz="2000" i="1"/>
                                  <m:t>)</m:t>
                                </m:r>
                                <m:sSubSup>
                                  <m:sSubSupPr>
                                    <m:ctrlPr>
                                      <a:rPr lang="zh-CN" altLang="zh-CN" sz="2000" i="1"/>
                                    </m:ctrlPr>
                                  </m:sSubSupPr>
                                  <m:e>
                                    <m:r>
                                      <a:rPr lang="en-US" altLang="zh-CN" sz="2000" i="1"/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CN" sz="2000" i="1"/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altLang="zh-CN" sz="2000" i="1"/>
                                      <m:t>2</m:t>
                                    </m:r>
                                  </m:sup>
                                </m:sSubSup>
                              </m:e>
                            </m:rad>
                          </m:den>
                        </m:f>
                        <m:r>
                          <a:rPr lang="en-US" altLang="zh-CN" sz="2000" i="1"/>
                          <m:t>𝑑𝑡</m:t>
                        </m:r>
                      </m:e>
                    </m:nary>
                  </m:oMath>
                </a14:m>
                <a:endParaRPr lang="en-US" altLang="zh-CN" sz="2000" dirty="0"/>
              </a:p>
              <a:p>
                <a:r>
                  <a:rPr lang="zh-CN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对应的</a:t>
                </a:r>
                <a:r>
                  <a:rPr lang="en-US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Lie</a:t>
                </a:r>
                <a:r>
                  <a:rPr lang="zh-CN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算符可以表示为：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: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𝐹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:</m:t>
                        </m:r>
                      </m:sup>
                    </m:sSup>
                  </m:oMath>
                </a14:m>
                <a:r>
                  <a:rPr lang="en-US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, </a:t>
                </a:r>
                <a:r>
                  <a:rPr lang="zh-CN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其中</a:t>
                </a:r>
                <a:r>
                  <a:rPr lang="zh-CN" altLang="zh-CN" sz="2400" kern="100" dirty="0">
                    <a:effectLst/>
                    <a:latin typeface="等线" panose="02010600030101010101" pitchFamily="2" charset="-122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𝐹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)=</m:t>
                    </m:r>
                    <m:nary>
                      <m:naryPr>
                        <m:limLoc m:val="subSup"/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</m:sup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sSub>
                          <m:sSub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, </a:t>
                </a:r>
                <a:r>
                  <a:rPr lang="zh-CN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将</a:t>
                </a:r>
                <a:r>
                  <a:rPr lang="zh-CN" altLang="en-US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该势函数</a:t>
                </a:r>
                <a:r>
                  <a:rPr lang="zh-CN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做傅里叶级数展开</a:t>
                </a:r>
                <a:r>
                  <a:rPr lang="zh-CN" altLang="en-US" sz="2400" dirty="0"/>
                  <a:t> </a:t>
                </a:r>
                <a14:m>
                  <m:oMath xmlns:m="http://schemas.openxmlformats.org/officeDocument/2006/math">
                    <m:r>
                      <a:rPr lang="en-US" altLang="zh-CN" sz="2400" i="1" kern="100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𝐹</m:t>
                    </m:r>
                    <m:d>
                      <m:d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𝑖𝑛</m:t>
                            </m:r>
                            <m:sSub>
                              <m:sSubPr>
                                <m:ctrlPr>
                                  <a:rPr lang="zh-CN" altLang="zh-CN" sz="24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𝜓</m:t>
                                </m:r>
                              </m:e>
                              <m:sub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sub>
                            </m:sSub>
                          </m:sup>
                        </m:sSup>
                      </m:e>
                    </m:nary>
                  </m:oMath>
                </a14:m>
                <a:r>
                  <a:rPr lang="zh-CN" altLang="en-US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，取</a:t>
                </a:r>
                <a:r>
                  <a:rPr lang="zh-CN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零阶项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𝜋</m:t>
                        </m:r>
                      </m:den>
                    </m:f>
                    <m:nary>
                      <m:naryPr>
                        <m:limLoc m:val="subSup"/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𝜋</m:t>
                        </m:r>
                      </m:sup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𝐹</m:t>
                        </m:r>
                        <m:d>
                          <m:d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</m:nary>
                    <m:sSub>
                      <m:sSub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,</a:t>
                </a:r>
              </a:p>
              <a:p>
                <a:r>
                  <a:rPr lang="en-US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zh-CN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利用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sSub>
                          <m:sSub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e>
                    </m:rad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𝑐𝑜𝑠</m:t>
                    </m:r>
                    <m:sSub>
                      <m:sSub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zh-CN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，幅值依赖的</a:t>
                </a:r>
                <a:r>
                  <a:rPr lang="en-US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tune shift</a:t>
                </a:r>
                <a:r>
                  <a:rPr lang="zh-CN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可以表示成</a:t>
                </a:r>
                <a:endParaRPr lang="en-US" altLang="zh-CN" sz="2400" kern="100" dirty="0">
                  <a:effectLst/>
                  <a:latin typeface="Cambria Math" panose="020405030504060302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r>
                  <a:rPr lang="en-US" altLang="zh-CN" sz="2400" kern="100" dirty="0"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Δ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𝜈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)=−</m:t>
                    </m:r>
                    <m:f>
                      <m:f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𝜋</m:t>
                        </m:r>
                      </m:den>
                    </m:f>
                    <m:f>
                      <m:f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𝜋</m:t>
                        </m:r>
                      </m:den>
                    </m:f>
                    <m:f>
                      <m:f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𝑑𝑦</m:t>
                        </m:r>
                      </m:den>
                    </m:f>
                    <m:f>
                      <m:f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𝜋</m:t>
                        </m:r>
                      </m:den>
                    </m:f>
                    <m:nary>
                      <m:naryPr>
                        <m:limLoc m:val="subSup"/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𝜋</m:t>
                        </m:r>
                      </m:sup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e>
                    </m:nary>
                    <m:f>
                      <m:f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</m:den>
                    </m:f>
                    <m:sSub>
                      <m:sSub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zh-CN" altLang="zh-CN" sz="24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endParaRPr lang="zh-CN" altLang="en-US" sz="2000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D329E94-BA4B-C389-520F-7D6B5207AE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0624" y="1603935"/>
                <a:ext cx="10515600" cy="4888940"/>
              </a:xfrm>
              <a:blipFill>
                <a:blip r:embed="rId2"/>
                <a:stretch>
                  <a:fillRect l="-812" t="-1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2339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2680DD6-216A-8AD4-3AC5-7E8AB519D03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08212" y="753035"/>
                <a:ext cx="10645588" cy="5423928"/>
              </a:xfrm>
            </p:spPr>
            <p:txBody>
              <a:bodyPr>
                <a:normAutofit/>
              </a:bodyPr>
              <a:lstStyle/>
              <a:p>
                <a:r>
                  <a:rPr lang="zh-CN" altLang="zh-CN" sz="24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有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zh-CN" altLang="zh-CN" sz="24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e>
                    </m:rad>
                    <m:sSup>
                      <m:sSup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zh-CN" altLang="zh-CN" sz="24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altLang="zh-CN" sz="24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𝑐𝑜𝑠</m:t>
                    </m:r>
                    <m:sSub>
                      <m:sSub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altLang="zh-CN" sz="24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, </a:t>
                </a:r>
                <a:r>
                  <a:rPr lang="zh-CN" altLang="zh-CN" sz="24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那么</a:t>
                </a:r>
                <a:r>
                  <a:rPr lang="zh-CN" altLang="zh-CN" sz="2400" dirty="0">
                    <a:effectLst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Δ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𝜈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𝜋</m:t>
                        </m:r>
                      </m:den>
                    </m:f>
                    <m:nary>
                      <m:naryPr>
                        <m:limLoc m:val="subSup"/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𝜋</m:t>
                        </m:r>
                      </m:sup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zh-CN" altLang="zh-CN" sz="24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e>
                    </m:nary>
                    <m:sSub>
                      <m:sSub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f>
                          <m:fPr>
                            <m:ctrlPr>
                              <a:rPr lang="zh-CN" altLang="zh-CN" sz="24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zh-CN" altLang="zh-CN" sz="24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zh-CN" altLang="zh-CN" sz="24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zh-CN" altLang="zh-CN" sz="2400" i="1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2400" i="1">
                                            <a:effectLst/>
                                            <a:latin typeface="Cambria Math" panose="02040503050406030204" pitchFamily="18" charset="0"/>
                                            <a:ea typeface="宋体" panose="02010600030101010101" pitchFamily="2" charset="-122"/>
                                            <a:cs typeface="Times New Roman" panose="020206030504050203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altLang="zh-CN" sz="2400" i="1">
                                            <a:effectLst/>
                                            <a:latin typeface="Cambria Math" panose="02040503050406030204" pitchFamily="18" charset="0"/>
                                            <a:ea typeface="宋体" panose="02010600030101010101" pitchFamily="2" charset="-122"/>
                                            <a:cs typeface="Times New Roman" panose="02020603050405020304" pitchFamily="18" charset="0"/>
                                          </a:rPr>
                                          <m:t>𝑦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altLang="zh-CN" sz="24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b>
                              <m:sSubPr>
                                <m:ctrlPr>
                                  <a:rPr lang="zh-CN" altLang="zh-CN" sz="24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i="1">
                                    <a:effectLst/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zh-CN" sz="2400" i="1">
                                    <a:effectLst/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sub>
                            </m:sSub>
                          </m:den>
                        </m:f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𝑐𝑜𝑠</m:t>
                        </m:r>
                        <m:sSub>
                          <m:sSubPr>
                            <m:ctrlPr>
                              <a:rPr lang="zh-CN" altLang="zh-CN" sz="24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altLang="zh-CN" sz="2400" dirty="0"/>
              </a:p>
              <a:p>
                <a:r>
                  <a:rPr lang="zh-CN" altLang="zh-CN" sz="24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对全环做平均后，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Δ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𝜈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=−</m:t>
                    </m:r>
                    <m:sSup>
                      <m:sSup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zh-CN" sz="24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zh-CN" altLang="zh-CN" sz="24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4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CN" sz="24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US" altLang="zh-CN" sz="24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nary>
                      <m:naryPr>
                        <m:limLoc m:val="subSup"/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𝜋</m:t>
                        </m:r>
                      </m:sup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nary>
                    <m:nary>
                      <m:naryPr>
                        <m:limLoc m:val="subSup"/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𝜋</m:t>
                        </m:r>
                      </m:sup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zh-CN" altLang="zh-CN" sz="24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e>
                    </m:nary>
                    <m:sSub>
                      <m:sSub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f>
                          <m:fPr>
                            <m:ctrlPr>
                              <a:rPr lang="zh-CN" altLang="zh-CN" sz="24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zh-CN" altLang="zh-CN" sz="24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zh-CN" altLang="zh-CN" sz="24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zh-CN" altLang="zh-CN" sz="2400" i="1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2400" i="1">
                                            <a:effectLst/>
                                            <a:latin typeface="Cambria Math" panose="02040503050406030204" pitchFamily="18" charset="0"/>
                                            <a:ea typeface="宋体" panose="02010600030101010101" pitchFamily="2" charset="-122"/>
                                            <a:cs typeface="Times New Roman" panose="020206030504050203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altLang="zh-CN" sz="2400" i="1">
                                            <a:effectLst/>
                                            <a:latin typeface="Cambria Math" panose="02040503050406030204" pitchFamily="18" charset="0"/>
                                            <a:ea typeface="宋体" panose="02010600030101010101" pitchFamily="2" charset="-122"/>
                                            <a:cs typeface="Times New Roman" panose="02020603050405020304" pitchFamily="18" charset="0"/>
                                          </a:rPr>
                                          <m:t>𝑦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altLang="zh-CN" sz="24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b>
                              <m:sSubPr>
                                <m:ctrlPr>
                                  <a:rPr lang="zh-CN" altLang="zh-CN" sz="24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i="1">
                                    <a:effectLst/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zh-CN" sz="2400" i="1">
                                    <a:effectLst/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sub>
                            </m:sSub>
                          </m:den>
                        </m:f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𝑐𝑜𝑠</m:t>
                        </m:r>
                        <m:sSub>
                          <m:sSubPr>
                            <m:ctrlPr>
                              <a:rPr lang="zh-CN" altLang="zh-CN" sz="24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altLang="zh-CN" sz="2400" kern="100" dirty="0">
                  <a:effectLst/>
                  <a:latin typeface="Cambria Math" panose="020405030504060302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r>
                  <a:rPr lang="zh-CN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注意到束束相互作用是点状分布，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d>
                      <m:d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zh-CN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相比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zh-CN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多了关于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zh-CN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𝛿</m:t>
                    </m:r>
                  </m:oMath>
                </a14:m>
                <a:r>
                  <a:rPr lang="zh-CN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函数</a:t>
                </a:r>
                <a:r>
                  <a:rPr lang="zh-CN" altLang="en-US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（</a:t>
                </a:r>
                <a14:m>
                  <m:oMath xmlns:m="http://schemas.openxmlformats.org/officeDocument/2006/math">
                    <m:r>
                      <a:rPr lang="zh-CN" altLang="en-US" sz="2400" i="1" kern="100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𝛿</m:t>
                    </m:r>
                  </m:oMath>
                </a14:m>
                <a:r>
                  <a:rPr lang="zh-CN" altLang="en-US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在</a:t>
                </a:r>
                <a:r>
                  <a:rPr lang="zh-CN" altLang="en-US" sz="2400" kern="100" dirty="0"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对撞点不为</a:t>
                </a:r>
                <a:r>
                  <a:rPr lang="en-US" altLang="zh-CN" sz="2400" kern="100" dirty="0"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0</a:t>
                </a:r>
                <a:r>
                  <a:rPr lang="zh-CN" altLang="en-US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）</a:t>
                </a:r>
                <a:r>
                  <a:rPr lang="zh-CN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，故不妨写成</a:t>
                </a:r>
                <a:r>
                  <a:rPr lang="en-US" altLang="zh-CN" sz="2400" kern="1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             </a:t>
                </a:r>
                <a:endParaRPr lang="zh-CN" altLang="zh-CN" sz="24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r>
                  <a:rPr lang="zh-CN" altLang="en-US" sz="2400" dirty="0"/>
                  <a:t>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Δ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𝜈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=−</m:t>
                    </m:r>
                    <m:sSup>
                      <m:sSup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zh-CN" sz="24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zh-CN" altLang="zh-CN" sz="24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4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CN" sz="24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US" altLang="zh-CN" sz="24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zh-CN" altLang="zh-CN" sz="24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zh-CN" altLang="zh-CN" sz="24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CN" sz="2400" i="1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𝑧</m:t>
                                </m:r>
                              </m:sub>
                            </m:sSub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|</m:t>
                            </m:r>
                          </m:e>
                          <m:sub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zh-CN" altLang="zh-CN" sz="24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nary>
                      <m:naryPr>
                        <m:limLoc m:val="subSup"/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𝜋</m:t>
                        </m:r>
                      </m:sup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nary>
                    <m:nary>
                      <m:naryPr>
                        <m:limLoc m:val="subSup"/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𝜋</m:t>
                        </m:r>
                      </m:sup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zh-CN" altLang="zh-CN" sz="24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e>
                    </m:nary>
                    <m:sSub>
                      <m:sSub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𝑐𝑜𝑠</m:t>
                        </m:r>
                        <m:sSub>
                          <m:sSubPr>
                            <m:ctrlPr>
                              <a:rPr lang="zh-CN" altLang="zh-CN" sz="24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altLang="zh-CN" sz="2400" dirty="0"/>
              </a:p>
              <a:p>
                <a:r>
                  <a:rPr lang="en-US" altLang="zh-CN" sz="2400" dirty="0"/>
                  <a:t> </a:t>
                </a:r>
                <a:r>
                  <a:rPr lang="zh-CN" altLang="en-US" sz="2400" dirty="0"/>
                  <a:t>其中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zh-CN" altLang="en-US" sz="2400" dirty="0"/>
                  <a:t>是对撞点的</a:t>
                </a:r>
                <a:r>
                  <a:rPr lang="en-US" altLang="zh-CN" sz="2400" dirty="0" err="1"/>
                  <a:t>Floquet</a:t>
                </a:r>
                <a:r>
                  <a:rPr lang="zh-CN" altLang="en-US" sz="2400" dirty="0"/>
                  <a:t>函数，这正是</a:t>
                </a:r>
                <a:r>
                  <a:rPr lang="en-US" altLang="zh-CN" sz="2400" dirty="0"/>
                  <a:t>Kondratenko</a:t>
                </a:r>
                <a:r>
                  <a:rPr lang="zh-CN" altLang="en-US" sz="2400" dirty="0"/>
                  <a:t>给出的结果。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2680DD6-216A-8AD4-3AC5-7E8AB519D0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8212" y="753035"/>
                <a:ext cx="10645588" cy="5423928"/>
              </a:xfrm>
              <a:blipFill>
                <a:blip r:embed="rId2"/>
                <a:stretch>
                  <a:fillRect l="-744" r="-4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297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87CD38-0ABD-3ECC-770C-75DE92B36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1.SAD</a:t>
            </a:r>
            <a:r>
              <a:rPr lang="zh-CN" altLang="en-US" dirty="0"/>
              <a:t>脚本的结果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9DED85D-C7B9-522A-B4C9-785FEBA44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6188"/>
          </a:xfrm>
        </p:spPr>
        <p:txBody>
          <a:bodyPr/>
          <a:lstStyle/>
          <a:p>
            <a:r>
              <a:rPr lang="en-US" altLang="zh-CN" dirty="0"/>
              <a:t>   </a:t>
            </a:r>
            <a:r>
              <a:rPr lang="zh-CN" altLang="en-US" dirty="0"/>
              <a:t>使用电子环</a:t>
            </a:r>
            <a:r>
              <a:rPr lang="en-US" altLang="zh-CN" dirty="0"/>
              <a:t>, BB</a:t>
            </a:r>
            <a:r>
              <a:rPr lang="zh-CN" altLang="en-US" dirty="0"/>
              <a:t>设置如下，并使用</a:t>
            </a:r>
            <a:r>
              <a:rPr lang="en-US" altLang="zh-CN" dirty="0"/>
              <a:t>BMBMP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   </a:t>
            </a:r>
            <a:r>
              <a:rPr lang="zh-CN" altLang="en-US" dirty="0"/>
              <a:t>跟踪</a:t>
            </a:r>
            <a:r>
              <a:rPr lang="en-US" altLang="zh-CN" dirty="0"/>
              <a:t>1000</a:t>
            </a:r>
            <a:r>
              <a:rPr lang="zh-CN" altLang="en-US" dirty="0"/>
              <a:t>个粒子</a:t>
            </a:r>
            <a:r>
              <a:rPr lang="en-US" altLang="zh-CN" dirty="0"/>
              <a:t>12</a:t>
            </a:r>
            <a:r>
              <a:rPr lang="zh-CN" altLang="en-US" dirty="0"/>
              <a:t>万圈，目前有一组数据，根据最终的粒子坐标计算投影和特征发射度如下：</a:t>
            </a:r>
            <a:endParaRPr lang="en-US" altLang="zh-CN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4863EA6-5E98-F391-D1FC-FEA7FE3AA9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261" y="2450659"/>
            <a:ext cx="7574936" cy="156223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262B2947-2A33-11AD-03D2-773D08D80E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261" y="5418662"/>
            <a:ext cx="5842260" cy="84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8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7F8D65-EF99-3115-5E55-7E8ADB8EE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 </a:t>
            </a:r>
            <a:r>
              <a:rPr lang="en-US" altLang="zh-CN" dirty="0" err="1"/>
              <a:t>Bmad</a:t>
            </a:r>
            <a:r>
              <a:rPr lang="en-US" altLang="zh-CN" dirty="0"/>
              <a:t> </a:t>
            </a:r>
            <a:r>
              <a:rPr lang="en-US" altLang="zh-CN" dirty="0" err="1"/>
              <a:t>long_term_tracking</a:t>
            </a:r>
            <a:r>
              <a:rPr lang="zh-CN" altLang="en-US"/>
              <a:t>结果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609153-943E-FA00-C84B-716E2B600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无</a:t>
            </a:r>
            <a:r>
              <a:rPr lang="en-US" altLang="zh-CN" dirty="0"/>
              <a:t>BBK</a:t>
            </a:r>
            <a:r>
              <a:rPr lang="zh-CN" altLang="en-US" dirty="0"/>
              <a:t>元件</a:t>
            </a:r>
            <a:endParaRPr lang="en-US" altLang="zh-CN" dirty="0"/>
          </a:p>
          <a:p>
            <a:r>
              <a:rPr lang="zh-CN" altLang="en-US" dirty="0"/>
              <a:t>   跟踪设置：一份作业跟踪</a:t>
            </a:r>
            <a:r>
              <a:rPr lang="en-US" altLang="zh-CN" dirty="0"/>
              <a:t>30</a:t>
            </a:r>
            <a:r>
              <a:rPr lang="zh-CN" altLang="en-US" dirty="0"/>
              <a:t>个粒子，一次提交</a:t>
            </a:r>
            <a:r>
              <a:rPr lang="en-US" altLang="zh-CN" dirty="0"/>
              <a:t>100</a:t>
            </a:r>
            <a:r>
              <a:rPr lang="zh-CN" altLang="en-US" dirty="0"/>
              <a:t>份作业，即</a:t>
            </a:r>
            <a:r>
              <a:rPr lang="en-US" altLang="zh-CN" dirty="0"/>
              <a:t>3000</a:t>
            </a:r>
            <a:r>
              <a:rPr lang="zh-CN" altLang="en-US" dirty="0"/>
              <a:t>个粒子，跟踪</a:t>
            </a:r>
            <a:r>
              <a:rPr lang="en-US" altLang="zh-CN" dirty="0"/>
              <a:t>135000</a:t>
            </a:r>
            <a:r>
              <a:rPr lang="zh-CN" altLang="en-US" dirty="0"/>
              <a:t>圈，开启同步辐射</a:t>
            </a:r>
            <a:endParaRPr lang="en-US" altLang="zh-CN" dirty="0"/>
          </a:p>
          <a:p>
            <a:r>
              <a:rPr lang="en-US" altLang="zh-CN" dirty="0"/>
              <a:t>    </a:t>
            </a:r>
            <a:r>
              <a:rPr lang="zh-CN" altLang="en-US" dirty="0"/>
              <a:t>根据这</a:t>
            </a:r>
            <a:r>
              <a:rPr lang="en-US" altLang="zh-CN" dirty="0"/>
              <a:t>3000</a:t>
            </a:r>
            <a:r>
              <a:rPr lang="zh-CN" altLang="en-US" dirty="0"/>
              <a:t>个粒子最终坐标计算的发射度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F68D794C-BE1F-3D08-0460-C1ADB08270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0167" y="4074419"/>
            <a:ext cx="5285690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825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87ED5C-FEF0-AA04-1FE4-CBD4EAA3F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981" y="778139"/>
            <a:ext cx="10762129" cy="5511945"/>
          </a:xfrm>
        </p:spPr>
        <p:txBody>
          <a:bodyPr/>
          <a:lstStyle/>
          <a:p>
            <a:r>
              <a:rPr lang="zh-CN" altLang="en-US" dirty="0"/>
              <a:t>插入</a:t>
            </a:r>
            <a:r>
              <a:rPr lang="en-US" altLang="zh-CN" dirty="0"/>
              <a:t>BBK</a:t>
            </a:r>
            <a:r>
              <a:rPr lang="zh-CN" altLang="en-US" dirty="0"/>
              <a:t>元件，</a:t>
            </a:r>
            <a:endParaRPr lang="en-US" altLang="zh-CN" dirty="0"/>
          </a:p>
          <a:p>
            <a:r>
              <a:rPr lang="zh-CN" altLang="en-US" dirty="0"/>
              <a:t>    </a:t>
            </a:r>
            <a:r>
              <a:rPr lang="en-US" altLang="zh-CN" dirty="0" err="1"/>
              <a:t>ltt</a:t>
            </a:r>
            <a:r>
              <a:rPr lang="zh-CN" altLang="en-US" dirty="0"/>
              <a:t>跟踪设置同前</a:t>
            </a:r>
            <a:endParaRPr lang="en-US" altLang="zh-CN" dirty="0"/>
          </a:p>
          <a:p>
            <a:r>
              <a:rPr lang="en-US" altLang="zh-CN" dirty="0"/>
              <a:t>    </a:t>
            </a:r>
            <a:r>
              <a:rPr lang="zh-CN" altLang="en-US" dirty="0"/>
              <a:t>对</a:t>
            </a:r>
            <a:r>
              <a:rPr lang="en-US" altLang="zh-CN" dirty="0"/>
              <a:t>BB</a:t>
            </a:r>
            <a:r>
              <a:rPr lang="zh-CN" altLang="en-US" dirty="0"/>
              <a:t>元件的设置如下：</a:t>
            </a:r>
            <a:endParaRPr lang="en-US" altLang="zh-CN" dirty="0"/>
          </a:p>
          <a:p>
            <a:r>
              <a:rPr lang="en-US" altLang="zh-CN" dirty="0"/>
              <a:t>    </a:t>
            </a:r>
          </a:p>
          <a:p>
            <a:r>
              <a:rPr lang="en-US" altLang="zh-CN" dirty="0"/>
              <a:t>    </a:t>
            </a:r>
          </a:p>
          <a:p>
            <a:r>
              <a:rPr lang="en-US" altLang="zh-CN" dirty="0"/>
              <a:t>    100</a:t>
            </a:r>
            <a:r>
              <a:rPr lang="zh-CN" altLang="en-US" dirty="0"/>
              <a:t>份作业</a:t>
            </a:r>
            <a:r>
              <a:rPr lang="en-US" altLang="zh-CN" dirty="0"/>
              <a:t>3000</a:t>
            </a:r>
            <a:r>
              <a:rPr lang="zh-CN" altLang="en-US" dirty="0"/>
              <a:t>个粒子坐标计算的发射度</a:t>
            </a:r>
            <a:endParaRPr lang="en-US" altLang="zh-CN" dirty="0"/>
          </a:p>
          <a:p>
            <a:r>
              <a:rPr lang="en-US" altLang="zh-CN" dirty="0"/>
              <a:t>    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9F9E2FDB-CE99-86E1-CD54-8A3F85DB7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320" y="2428948"/>
            <a:ext cx="10383216" cy="572987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519C50C-7E42-9911-CEB7-893504C13E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320" y="3986995"/>
            <a:ext cx="6165616" cy="1065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169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B17572-0294-18D4-A4BA-682148BBD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比较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9F78A17-F909-D231-9BF1-01B857158E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 1. </a:t>
                </a:r>
                <a:r>
                  <a:rPr lang="zh-CN" altLang="en-US" dirty="0"/>
                  <a:t>用</a:t>
                </a:r>
                <a:r>
                  <a:rPr lang="en-US" altLang="zh-CN" dirty="0"/>
                  <a:t>SAD</a:t>
                </a:r>
                <a:r>
                  <a:rPr lang="zh-CN" altLang="en-US" dirty="0"/>
                  <a:t>脚本结果的算出的发射度比用</a:t>
                </a:r>
                <a:r>
                  <a:rPr lang="en-US" altLang="zh-CN" dirty="0" err="1"/>
                  <a:t>Bmad</a:t>
                </a:r>
                <a:r>
                  <a:rPr lang="en-US" altLang="zh-CN" dirty="0"/>
                  <a:t> </a:t>
                </a:r>
                <a:r>
                  <a:rPr lang="en-US" altLang="zh-CN" dirty="0" err="1"/>
                  <a:t>ltt</a:t>
                </a:r>
                <a:r>
                  <a:rPr lang="zh-CN" altLang="en-US" dirty="0"/>
                  <a:t>结果算出的对应发射度（不管是投影还是本征的）高了一个数量级，后续需要把</a:t>
                </a:r>
                <a:r>
                  <a:rPr lang="en-US" altLang="zh-CN" dirty="0"/>
                  <a:t>SAD</a:t>
                </a:r>
                <a:r>
                  <a:rPr lang="zh-CN" altLang="en-US" dirty="0"/>
                  <a:t>的结果调小？</a:t>
                </a:r>
                <a:endParaRPr lang="en-US" altLang="zh-CN" dirty="0"/>
              </a:p>
              <a:p>
                <a:r>
                  <a:rPr lang="en-US" altLang="zh-CN" dirty="0"/>
                  <a:t>2. </a:t>
                </a:r>
                <a:r>
                  <a:rPr lang="zh-CN" altLang="en-US" dirty="0"/>
                  <a:t>插入</a:t>
                </a:r>
                <a:r>
                  <a:rPr lang="en-US" altLang="zh-CN" dirty="0"/>
                  <a:t>bb</a:t>
                </a:r>
                <a:r>
                  <a:rPr lang="zh-CN" altLang="en-US" dirty="0"/>
                  <a:t>元件，</a:t>
                </a:r>
                <a:r>
                  <a:rPr lang="en-US" altLang="zh-CN" dirty="0" err="1"/>
                  <a:t>llt</a:t>
                </a:r>
                <a:r>
                  <a:rPr lang="zh-CN" altLang="en-US" dirty="0"/>
                  <a:t>的给出的发射度有一些增长，如</a:t>
                </a:r>
                <a:r>
                  <a:rPr lang="en-US" altLang="zh-CN" dirty="0"/>
                  <a:t>:</a:t>
                </a:r>
              </a:p>
              <a:p>
                <a:r>
                  <a:rPr lang="en-US" altLang="zh-CN" dirty="0"/>
                  <a:t>    </a:t>
                </a:r>
                <a:r>
                  <a:rPr lang="zh-CN" altLang="en-US" dirty="0"/>
                  <a:t>第二个本征发射度增长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1.824−1.063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1.063</m:t>
                        </m:r>
                      </m:den>
                    </m:f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72%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    </a:t>
                </a:r>
                <a:r>
                  <a:rPr lang="zh-CN" altLang="en-US" dirty="0"/>
                  <a:t>第三个本征发射度增长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9.784−8.568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8.568</m:t>
                        </m:r>
                      </m:den>
                    </m:f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14%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9F78A17-F909-D231-9BF1-01B857158E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3712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4CC187-4FEF-D8E2-C82C-4BF7C443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 </a:t>
            </a:r>
            <a:r>
              <a:rPr lang="zh-CN" altLang="en-US" dirty="0"/>
              <a:t>自旋响应函数的导出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D8F7DFE-13CC-C248-B149-525A88DB63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73654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CN" dirty="0"/>
                  <a:t> A.M Kondratenko</a:t>
                </a:r>
                <a:r>
                  <a:rPr lang="zh-CN" altLang="en-US" dirty="0"/>
                  <a:t>在其</a:t>
                </a:r>
                <a:r>
                  <a:rPr lang="en-US" altLang="zh-CN" dirty="0"/>
                  <a:t>1974</a:t>
                </a:r>
                <a:r>
                  <a:rPr lang="zh-CN" altLang="en-US" dirty="0"/>
                  <a:t>年的文章中提到线性近似的弱扰动下的自旋共振强度可以成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=|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  <m:nary>
                      <m:nary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sup>
                      <m:e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den>
                        </m:f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z</m:t>
                        </m:r>
                        <m:sSup>
                          <m:sSup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Ψ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sup>
                        </m:sSup>
                      </m:e>
                    </m:nary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zh-CN" altLang="en-US" dirty="0"/>
                  <a:t>，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Ψ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i="1">
                                <a:latin typeface="Cambria Math" panose="02040503050406030204" pitchFamily="18" charset="0"/>
                              </a:rPr>
                              <m:t>k</m:t>
                            </m:r>
                          </m:sub>
                        </m:sSub>
                      </m:e>
                    </m:ac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这其实是对自旋进动</a:t>
                </a:r>
                <a:r>
                  <a:rPr lang="en-US" altLang="zh-CN" dirty="0"/>
                  <a:t>w(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CN" dirty="0"/>
                  <a:t>)</a:t>
                </a:r>
                <a:r>
                  <a:rPr lang="zh-CN" altLang="en-US" dirty="0"/>
                  <a:t>的一种傅里叶变换，在只考虑共振项时，用单圈平均代替多圈平均是合理的。 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</a:t>
                </a:r>
                <a:r>
                  <a:rPr lang="zh-CN" altLang="en-US" dirty="0"/>
                  <a:t>为了导出自旋响应函数，不妨写回成多圈平均的结果</a:t>
                </a:r>
                <a:r>
                  <a:rPr lang="en-US" altLang="zh-CN" dirty="0"/>
                  <a:t>,</a:t>
                </a:r>
                <a:r>
                  <a:rPr lang="zh-CN" altLang="en-US" dirty="0"/>
                  <a:t>做如下替换</a:t>
                </a:r>
                <a:r>
                  <a:rPr lang="en-US" altLang="zh-CN" dirty="0"/>
                  <a:t>: </a:t>
                </a:r>
                <a:r>
                  <a:rPr lang="zh-CN" alt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4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Φ</m:t>
                        </m:r>
                      </m:den>
                    </m:f>
                    <m:nary>
                      <m:naryPr>
                        <m:limLoc m:val="subSup"/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sz="24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altLang="zh-CN" sz="24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Φ</m:t>
                            </m:r>
                          </m:num>
                          <m:den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b>
                      <m:sup>
                        <m:f>
                          <m:fPr>
                            <m:ctrlPr>
                              <a:rPr lang="zh-CN" altLang="zh-CN" sz="24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altLang="zh-CN" sz="24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Φ</m:t>
                            </m:r>
                          </m:num>
                          <m:den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p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nary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→</m:t>
                    </m:r>
                    <m:d>
                      <m:dPr>
                        <m:begChr m:val="〈"/>
                        <m:endChr m:val="〉"/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…</m:t>
                        </m:r>
                      </m:e>
                    </m:d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𝜋</m:t>
                        </m:r>
                      </m:den>
                    </m:f>
                    <m:nary>
                      <m:naryPr>
                        <m:limLoc m:val="subSup"/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𝜋</m:t>
                        </m:r>
                      </m:sup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nary>
                  </m:oMath>
                </a14:m>
                <a:r>
                  <a:rPr lang="en-US" altLang="zh-CN" sz="24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, </a:t>
                </a:r>
                <a:r>
                  <a:rPr lang="zh-CN" altLang="zh-CN" sz="24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其中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Φ</m:t>
                    </m:r>
                    <m:r>
                      <a:rPr lang="en-US" altLang="zh-CN" sz="24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+∞</m:t>
                    </m:r>
                  </m:oMath>
                </a14:m>
                <a:endParaRPr lang="en-US" altLang="zh-CN" sz="2400" dirty="0"/>
              </a:p>
              <a:p>
                <a:pPr marL="0" indent="0">
                  <a:buNone/>
                </a:pPr>
                <a:r>
                  <a:rPr lang="en-US" altLang="zh-CN" dirty="0"/>
                  <a:t>     </a:t>
                </a:r>
                <a:r>
                  <a:rPr lang="zh-CN" altLang="en-US" dirty="0"/>
                  <a:t>   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 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D8F7DFE-13CC-C248-B149-525A88DB63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736540"/>
              </a:xfrm>
              <a:blipFill>
                <a:blip r:embed="rId2"/>
                <a:stretch>
                  <a:fillRect l="-1217" t="-2317" r="-2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4054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F9149A0-F6A8-D988-CE79-A6C702ABCA0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03412"/>
                <a:ext cx="10515600" cy="5773551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400" dirty="0"/>
                  <a:t> </a:t>
                </a:r>
                <a:r>
                  <a:rPr lang="zh-CN" altLang="en-US" sz="2400" dirty="0"/>
                  <a:t>轨道位置</a:t>
                </a:r>
                <a:r>
                  <a:rPr lang="en-US" altLang="zh-CN" sz="2400" dirty="0"/>
                  <a:t>z</a:t>
                </a:r>
                <a:r>
                  <a:rPr lang="zh-CN" altLang="en-US" sz="2400" dirty="0"/>
                  <a:t>由</a:t>
                </a:r>
                <a:r>
                  <a:rPr lang="en-US" altLang="zh-CN" sz="2400" dirty="0"/>
                  <a:t>BB</a:t>
                </a:r>
                <a:r>
                  <a:rPr lang="zh-CN" altLang="en-US" sz="2400" dirty="0"/>
                  <a:t>作为驱动项的受迫运动方程给出：</a:t>
                </a:r>
                <a:endParaRPr lang="en-US" altLang="zh-CN" sz="2400" dirty="0"/>
              </a:p>
              <a:p>
                <a:r>
                  <a:rPr lang="en-US" altLang="zh-CN" sz="2400" dirty="0"/>
                  <a:t>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n-US" altLang="zh-CN" sz="2400" b="0" i="1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altLang="zh-CN" sz="2400" b="0" i="1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zh-CN" sz="2400" b="0" i="1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zh-CN" sz="2400" b="0" i="1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400" b="0" i="1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altLang="zh-CN" sz="2400" b="0" i="1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altLang="zh-CN" sz="2400" b="0" i="1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altLang="zh-CN" sz="2400" b="0" i="1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CN" sz="2400" b="0" i="1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zh-CN" sz="2400" b="0" i="1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400" b="0" i="1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altLang="zh-CN" sz="2400" b="0" i="1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altLang="zh-CN" sz="2400" b="0" i="1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altLang="zh-CN" sz="2400" b="0" i="1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altLang="zh-CN" sz="2400" dirty="0"/>
              </a:p>
              <a:p>
                <a:r>
                  <a:rPr lang="zh-CN" altLang="en-US" sz="2400" dirty="0"/>
                  <a:t>采用绝热近似的方法求解，</a:t>
                </a:r>
                <a:r>
                  <a:rPr lang="zh-CN" altLang="zh-CN" sz="24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引入参数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𝜆</m:t>
                    </m:r>
                    <m:r>
                      <a:rPr lang="en-US" altLang="zh-CN" sz="2400" b="0" i="1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400" b="0" i="1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𝜏</m:t>
                    </m:r>
                    <m:r>
                      <a:rPr lang="en-US" altLang="zh-CN" sz="2400" b="0" i="1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)=</m:t>
                    </m:r>
                    <m:r>
                      <a:rPr lang="en-US" altLang="zh-CN" sz="2400" b="0" i="1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𝜆</m:t>
                    </m:r>
                    <m:d>
                      <m:d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𝜀𝜃</m:t>
                        </m:r>
                      </m:e>
                    </m:d>
                  </m:oMath>
                </a14:m>
                <a:r>
                  <a:rPr lang="en-US" altLang="zh-CN" sz="2400" dirty="0">
                    <a:effectLst/>
                    <a:latin typeface="宋体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0&lt;</m:t>
                    </m:r>
                    <m:r>
                      <a:rPr lang="en-US" altLang="zh-CN" sz="2400" b="0" i="1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𝜀</m:t>
                    </m:r>
                    <m:r>
                      <a:rPr lang="en-US" altLang="zh-CN" sz="2400" b="0" i="1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≪1</m:t>
                    </m:r>
                  </m:oMath>
                </a14:m>
                <a:r>
                  <a:rPr lang="en-US" altLang="zh-CN" sz="2400" dirty="0">
                    <a:effectLst/>
                    <a:latin typeface="宋体" panose="02010600030101010101" pitchFamily="2" charset="-122"/>
                    <a:cs typeface="Times New Roman" panose="02020603050405020304" pitchFamily="18" charset="0"/>
                  </a:rPr>
                  <a:t> ,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∈[0,1]</m:t>
                    </m:r>
                  </m:oMath>
                </a14:m>
                <a:r>
                  <a:rPr lang="zh-CN" altLang="en-US" sz="2400" i="1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</a:t>
                </a:r>
                <a:endParaRPr lang="en-US" altLang="zh-CN" sz="2400" i="1" dirty="0">
                  <a:effectLst/>
                  <a:latin typeface="Cambria Math" panose="020405030504060302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zh-CN" altLang="zh-CN" sz="24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当</a:t>
                </a:r>
                <a14:m>
                  <m:oMath xmlns:m="http://schemas.openxmlformats.org/officeDocument/2006/math"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𝜏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→−∞</m:t>
                    </m:r>
                  </m:oMath>
                </a14:m>
                <a:r>
                  <a:rPr lang="en-US" altLang="zh-CN" sz="2400" dirty="0">
                    <a:effectLst/>
                    <a:latin typeface="宋体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𝜆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→0</m:t>
                    </m:r>
                  </m:oMath>
                </a14:m>
                <a:r>
                  <a:rPr lang="zh-CN" altLang="zh-CN" sz="24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而当</a:t>
                </a:r>
                <a14:m>
                  <m:oMath xmlns:m="http://schemas.openxmlformats.org/officeDocument/2006/math"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𝜏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𝜀</m:t>
                    </m:r>
                    <m:sSup>
                      <m:sSup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p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&gt;0,</m:t>
                    </m:r>
                  </m:oMath>
                </a14:m>
                <a:r>
                  <a:rPr lang="en-US" altLang="zh-CN" sz="2400" dirty="0">
                    <a:effectLst/>
                    <a:latin typeface="宋体" panose="02010600030101010101" pitchFamily="2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𝜆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→1</m:t>
                    </m:r>
                  </m:oMath>
                </a14:m>
                <a:r>
                  <a:rPr lang="zh-CN" altLang="en-US" sz="24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，</a:t>
                </a:r>
                <a:r>
                  <a:rPr lang="zh-CN" altLang="zh-CN" sz="24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这样相比于</a:t>
                </a:r>
                <a:r>
                  <a:rPr lang="en-US" altLang="zh-CN" sz="24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z</a:t>
                </a:r>
                <a:r>
                  <a:rPr lang="zh-CN" altLang="zh-CN" sz="24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𝜆</m:t>
                    </m:r>
                  </m:oMath>
                </a14:m>
                <a:r>
                  <a:rPr lang="zh-CN" altLang="zh-CN" sz="24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变化足够缓慢。</a:t>
                </a:r>
                <a:endParaRPr lang="en-US" altLang="zh-CN" sz="2400" dirty="0"/>
              </a:p>
              <a:p>
                <a:pPr indent="0" algn="just">
                  <a:buNone/>
                </a:pPr>
                <a:r>
                  <a:rPr lang="zh-CN" altLang="en-US" sz="2400" kern="100" dirty="0">
                    <a:effectLst/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绝热扰动的方程是</a:t>
                </a:r>
                <a:endParaRPr lang="en-US" altLang="zh-CN" sz="2400" kern="100" dirty="0">
                  <a:effectLst/>
                  <a:latin typeface="等线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indent="0" algn="just">
                  <a:buNone/>
                </a:pPr>
                <a:r>
                  <a:rPr lang="en-US" altLang="zh-CN" sz="2400" kern="100" dirty="0"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𝜆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𝜀𝜃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  <m:sSub>
                      <m:sSub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altLang="zh-CN" sz="2400" kern="100" dirty="0">
                  <a:effectLst/>
                  <a:latin typeface="等线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indent="0" algn="just">
                  <a:buNone/>
                </a:pPr>
                <a:r>
                  <a:rPr lang="zh-CN" altLang="zh-CN" sz="2400" kern="100" dirty="0">
                    <a:effectLst/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采用逐次近似的形式， </a:t>
                </a:r>
                <a:endParaRPr lang="zh-CN" altLang="zh-CN" sz="24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indent="0" algn="just">
                  <a:buNone/>
                </a:pPr>
                <a:r>
                  <a:rPr lang="en-US" altLang="zh-CN" sz="2400" kern="100" dirty="0">
                    <a:effectLst/>
                    <a:latin typeface="宋体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en-US" altLang="zh-CN" sz="2400" b="0" i="1" kern="100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altLang="zh-CN" sz="2400" b="0" i="1" kern="100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kern="100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n-US" altLang="zh-CN" sz="2400" b="0" i="1" kern="100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(0)</m:t>
                        </m:r>
                      </m:sup>
                    </m:sSup>
                    <m:r>
                      <a:rPr lang="en-US" altLang="zh-CN" sz="2400" b="0" i="1" kern="100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zh-CN" sz="2400" b="0" i="1" kern="100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𝜆</m:t>
                    </m:r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kern="100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n-US" altLang="zh-CN" sz="2400" b="0" i="1" kern="100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(1)</m:t>
                        </m:r>
                      </m:sup>
                    </m:sSup>
                    <m:r>
                      <a:rPr lang="en-US" altLang="zh-CN" sz="2400" b="0" i="1" kern="100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+…</m:t>
                    </m:r>
                  </m:oMath>
                </a14:m>
                <a:r>
                  <a:rPr lang="en-US" altLang="zh-CN" sz="2400" kern="100" dirty="0">
                    <a:effectLst/>
                    <a:latin typeface="宋体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         </a:t>
                </a:r>
                <a:endParaRPr lang="zh-CN" altLang="zh-CN" sz="24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indent="0" algn="just">
                  <a:buNone/>
                </a:pPr>
                <a:r>
                  <a:rPr lang="zh-CN" altLang="zh-CN" sz="2400" kern="100" dirty="0">
                    <a:effectLst/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对于零阶近似</a:t>
                </a:r>
                <a:r>
                  <a:rPr lang="en-US" altLang="zh-CN" sz="2400" kern="100" dirty="0">
                    <a:effectLst/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zh-CN" altLang="zh-CN" sz="2400" kern="100" dirty="0">
                    <a:effectLst/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该受迫运动变成了</a:t>
                </a:r>
                <a:r>
                  <a:rPr lang="en-US" altLang="zh-CN" sz="2400" kern="100" dirty="0" err="1">
                    <a:effectLst/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betatron</a:t>
                </a:r>
                <a:r>
                  <a:rPr lang="zh-CN" altLang="zh-CN" sz="2400" kern="100" dirty="0">
                    <a:effectLst/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振荡方程</a:t>
                </a:r>
                <a:r>
                  <a:rPr lang="en-US" altLang="zh-CN" sz="2400" kern="100" dirty="0">
                    <a:effectLst/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:</a:t>
                </a:r>
                <a:endParaRPr lang="zh-CN" altLang="zh-CN" sz="24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altLang="zh-CN" sz="2400" kern="100" dirty="0">
                    <a:effectLst/>
                    <a:latin typeface="宋体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kern="100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n-US" altLang="zh-CN" sz="2400" b="0" i="1" kern="100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(0)′′</m:t>
                        </m:r>
                      </m:sup>
                    </m:sSup>
                    <m:r>
                      <a:rPr lang="en-US" altLang="zh-CN" sz="2400" b="0" i="1" kern="100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kern="100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zh-CN" sz="2400" b="0" i="1" kern="100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zh-CN" sz="2400" b="0" i="1" kern="100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400" b="0" i="1" kern="100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altLang="zh-CN" sz="2400" b="0" i="1" kern="100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kern="100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n-US" altLang="zh-CN" sz="2400" b="0" i="1" kern="100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(0)</m:t>
                        </m:r>
                      </m:sup>
                    </m:sSup>
                    <m:r>
                      <a:rPr lang="en-US" altLang="zh-CN" sz="2400" b="0" i="1" kern="100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zh-CN" altLang="zh-CN" sz="24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r>
                  <a:rPr lang="en-US" altLang="zh-CN" sz="18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zh-CN" altLang="zh-CN" sz="24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将解表示为</a:t>
                </a:r>
                <a:r>
                  <a:rPr lang="en-US" altLang="zh-CN" sz="2400" dirty="0" err="1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Floquet</a:t>
                </a:r>
                <a:r>
                  <a:rPr lang="zh-CN" altLang="zh-CN" sz="24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函数的形式，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CN" altLang="zh-CN" sz="24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b="0" i="1" smtClean="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altLang="zh-CN" sz="2400" b="0" i="1" smtClean="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(0)</m:t>
                            </m:r>
                          </m:sup>
                        </m:sSup>
                      </m:num>
                      <m:den>
                        <m:r>
                          <a:rPr lang="en-US" altLang="zh-CN" sz="2400" b="0" i="1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𝑅</m:t>
                        </m:r>
                      </m:den>
                    </m:f>
                    <m:r>
                      <a:rPr lang="en-US" altLang="zh-CN" sz="2400" b="0" i="1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2400" b="0" i="1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  <m:sSub>
                      <m:sSub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400" b="0" i="1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zh-CN" sz="2400" b="0" i="1" smtClea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Sup>
                      <m:sSubSup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b="0" i="1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2400" b="0" i="1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  <m:sup>
                        <m:r>
                          <a:rPr lang="en-US" altLang="zh-CN" sz="2400" b="0" i="1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sSubSup>
                      <m:sSubSup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b="0" i="1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400" b="0" i="1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  <m:sup>
                        <m:r>
                          <a:rPr lang="en-US" altLang="zh-CN" sz="2400" b="0" i="1" smtClea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altLang="zh-CN" sz="2400" dirty="0">
                    <a:effectLst/>
                    <a:latin typeface="宋体" panose="02010600030101010101" pitchFamily="2" charset="-122"/>
                    <a:cs typeface="Times New Roman" panose="02020603050405020304" pitchFamily="18" charset="0"/>
                  </a:rPr>
                  <a:t> </a:t>
                </a:r>
                <a:endParaRPr lang="en-US" altLang="zh-CN" sz="2400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F9149A0-F6A8-D988-CE79-A6C702ABCA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03412"/>
                <a:ext cx="10515600" cy="5773551"/>
              </a:xfrm>
              <a:blipFill>
                <a:blip r:embed="rId2"/>
                <a:stretch>
                  <a:fillRect l="-928" t="-1373" r="-2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4104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4A72FAB-2DD7-30A3-6E74-D376EE4C51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15566"/>
                <a:ext cx="11107366" cy="6050604"/>
              </a:xfrm>
            </p:spPr>
            <p:txBody>
              <a:bodyPr/>
              <a:lstStyle/>
              <a:p>
                <a:pPr indent="0" algn="just">
                  <a:buNone/>
                </a:pPr>
                <a:r>
                  <a:rPr lang="zh-CN" altLang="zh-CN" sz="2400" kern="100" dirty="0">
                    <a:effectLst/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接着将零级带入受迫运动方程中</a:t>
                </a:r>
                <a:r>
                  <a:rPr lang="en-US" altLang="zh-CN" sz="2400" kern="100" dirty="0">
                    <a:effectLst/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zh-CN" altLang="zh-CN" sz="2400" kern="100" dirty="0">
                    <a:effectLst/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得到一阶近似，约化后得到 </a:t>
                </a:r>
                <a:endParaRPr lang="en-US" altLang="zh-CN" sz="2400" kern="100" dirty="0"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indent="0" algn="just">
                  <a:buNone/>
                </a:pPr>
                <a:r>
                  <a:rPr lang="en-US" altLang="zh-CN" sz="2400" i="1" kern="100" dirty="0">
                    <a:effectLst/>
                    <a:latin typeface="宋体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(1)′′</m:t>
                        </m:r>
                      </m:sup>
                    </m:sSup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(1)</m:t>
                        </m:r>
                      </m:sup>
                    </m:sSup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CN" sz="2400" dirty="0"/>
                  <a:t>  </a:t>
                </a:r>
                <a:endParaRPr lang="zh-CN" altLang="en-US" sz="2400" dirty="0"/>
              </a:p>
              <a:p>
                <a:pPr algn="just"/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</m:sSup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𝐼𝑚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))</m:t>
                    </m:r>
                  </m:oMath>
                </a14:m>
                <a:r>
                  <a:rPr lang="en-US" altLang="zh-CN" sz="2400" kern="100" dirty="0">
                    <a:effectLst/>
                    <a:latin typeface="宋体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 ,</a:t>
                </a:r>
                <a:r>
                  <a:rPr lang="zh-CN" altLang="zh-CN" sz="2400" kern="100" dirty="0">
                    <a:effectLst/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只是复指数函数变成了</a:t>
                </a:r>
                <a:r>
                  <a:rPr lang="en-US" altLang="zh-CN" sz="2400" kern="100" dirty="0" err="1">
                    <a:effectLst/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Floquet</a:t>
                </a:r>
                <a:r>
                  <a:rPr lang="zh-CN" altLang="zh-CN" sz="2400" kern="100" dirty="0">
                    <a:effectLst/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函数</a:t>
                </a:r>
                <a:r>
                  <a:rPr lang="en-US" altLang="zh-CN" sz="2400" kern="100" dirty="0">
                    <a:effectLst/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𝑢</m:t>
                    </m:r>
                  </m:oMath>
                </a14:m>
                <a:r>
                  <a:rPr lang="zh-CN" altLang="zh-CN" sz="2400" kern="100" dirty="0">
                    <a:effectLst/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也是复数。</a:t>
                </a:r>
                <a:endParaRPr lang="zh-CN" altLang="zh-CN" sz="24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altLang="zh-CN" sz="2400" kern="100" dirty="0">
                    <a:latin typeface="宋体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  </a:t>
                </a:r>
                <a:r>
                  <a:rPr lang="zh-CN" altLang="zh-CN" sz="2400" kern="100" dirty="0">
                    <a:effectLst/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这样，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1′</m:t>
                        </m:r>
                      </m:sup>
                    </m:sSup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𝐼𝑚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CN" sz="2400" kern="100" dirty="0">
                    <a:effectLst/>
                    <a:latin typeface="宋体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 ,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1′′</m:t>
                        </m:r>
                      </m:sup>
                    </m:sSup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𝐼𝑚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+2</m:t>
                    </m:r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zh-CN" altLang="zh-CN" sz="24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altLang="zh-CN" sz="2400" kern="100" dirty="0">
                    <a:latin typeface="宋体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  </a:t>
                </a:r>
                <a:r>
                  <a:rPr lang="zh-CN" altLang="zh-CN" sz="2400" kern="100" dirty="0">
                    <a:effectLst/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利用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zh-CN" altLang="zh-CN" sz="2400" kern="100" dirty="0">
                    <a:effectLst/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，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bSup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  <m:sSub>
                      <m:sSub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altLang="zh-CN" sz="2400" kern="100" dirty="0">
                    <a:effectLst/>
                    <a:latin typeface="宋体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zh-CN" altLang="zh-CN" sz="2400" kern="100" dirty="0">
                    <a:effectLst/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有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𝐼𝑚</m:t>
                    </m:r>
                    <m:d>
                      <m:d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+2</m:t>
                        </m:r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</m:oMath>
                </a14:m>
                <a:endParaRPr lang="zh-CN" altLang="zh-CN" sz="24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indent="0" algn="just">
                  <a:buNone/>
                </a:pPr>
                <a:r>
                  <a:rPr lang="en-US" altLang="zh-CN" sz="2400" kern="100" dirty="0"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zh-CN" altLang="zh-CN" sz="2400" kern="100" dirty="0">
                    <a:effectLst/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令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;</m:t>
                        </m:r>
                      </m:sup>
                    </m:sSup>
                  </m:oMath>
                </a14:m>
                <a:r>
                  <a:rPr lang="en-US" altLang="zh-CN" sz="2400" kern="100" dirty="0">
                    <a:effectLst/>
                    <a:latin typeface="宋体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zh-CN" altLang="zh-CN" sz="2400" kern="100" dirty="0">
                    <a:effectLst/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那么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𝐼𝑚</m:t>
                    </m:r>
                    <m:d>
                      <m:d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+2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zh-CN" altLang="zh-CN" sz="2400" kern="100" dirty="0">
                    <a:effectLst/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， 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𝐼𝑚</m:t>
                    </m:r>
                    <m:d>
                      <m:d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</m:d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𝐼𝑚</m:t>
                    </m:r>
                    <m:d>
                      <m:d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</m:oMath>
                </a14:m>
                <a:endParaRPr lang="zh-CN" altLang="zh-CN" sz="24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indent="266700" algn="just"/>
                <a:r>
                  <a:rPr lang="zh-CN" altLang="zh-CN" sz="2400" kern="100" dirty="0">
                    <a:effectLst/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注意到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𝐼𝑚</m:t>
                    </m:r>
                    <m:d>
                      <m:d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𝐼𝑚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∗</m:t>
                            </m:r>
                          </m:e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sup>
                    </m:sSup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)=1</m:t>
                    </m:r>
                  </m:oMath>
                </a14:m>
                <a:r>
                  <a:rPr lang="en-US" altLang="zh-CN" sz="2400" kern="100" dirty="0">
                    <a:effectLst/>
                    <a:latin typeface="宋体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𝐼𝑚</m:t>
                    </m:r>
                    <m:d>
                      <m:d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zh-CN" altLang="zh-CN" sz="2400" kern="100" dirty="0">
                    <a:effectLst/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，显然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 , 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𝑅</m:t>
                    </m:r>
                  </m:oMath>
                </a14:m>
                <a:r>
                  <a:rPr lang="en-US" altLang="zh-CN" sz="2400" kern="100" dirty="0">
                    <a:effectLst/>
                    <a:latin typeface="宋体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zh-CN" altLang="zh-CN" sz="2400" kern="100" dirty="0">
                    <a:effectLst/>
                    <a:latin typeface="等线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rPr>
                  <a:t>带入得</a:t>
                </a:r>
                <a:endParaRPr lang="zh-CN" altLang="zh-CN" sz="24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indent="266700" algn="just"/>
                <a:r>
                  <a:rPr lang="en-US" altLang="zh-CN" sz="2400" kern="100" dirty="0">
                    <a:effectLst/>
                    <a:latin typeface="宋体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𝐼𝑚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[</m:t>
                    </m:r>
                    <m:d>
                      <m:d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p>
                            <m:sSup>
                              <m:sSupPr>
                                <m:ctrlPr>
                                  <a:rPr lang="zh-CN" altLang="zh-CN" sz="24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∗</m:t>
                                </m:r>
                              </m:e>
                              <m:sup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</m:sup>
                        </m:sSup>
                      </m:e>
                    </m:d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]+2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𝐼𝑚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[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]=</m:t>
                    </m:r>
                    <m:sSub>
                      <m:sSub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</m:oMath>
                </a14:m>
                <a:endParaRPr lang="zh-CN" altLang="zh-CN" sz="24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indent="266700" algn="just"/>
                <a:r>
                  <a:rPr lang="en-US" altLang="zh-CN" sz="2400" kern="100" dirty="0">
                    <a:effectLst/>
                    <a:latin typeface="宋体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𝐼𝑚</m:t>
                    </m:r>
                    <m:d>
                      <m:d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</m:d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𝑎𝐼𝑚</m:t>
                    </m:r>
                    <m:d>
                      <m:d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p>
                            <m:sSup>
                              <m:sSupPr>
                                <m:ctrlPr>
                                  <a:rPr lang="zh-CN" altLang="zh-CN" sz="2400" i="1" kern="1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∗</m:t>
                                </m:r>
                              </m:e>
                              <m:sup>
                                <m:r>
                                  <a:rPr lang="en-US" altLang="zh-CN" sz="2400" i="1" kern="100">
                                    <a:effectLst/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</m:sup>
                        </m:sSup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</m:d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𝑎𝐼𝑚</m:t>
                    </m:r>
                    <m:d>
                      <m:dPr>
                        <m:begChr m:val="["/>
                        <m:endChr m:val="]"/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p>
                        <m:sSup>
                          <m:sSupPr>
                            <m:ctrlPr>
                              <a:rPr lang="zh-CN" altLang="zh-CN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sz="2400" i="1" kern="10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altLang="zh-CN" sz="2400" i="1" kern="10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zh-CN" altLang="zh-CN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CN" sz="2400" i="1" kern="10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</m:oMath>
                </a14:m>
                <a:endParaRPr lang="zh-CN" altLang="zh-CN" sz="24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4A72FAB-2DD7-30A3-6E74-D376EE4C51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15566"/>
                <a:ext cx="11107366" cy="6050604"/>
              </a:xfrm>
              <a:blipFill>
                <a:blip r:embed="rId2"/>
                <a:stretch>
                  <a:fillRect l="-768" t="-1815" r="-8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2536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3324D16-8D09-4B09-7D06-0C3F3EAE74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09600"/>
                <a:ext cx="10515600" cy="5567363"/>
              </a:xfrm>
            </p:spPr>
            <p:txBody>
              <a:bodyPr>
                <a:normAutofit/>
              </a:bodyPr>
              <a:lstStyle/>
              <a:p>
                <a:pPr indent="0" algn="just">
                  <a:buNone/>
                </a:pPr>
                <a:r>
                  <a:rPr lang="zh-CN" altLang="zh-CN" sz="24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故</a:t>
                </a:r>
                <a14:m>
                  <m:oMath xmlns:m="http://schemas.openxmlformats.org/officeDocument/2006/math"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zh-CN" altLang="zh-CN" sz="2400" dirty="0">
                    <a:effectLst/>
                    <a:ea typeface="宋体" panose="02010600030101010101" pitchFamily="2" charset="-122"/>
                    <a:cs typeface="Times New Roman" panose="02020603050405020304" pitchFamily="18" charset="0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sub>
                    </m:sSub>
                    <m:sSup>
                      <m:sSup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zh-CN" sz="2400" dirty="0">
                    <a:effectLst/>
                    <a:latin typeface="宋体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zh-CN" altLang="zh-CN" sz="2400" dirty="0"/>
                  <a:t>初始条件是无穷远过去的扰动位移为</a:t>
                </a:r>
                <a:r>
                  <a:rPr lang="en-US" altLang="zh-CN" sz="2400" dirty="0"/>
                  <a:t>0</a:t>
                </a:r>
                <a:r>
                  <a:rPr lang="zh-CN" altLang="zh-CN" sz="2400" dirty="0"/>
                  <a:t>，那么特解可以表示为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subSup"/>
                        <m:ctrlPr>
                          <a:rPr lang="zh-CN" altLang="zh-CN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−∞</m:t>
                        </m:r>
                      </m:sub>
                      <m:sup>
                        <m:sSup>
                          <m:sSupPr>
                            <m:ctrlPr>
                              <a:rPr lang="zh-CN" altLang="zh-CN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p>
                      <m:e>
                        <m:sSub>
                          <m:sSubPr>
                            <m:ctrlPr>
                              <a:rPr lang="zh-CN" altLang="zh-C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sSup>
                          <m:sSupPr>
                            <m:ctrlPr>
                              <a:rPr lang="zh-CN" altLang="zh-CN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nary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CN" sz="2400" dirty="0"/>
                  <a:t>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p>
                    <m:r>
                      <a:rPr lang="en-US" altLang="zh-CN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𝐼𝑚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)</m:t>
                    </m:r>
                    <m:nary>
                      <m:naryPr>
                        <m:limLoc m:val="subSup"/>
                        <m:ctrlPr>
                          <a:rPr lang="zh-CN" altLang="zh-CN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−∞</m:t>
                        </m:r>
                      </m:sub>
                      <m:sup>
                        <m:sSup>
                          <m:sSupPr>
                            <m:ctrlPr>
                              <a:rPr lang="zh-CN" altLang="zh-CN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p>
                      <m:e>
                        <m:sSub>
                          <m:sSubPr>
                            <m:ctrlPr>
                              <a:rPr lang="zh-CN" altLang="zh-C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sSup>
                          <m:sSupPr>
                            <m:ctrlPr>
                              <a:rPr lang="zh-CN" altLang="zh-CN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nary>
                    <m:r>
                      <a:rPr lang="en-US" altLang="zh-CN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2400" dirty="0">
                  <a:effectLst/>
                  <a:latin typeface="Cambria Math" panose="020405030504060302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indent="0" algn="just">
                  <a:buNone/>
                </a:pPr>
                <a:r>
                  <a:rPr lang="zh-CN" altLang="zh-CN" sz="24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再令</a:t>
                </a:r>
                <a14:m>
                  <m:oMath xmlns:m="http://schemas.openxmlformats.org/officeDocument/2006/math"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𝜏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𝜀</m:t>
                    </m:r>
                    <m:sSup>
                      <m:sSup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p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zh-CN" altLang="zh-CN" sz="24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</a:t>
                </a:r>
                <a:r>
                  <a:rPr lang="zh-CN" altLang="zh-CN" sz="2400" dirty="0">
                    <a:effectLst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p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)≈</m:t>
                    </m:r>
                    <m:sSup>
                      <m:sSup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d>
                          <m:dPr>
                            <m:ctrlPr>
                              <a:rPr lang="zh-CN" altLang="zh-CN" sz="24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0</m:t>
                            </m:r>
                          </m:e>
                        </m:d>
                      </m:sup>
                    </m:sSup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p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)+</m:t>
                    </m:r>
                    <m:sSup>
                      <m:sSup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d>
                          <m:dPr>
                            <m:ctrlPr>
                              <a:rPr lang="zh-CN" altLang="zh-CN" sz="24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400" i="1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zh-CN" altLang="zh-CN" sz="24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p>
                        <m:r>
                          <a:rPr lang="en-US" altLang="zh-CN" sz="2400" i="1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2400" i="1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CN" sz="24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, </a:t>
                </a:r>
              </a:p>
              <a:p>
                <a:pPr indent="0" algn="just">
                  <a:buNone/>
                </a:pPr>
                <a:r>
                  <a:rPr lang="zh-CN" altLang="zh-CN" sz="24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这里对引入束束相互作用的粒子轨道计算只取到了一阶近似</a:t>
                </a:r>
                <a:r>
                  <a:rPr lang="en-US" altLang="zh-CN" sz="2400" dirty="0">
                    <a:effectLst/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</a:t>
                </a:r>
              </a:p>
              <a:p>
                <a:pPr indent="0" algn="just">
                  <a:buNone/>
                </a:pPr>
                <a:r>
                  <a:rPr lang="zh-CN" altLang="en-US" sz="2400" kern="100" dirty="0"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以示区分后面用</a:t>
                </a:r>
                <a:r>
                  <a:rPr lang="en-US" altLang="zh-CN" sz="2400" kern="100" dirty="0"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Q</a:t>
                </a:r>
                <a:r>
                  <a:rPr lang="zh-CN" altLang="en-US" sz="2400" kern="100" dirty="0"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表示这里的扰动</a:t>
                </a:r>
                <a:r>
                  <a:rPr lang="en-US" altLang="zh-CN" sz="2400" kern="100" dirty="0">
                    <a:latin typeface="Cambria Math" panose="020405030504060302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F</a:t>
                </a:r>
                <a:endParaRPr lang="zh-CN" altLang="zh-CN" sz="24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3324D16-8D09-4B09-7D06-0C3F3EAE74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09600"/>
                <a:ext cx="10515600" cy="5567363"/>
              </a:xfrm>
              <a:blipFill>
                <a:blip r:embed="rId2"/>
                <a:stretch>
                  <a:fillRect t="-1972" r="-8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5821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1174</Words>
  <Application>Microsoft Office PowerPoint</Application>
  <PresentationFormat>宽屏</PresentationFormat>
  <Paragraphs>82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等线</vt:lpstr>
      <vt:lpstr>等线 Light</vt:lpstr>
      <vt:lpstr>宋体</vt:lpstr>
      <vt:lpstr>Arial</vt:lpstr>
      <vt:lpstr>Cambria Math</vt:lpstr>
      <vt:lpstr>Office 主题​​</vt:lpstr>
      <vt:lpstr>The progress in the theory &amp; simulation work in beam-beam interaction</vt:lpstr>
      <vt:lpstr>1.SAD脚本的结果</vt:lpstr>
      <vt:lpstr>2. Bmad long_term_tracking结果</vt:lpstr>
      <vt:lpstr>PowerPoint 演示文稿</vt:lpstr>
      <vt:lpstr>比较</vt:lpstr>
      <vt:lpstr>3. 自旋响应函数的导出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4.幅值依赖的频移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BB计算模拟的进展</dc:title>
  <dc:creator>Jingda Wen</dc:creator>
  <cp:lastModifiedBy>Jingda Wen</cp:lastModifiedBy>
  <cp:revision>23</cp:revision>
  <dcterms:created xsi:type="dcterms:W3CDTF">2024-02-25T11:47:51Z</dcterms:created>
  <dcterms:modified xsi:type="dcterms:W3CDTF">2024-02-27T02:34:24Z</dcterms:modified>
</cp:coreProperties>
</file>