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3" r:id="rId3"/>
    <p:sldId id="277" r:id="rId4"/>
    <p:sldId id="331" r:id="rId5"/>
    <p:sldId id="334" r:id="rId6"/>
    <p:sldId id="332" r:id="rId7"/>
    <p:sldId id="296" r:id="rId8"/>
    <p:sldId id="335" r:id="rId9"/>
    <p:sldId id="336" r:id="rId10"/>
    <p:sldId id="330" r:id="rId11"/>
    <p:sldId id="325" r:id="rId12"/>
    <p:sldId id="344" r:id="rId13"/>
    <p:sldId id="327" r:id="rId14"/>
    <p:sldId id="269" r:id="rId15"/>
    <p:sldId id="319" r:id="rId16"/>
    <p:sldId id="301" r:id="rId17"/>
    <p:sldId id="338" r:id="rId18"/>
    <p:sldId id="339" r:id="rId19"/>
    <p:sldId id="321" r:id="rId20"/>
    <p:sldId id="263" r:id="rId21"/>
    <p:sldId id="270" r:id="rId22"/>
    <p:sldId id="278" r:id="rId23"/>
    <p:sldId id="343" r:id="rId24"/>
    <p:sldId id="306" r:id="rId25"/>
    <p:sldId id="322" r:id="rId26"/>
    <p:sldId id="307" r:id="rId27"/>
    <p:sldId id="272" r:id="rId28"/>
    <p:sldId id="329" r:id="rId29"/>
    <p:sldId id="342" r:id="rId30"/>
    <p:sldId id="323" r:id="rId31"/>
    <p:sldId id="346" r:id="rId32"/>
    <p:sldId id="324" r:id="rId33"/>
    <p:sldId id="274" r:id="rId34"/>
    <p:sldId id="310" r:id="rId35"/>
    <p:sldId id="261" r:id="rId36"/>
    <p:sldId id="313" r:id="rId37"/>
    <p:sldId id="312" r:id="rId38"/>
    <p:sldId id="299" r:id="rId39"/>
    <p:sldId id="345" r:id="rId40"/>
    <p:sldId id="300" r:id="rId41"/>
    <p:sldId id="347" r:id="rId42"/>
    <p:sldId id="268" r:id="rId4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FF"/>
    <a:srgbClr val="FF00FF"/>
    <a:srgbClr val="66FFFF"/>
    <a:srgbClr val="00FF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958" autoAdjust="0"/>
    <p:restoredTop sz="94574" autoAdjust="0"/>
  </p:normalViewPr>
  <p:slideViewPr>
    <p:cSldViewPr snapToGrid="0">
      <p:cViewPr>
        <p:scale>
          <a:sx n="75" d="100"/>
          <a:sy n="75" d="100"/>
        </p:scale>
        <p:origin x="-1128" y="-14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BC9EC-2DE2-6748-BE02-CFEFC3B2D3AE}" type="datetimeFigureOut">
              <a:rPr/>
              <a:pPr/>
              <a:t>1/28/11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BE63-2F12-2343-A966-82F410F0C4E0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967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D283-8600-F54F-AC62-BAD5E4185C61}" type="datetimeFigureOut">
              <a:rPr/>
              <a:pPr/>
              <a:t>1/28/11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7E76-607A-B14A-A7FD-F760CAF6A589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526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95948E19-A6E1-884C-AAF5-17A9716A28F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464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544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158A1-CDBC-384C-BC67-9B823875D00C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602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DF9B3-51F0-3643-A66F-441CB67963D5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91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6CA79-EF66-4A4F-9EC1-FEDE10C20143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487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0A47-544A-BB41-85D3-881DAAEE0E70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375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464653"/>
                </a:solidFill>
                <a:latin typeface="Gill Sans MT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5344C-66FA-E345-8AAC-58931B3073BB}" type="slidenum">
              <a:rPr lang="en-US">
                <a:solidFill>
                  <a:srgbClr val="464653"/>
                </a:solidFill>
                <a:latin typeface="Gill Sans MT"/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657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464653"/>
                </a:solidFill>
                <a:latin typeface="Arial" charset="0"/>
              </a:rPr>
              <a:t>Adrian Bevan: SuperB Physics</a:t>
            </a:r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6D2308-F526-D742-9C14-3A9E9B1D17A0}" type="slidenum">
              <a:rPr lang="en-US">
                <a:solidFill>
                  <a:srgbClr val="464653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11" name="Picture 8" descr="logo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487" y="-1"/>
            <a:ext cx="738513" cy="78835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3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effectLst/>
          <a:latin typeface="Cambria"/>
          <a:ea typeface="+mj-ea"/>
          <a:cs typeface="Cambria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mbria"/>
          <a:ea typeface="+mn-ea"/>
          <a:cs typeface="Cambria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mbria"/>
          <a:ea typeface="+mn-ea"/>
          <a:cs typeface="Cambria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mbria"/>
          <a:ea typeface="+mn-ea"/>
          <a:cs typeface="Cambria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mbria"/>
          <a:ea typeface="+mn-ea"/>
          <a:cs typeface="Cambria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mbria"/>
          <a:ea typeface="+mn-ea"/>
          <a:cs typeface="Cambria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df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6" Type="http://schemas.openxmlformats.org/officeDocument/2006/relationships/image" Target="../media/image16.pdf"/><Relationship Id="rId7" Type="http://schemas.openxmlformats.org/officeDocument/2006/relationships/image" Target="../media/image17.png"/><Relationship Id="rId8" Type="http://schemas.openxmlformats.org/officeDocument/2006/relationships/image" Target="../media/image23.png"/><Relationship Id="rId9" Type="http://schemas.openxmlformats.org/officeDocument/2006/relationships/image" Target="../media/image24.pdf"/><Relationship Id="rId1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20" Type="http://schemas.openxmlformats.org/officeDocument/2006/relationships/image" Target="../media/image48.pdf"/><Relationship Id="rId21" Type="http://schemas.openxmlformats.org/officeDocument/2006/relationships/image" Target="../media/image49.png"/><Relationship Id="rId10" Type="http://schemas.openxmlformats.org/officeDocument/2006/relationships/image" Target="../media/image38.pdf"/><Relationship Id="rId11" Type="http://schemas.openxmlformats.org/officeDocument/2006/relationships/image" Target="../media/image39.png"/><Relationship Id="rId12" Type="http://schemas.openxmlformats.org/officeDocument/2006/relationships/image" Target="../media/image40.pdf"/><Relationship Id="rId13" Type="http://schemas.openxmlformats.org/officeDocument/2006/relationships/image" Target="../media/image41.png"/><Relationship Id="rId14" Type="http://schemas.openxmlformats.org/officeDocument/2006/relationships/image" Target="../media/image42.pdf"/><Relationship Id="rId15" Type="http://schemas.openxmlformats.org/officeDocument/2006/relationships/image" Target="../media/image43.png"/><Relationship Id="rId16" Type="http://schemas.openxmlformats.org/officeDocument/2006/relationships/image" Target="../media/image44.pdf"/><Relationship Id="rId17" Type="http://schemas.openxmlformats.org/officeDocument/2006/relationships/image" Target="../media/image45.png"/><Relationship Id="rId18" Type="http://schemas.openxmlformats.org/officeDocument/2006/relationships/image" Target="../media/image46.pdf"/><Relationship Id="rId1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Relationship Id="rId4" Type="http://schemas.openxmlformats.org/officeDocument/2006/relationships/image" Target="../media/image32.pdf"/><Relationship Id="rId5" Type="http://schemas.openxmlformats.org/officeDocument/2006/relationships/image" Target="../media/image33.png"/><Relationship Id="rId6" Type="http://schemas.openxmlformats.org/officeDocument/2006/relationships/image" Target="../media/image34.pdf"/><Relationship Id="rId7" Type="http://schemas.openxmlformats.org/officeDocument/2006/relationships/image" Target="../media/image35.png"/><Relationship Id="rId8" Type="http://schemas.openxmlformats.org/officeDocument/2006/relationships/image" Target="../media/image36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4" Type="http://schemas.openxmlformats.org/officeDocument/2006/relationships/image" Target="../media/image52.png"/><Relationship Id="rId5" Type="http://schemas.openxmlformats.org/officeDocument/2006/relationships/image" Target="../media/image53.pdf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df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df"/><Relationship Id="rId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8.pdf"/><Relationship Id="rId6" Type="http://schemas.openxmlformats.org/officeDocument/2006/relationships/image" Target="../media/image69.png"/><Relationship Id="rId7" Type="http://schemas.openxmlformats.org/officeDocument/2006/relationships/image" Target="../media/image70.pdf"/><Relationship Id="rId8" Type="http://schemas.openxmlformats.org/officeDocument/2006/relationships/image" Target="../media/image71.png"/><Relationship Id="rId9" Type="http://schemas.openxmlformats.org/officeDocument/2006/relationships/image" Target="../media/image72.pdf"/><Relationship Id="rId10" Type="http://schemas.openxmlformats.org/officeDocument/2006/relationships/image" Target="../media/image7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png"/><Relationship Id="rId12" Type="http://schemas.openxmlformats.org/officeDocument/2006/relationships/image" Target="../media/image84.pdf"/><Relationship Id="rId13" Type="http://schemas.openxmlformats.org/officeDocument/2006/relationships/image" Target="../media/image85.png"/><Relationship Id="rId14" Type="http://schemas.openxmlformats.org/officeDocument/2006/relationships/image" Target="../media/image86.pdf"/><Relationship Id="rId15" Type="http://schemas.openxmlformats.org/officeDocument/2006/relationships/image" Target="../media/image87.png"/><Relationship Id="rId16" Type="http://schemas.openxmlformats.org/officeDocument/2006/relationships/image" Target="../media/image88.pdf"/><Relationship Id="rId17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df"/><Relationship Id="rId3" Type="http://schemas.openxmlformats.org/officeDocument/2006/relationships/image" Target="../media/image75.png"/><Relationship Id="rId4" Type="http://schemas.openxmlformats.org/officeDocument/2006/relationships/image" Target="../media/image76.pdf"/><Relationship Id="rId5" Type="http://schemas.openxmlformats.org/officeDocument/2006/relationships/image" Target="../media/image77.png"/><Relationship Id="rId6" Type="http://schemas.openxmlformats.org/officeDocument/2006/relationships/image" Target="../media/image78.pdf"/><Relationship Id="rId7" Type="http://schemas.openxmlformats.org/officeDocument/2006/relationships/image" Target="../media/image79.png"/><Relationship Id="rId8" Type="http://schemas.openxmlformats.org/officeDocument/2006/relationships/image" Target="../media/image80.pdf"/><Relationship Id="rId9" Type="http://schemas.openxmlformats.org/officeDocument/2006/relationships/image" Target="../media/image81.png"/><Relationship Id="rId10" Type="http://schemas.openxmlformats.org/officeDocument/2006/relationships/image" Target="../media/image82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df"/><Relationship Id="rId3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df"/><Relationship Id="rId5" Type="http://schemas.openxmlformats.org/officeDocument/2006/relationships/image" Target="../media/image95.png"/><Relationship Id="rId6" Type="http://schemas.openxmlformats.org/officeDocument/2006/relationships/image" Target="../media/image96.pdf"/><Relationship Id="rId7" Type="http://schemas.openxmlformats.org/officeDocument/2006/relationships/image" Target="../media/image97.png"/><Relationship Id="rId8" Type="http://schemas.openxmlformats.org/officeDocument/2006/relationships/image" Target="../media/image98.pdf"/><Relationship Id="rId9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d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df"/><Relationship Id="rId5" Type="http://schemas.openxmlformats.org/officeDocument/2006/relationships/image" Target="../media/image105.png"/><Relationship Id="rId6" Type="http://schemas.openxmlformats.org/officeDocument/2006/relationships/image" Target="../media/image106.pdf"/><Relationship Id="rId7" Type="http://schemas.openxmlformats.org/officeDocument/2006/relationships/image" Target="../media/image107.png"/><Relationship Id="rId8" Type="http://schemas.openxmlformats.org/officeDocument/2006/relationships/image" Target="../media/image108.pdf"/><Relationship Id="rId9" Type="http://schemas.openxmlformats.org/officeDocument/2006/relationships/image" Target="../media/image109.png"/><Relationship Id="rId10" Type="http://schemas.openxmlformats.org/officeDocument/2006/relationships/image" Target="../media/image110.pdf"/><Relationship Id="rId11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d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df"/><Relationship Id="rId3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df"/><Relationship Id="rId5" Type="http://schemas.openxmlformats.org/officeDocument/2006/relationships/image" Target="../media/image117.png"/><Relationship Id="rId6" Type="http://schemas.openxmlformats.org/officeDocument/2006/relationships/image" Target="../media/image118.pdf"/><Relationship Id="rId7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22.pdf"/><Relationship Id="rId5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d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df"/><Relationship Id="rId3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jpeg"/><Relationship Id="rId3" Type="http://schemas.openxmlformats.org/officeDocument/2006/relationships/image" Target="../media/image1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jpeg"/><Relationship Id="rId3" Type="http://schemas.openxmlformats.org/officeDocument/2006/relationships/image" Target="../media/image1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df"/><Relationship Id="rId5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d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df"/><Relationship Id="rId5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df"/><Relationship Id="rId3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df"/><Relationship Id="rId3" Type="http://schemas.openxmlformats.org/officeDocument/2006/relationships/image" Target="../media/image1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df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6" Type="http://schemas.openxmlformats.org/officeDocument/2006/relationships/image" Target="../media/image16.pdf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df"/><Relationship Id="rId10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df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6" Type="http://schemas.openxmlformats.org/officeDocument/2006/relationships/image" Target="../media/image16.pdf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df"/><Relationship Id="rId1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866" y="0"/>
            <a:ext cx="4540251" cy="36322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54667" y="3826935"/>
            <a:ext cx="685800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SuperB Physics Programme</a:t>
            </a:r>
            <a:endParaRPr lang="en-GB" sz="2222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5029200"/>
            <a:ext cx="6858000" cy="685799"/>
          </a:xfrm>
        </p:spPr>
        <p:txBody>
          <a:bodyPr>
            <a:normAutofit fontScale="85000" lnSpcReduction="20000"/>
          </a:bodyPr>
          <a:lstStyle/>
          <a:p>
            <a:r>
              <a:rPr lang="en-GB" sz="2857" dirty="0" smtClean="0">
                <a:solidFill>
                  <a:schemeClr val="tx1"/>
                </a:solidFill>
              </a:rPr>
              <a:t>Adrian Bevan</a:t>
            </a:r>
          </a:p>
          <a:p>
            <a:r>
              <a:rPr lang="en-GB" dirty="0" smtClean="0"/>
              <a:t> IHEP, Beijing, 21</a:t>
            </a:r>
            <a:r>
              <a:rPr lang="en-GB" baseline="30000" dirty="0" smtClean="0"/>
              <a:t>st</a:t>
            </a:r>
            <a:r>
              <a:rPr lang="en-GB" dirty="0" smtClean="0"/>
              <a:t> October 2011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84440" y="6112933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email: a.j.bevan@qmul.ac.uk</a:t>
            </a:r>
            <a:endParaRPr lang="en-GB" dirty="0"/>
          </a:p>
        </p:txBody>
      </p:sp>
      <p:pic>
        <p:nvPicPr>
          <p:cNvPr id="8" name="Picture 7" descr="qmul_blu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0" y="5969000"/>
            <a:ext cx="2540000" cy="6731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55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18000" cy="49377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e.g. MSSM with generic </a:t>
            </a:r>
            <a:r>
              <a:rPr lang="en-GB" sz="2000" dirty="0" err="1" smtClean="0"/>
              <a:t>squark</a:t>
            </a:r>
            <a:r>
              <a:rPr lang="en-GB" sz="2000" dirty="0" smtClean="0"/>
              <a:t> mass matrices.</a:t>
            </a:r>
          </a:p>
          <a:p>
            <a:endParaRPr lang="en-GB" sz="2000" dirty="0" smtClean="0"/>
          </a:p>
          <a:p>
            <a:r>
              <a:rPr lang="en-GB" sz="2000" dirty="0" smtClean="0"/>
              <a:t>Use Mass insertion approximation with                        to constrain couplings: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Can constrain the </a:t>
            </a:r>
            <a:r>
              <a:rPr lang="en-GB" sz="2000" dirty="0" err="1" smtClean="0"/>
              <a:t>δ</a:t>
            </a:r>
            <a:r>
              <a:rPr lang="en-GB" sz="2000" baseline="30000" dirty="0" err="1" smtClean="0"/>
              <a:t>d</a:t>
            </a:r>
            <a:r>
              <a:rPr lang="en-GB" sz="2000" baseline="-25000" dirty="0" err="1" smtClean="0"/>
              <a:t>ij</a:t>
            </a:r>
            <a:r>
              <a:rPr lang="en-GB" sz="2000" dirty="0" err="1" smtClean="0"/>
              <a:t>'s</a:t>
            </a:r>
            <a:r>
              <a:rPr lang="en-GB" sz="2000" dirty="0" smtClean="0"/>
              <a:t> using</a:t>
            </a:r>
            <a:endParaRPr lang="en-GB" sz="2000" dirty="0"/>
          </a:p>
        </p:txBody>
      </p:sp>
      <p:pic>
        <p:nvPicPr>
          <p:cNvPr id="16" name="Picture 1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22402" y="2726259"/>
            <a:ext cx="1141436" cy="220134"/>
          </a:xfrm>
          <a:prstGeom prst="rect">
            <a:avLst/>
          </a:prstGeom>
        </p:spPr>
      </p:pic>
      <p:pic>
        <p:nvPicPr>
          <p:cNvPr id="19" name="Picture 1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37470" y="3250137"/>
            <a:ext cx="2583113" cy="831850"/>
          </a:xfrm>
          <a:prstGeom prst="rect">
            <a:avLst/>
          </a:prstGeom>
        </p:spPr>
      </p:pic>
      <p:pic>
        <p:nvPicPr>
          <p:cNvPr id="20" name="Picture 1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73199" y="4909203"/>
            <a:ext cx="2099733" cy="11846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4000" y="5909733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e.g. see Hall et al., </a:t>
            </a:r>
            <a:r>
              <a:rPr lang="en-GB" sz="1200" dirty="0" err="1" smtClean="0"/>
              <a:t>Nucl</a:t>
            </a:r>
            <a:r>
              <a:rPr lang="en-GB" sz="1200" dirty="0" smtClean="0"/>
              <a:t>. Phys. B </a:t>
            </a:r>
            <a:r>
              <a:rPr lang="en-GB" sz="1200" b="1" dirty="0" smtClean="0"/>
              <a:t>267</a:t>
            </a:r>
            <a:r>
              <a:rPr lang="en-GB" sz="1200" dirty="0" smtClean="0"/>
              <a:t> 415-432 (1986)</a:t>
            </a:r>
          </a:p>
          <a:p>
            <a:r>
              <a:rPr lang="en-GB" sz="1200" dirty="0" err="1" smtClean="0"/>
              <a:t>Ciuchini</a:t>
            </a:r>
            <a:r>
              <a:rPr lang="en-GB" sz="1200" dirty="0" smtClean="0"/>
              <a:t> et al., hep-ph/0212397</a:t>
            </a:r>
            <a:endParaRPr lang="en-GB" sz="1200" dirty="0"/>
          </a:p>
        </p:txBody>
      </p:sp>
      <p:pic>
        <p:nvPicPr>
          <p:cNvPr id="23" name="Picture 22" descr="d23_lr_100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9866" y="1176866"/>
            <a:ext cx="4572000" cy="4572000"/>
          </a:xfrm>
          <a:prstGeom prst="rect">
            <a:avLst/>
          </a:prstGeom>
        </p:spPr>
      </p:pic>
      <p:sp useBgFill="1">
        <p:nvSpPr>
          <p:cNvPr id="27" name="TextBox 26"/>
          <p:cNvSpPr txBox="1"/>
          <p:nvPr/>
        </p:nvSpPr>
        <p:spPr>
          <a:xfrm>
            <a:off x="4997450" y="1638300"/>
            <a:ext cx="432931" cy="36625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Cambria"/>
                <a:cs typeface="Cambria"/>
              </a:rPr>
              <a:t>0.05</a:t>
            </a: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1300" dirty="0" smtClean="0">
              <a:latin typeface="Cambria"/>
              <a:cs typeface="Cambria"/>
            </a:endParaRPr>
          </a:p>
          <a:p>
            <a:r>
              <a:rPr lang="en-GB" sz="800" dirty="0" smtClean="0">
                <a:latin typeface="Cambria"/>
                <a:cs typeface="Cambria"/>
              </a:rPr>
              <a:t>0.04</a:t>
            </a: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1300" dirty="0" smtClean="0">
              <a:latin typeface="Cambria"/>
              <a:cs typeface="Cambria"/>
            </a:endParaRPr>
          </a:p>
          <a:p>
            <a:r>
              <a:rPr lang="en-GB" sz="800" dirty="0" smtClean="0">
                <a:latin typeface="Cambria"/>
                <a:cs typeface="Cambria"/>
              </a:rPr>
              <a:t>0.03</a:t>
            </a: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1300" dirty="0" smtClean="0">
              <a:latin typeface="Cambria"/>
              <a:cs typeface="Cambria"/>
            </a:endParaRPr>
          </a:p>
          <a:p>
            <a:r>
              <a:rPr lang="en-GB" sz="800" dirty="0" smtClean="0">
                <a:latin typeface="Cambria"/>
                <a:cs typeface="Cambria"/>
              </a:rPr>
              <a:t>0.02</a:t>
            </a: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1300" dirty="0" smtClean="0">
              <a:latin typeface="Cambria"/>
              <a:cs typeface="Cambria"/>
            </a:endParaRPr>
          </a:p>
          <a:p>
            <a:r>
              <a:rPr lang="en-GB" sz="800" dirty="0" smtClean="0">
                <a:latin typeface="Cambria"/>
                <a:cs typeface="Cambria"/>
              </a:rPr>
              <a:t>0.01</a:t>
            </a: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1500" dirty="0" smtClean="0">
              <a:latin typeface="Cambria"/>
              <a:cs typeface="Cambria"/>
            </a:endParaRPr>
          </a:p>
          <a:p>
            <a:r>
              <a:rPr lang="en-GB" sz="800" dirty="0" smtClean="0">
                <a:latin typeface="Cambria"/>
                <a:cs typeface="Cambria"/>
              </a:rPr>
              <a:t>0.0</a:t>
            </a: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800" dirty="0" smtClean="0">
              <a:latin typeface="Cambria"/>
              <a:cs typeface="Cambria"/>
            </a:endParaRPr>
          </a:p>
          <a:p>
            <a:endParaRPr lang="en-GB" sz="1300" dirty="0" smtClean="0">
              <a:latin typeface="Cambria"/>
              <a:cs typeface="Cambria"/>
            </a:endParaRPr>
          </a:p>
          <a:p>
            <a:r>
              <a:rPr lang="en-GB" sz="800" dirty="0" smtClean="0">
                <a:latin typeface="Cambria"/>
                <a:cs typeface="Cambria"/>
              </a:rPr>
              <a:t>−0.01</a:t>
            </a:r>
          </a:p>
        </p:txBody>
      </p:sp>
      <p:sp useBgFill="1">
        <p:nvSpPr>
          <p:cNvPr id="26" name="TextBox 25"/>
          <p:cNvSpPr txBox="1"/>
          <p:nvPr/>
        </p:nvSpPr>
        <p:spPr>
          <a:xfrm>
            <a:off x="5226050" y="5213350"/>
            <a:ext cx="3841817" cy="21544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Cambria"/>
                <a:cs typeface="Cambria"/>
              </a:rPr>
              <a:t>−0.01                   0                   0.01                  0.02                 0.03                0.04                 0.05</a:t>
            </a:r>
            <a:endParaRPr lang="en-GB" sz="800" dirty="0">
              <a:latin typeface="Cambria"/>
              <a:cs typeface="Cambria"/>
            </a:endParaRPr>
          </a:p>
        </p:txBody>
      </p:sp>
      <p:pic>
        <p:nvPicPr>
          <p:cNvPr id="24" name="Picture 23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806267" y="5373913"/>
            <a:ext cx="1128182" cy="305106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0667" y="4961466"/>
            <a:ext cx="237067" cy="2540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100666" y="5367866"/>
            <a:ext cx="237067" cy="2540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00667" y="5774265"/>
            <a:ext cx="237067" cy="254000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 rot="16200000">
            <a:off x="4321076" y="2133897"/>
            <a:ext cx="1191683" cy="31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rest of this talk is an overview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More details can be found in the following references: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1964266"/>
            <a:ext cx="4593167" cy="3674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5066" y="1930401"/>
            <a:ext cx="43010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Conceptual Design Report:</a:t>
            </a:r>
          </a:p>
          <a:p>
            <a:r>
              <a:rPr lang="en-GB" sz="1600" dirty="0" smtClean="0"/>
              <a:t>	</a:t>
            </a:r>
            <a:r>
              <a:rPr lang="en-GB" sz="1600" dirty="0" err="1" smtClean="0"/>
              <a:t>arXiv</a:t>
            </a:r>
            <a:r>
              <a:rPr lang="en-GB" sz="1600" dirty="0" smtClean="0"/>
              <a:t>:</a:t>
            </a:r>
            <a:r>
              <a:rPr lang="en-US" sz="1600" dirty="0" smtClean="0"/>
              <a:t>0709.0451</a:t>
            </a:r>
            <a:endParaRPr lang="en-GB" sz="1600" dirty="0" smtClean="0"/>
          </a:p>
          <a:p>
            <a:endParaRPr lang="en-GB" sz="1000" dirty="0" smtClean="0"/>
          </a:p>
          <a:p>
            <a:r>
              <a:rPr lang="en-GB" dirty="0" smtClean="0"/>
              <a:t>Valencia Physics Workshop Report:</a:t>
            </a:r>
          </a:p>
          <a:p>
            <a:r>
              <a:rPr lang="en-GB" sz="1600" dirty="0" smtClean="0"/>
              <a:t>	</a:t>
            </a:r>
            <a:r>
              <a:rPr lang="en-GB" sz="1600" dirty="0" err="1" smtClean="0"/>
              <a:t>arXiv</a:t>
            </a:r>
            <a:r>
              <a:rPr lang="en-GB" sz="1600" dirty="0" smtClean="0"/>
              <a:t>:</a:t>
            </a:r>
            <a:r>
              <a:rPr lang="en-US" sz="1600" dirty="0" smtClean="0"/>
              <a:t>0810.1312</a:t>
            </a:r>
            <a:endParaRPr lang="en-GB" sz="1600" dirty="0" smtClean="0"/>
          </a:p>
          <a:p>
            <a:endParaRPr lang="en-GB" sz="1000" dirty="0" smtClean="0"/>
          </a:p>
          <a:p>
            <a:r>
              <a:rPr lang="en-GB" dirty="0" smtClean="0"/>
              <a:t>Detector White Paper:</a:t>
            </a:r>
          </a:p>
          <a:p>
            <a:r>
              <a:rPr lang="en-GB" sz="1600" dirty="0" smtClean="0"/>
              <a:t>	</a:t>
            </a:r>
            <a:r>
              <a:rPr lang="en-GB" sz="1600" dirty="0" err="1" smtClean="0"/>
              <a:t>arXiv</a:t>
            </a:r>
            <a:r>
              <a:rPr lang="en-GB" sz="1600" dirty="0" smtClean="0"/>
              <a:t>:</a:t>
            </a:r>
            <a:r>
              <a:rPr lang="en-US" sz="1600" dirty="0" smtClean="0"/>
              <a:t>1007.4241</a:t>
            </a:r>
            <a:endParaRPr lang="en-GB" sz="1600" dirty="0" smtClean="0"/>
          </a:p>
          <a:p>
            <a:endParaRPr lang="en-GB" sz="1000" dirty="0" smtClean="0"/>
          </a:p>
          <a:p>
            <a:r>
              <a:rPr lang="en-GB" dirty="0" smtClean="0"/>
              <a:t>Accelerator White Paper:</a:t>
            </a:r>
          </a:p>
          <a:p>
            <a:r>
              <a:rPr lang="en-GB" sz="1600" dirty="0" smtClean="0"/>
              <a:t>	</a:t>
            </a:r>
            <a:r>
              <a:rPr lang="en-GB" sz="1600" dirty="0" err="1" smtClean="0"/>
              <a:t>arXiv</a:t>
            </a:r>
            <a:r>
              <a:rPr lang="en-GB" sz="1600" dirty="0" smtClean="0"/>
              <a:t>:</a:t>
            </a:r>
            <a:r>
              <a:rPr lang="en-US" sz="1600" dirty="0" smtClean="0"/>
              <a:t>1009.6178</a:t>
            </a:r>
            <a:endParaRPr lang="en-GB" sz="1600" dirty="0" smtClean="0"/>
          </a:p>
          <a:p>
            <a:endParaRPr lang="en-GB" sz="1000" dirty="0" smtClean="0"/>
          </a:p>
          <a:p>
            <a:r>
              <a:rPr lang="en-GB" dirty="0" smtClean="0"/>
              <a:t>Physics White Paper:</a:t>
            </a:r>
          </a:p>
          <a:p>
            <a:r>
              <a:rPr lang="en-GB" sz="1600" dirty="0" smtClean="0"/>
              <a:t>	</a:t>
            </a:r>
            <a:r>
              <a:rPr lang="en-GB" sz="1600" dirty="0" err="1" smtClean="0"/>
              <a:t>arXiv</a:t>
            </a:r>
            <a:r>
              <a:rPr lang="en-GB" sz="1600" dirty="0" smtClean="0"/>
              <a:t>:</a:t>
            </a:r>
            <a:r>
              <a:rPr lang="en-US" sz="1600" dirty="0" smtClean="0"/>
              <a:t>1008.1541</a:t>
            </a:r>
            <a:endParaRPr lang="en-GB" sz="1600" dirty="0" smtClean="0"/>
          </a:p>
          <a:p>
            <a:endParaRPr lang="en-GB" sz="1000" dirty="0" smtClean="0"/>
          </a:p>
          <a:p>
            <a:r>
              <a:rPr lang="en-GB" dirty="0" smtClean="0"/>
              <a:t>Impact Document:</a:t>
            </a:r>
          </a:p>
          <a:p>
            <a:r>
              <a:rPr lang="en-GB" dirty="0" smtClean="0"/>
              <a:t>	arXiv:1109.5028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Recently</a:t>
            </a:r>
            <a:r>
              <a:rPr lang="en-GB" dirty="0" smtClean="0"/>
              <a:t> </a:t>
            </a:r>
            <a:r>
              <a:rPr lang="en-GB" dirty="0" smtClean="0"/>
              <a:t>submitted to the archive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1066" y="1693334"/>
            <a:ext cx="8161867" cy="378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samples available at SuperB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Two distinct modes of operation:</a:t>
            </a:r>
          </a:p>
          <a:p>
            <a:pPr lvl="1"/>
            <a:r>
              <a:rPr lang="en-GB" dirty="0" smtClean="0"/>
              <a:t>4S region: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(1S) </a:t>
            </a:r>
            <a:r>
              <a:rPr lang="en-US" dirty="0" smtClean="0"/>
              <a:t>–</a:t>
            </a:r>
            <a:r>
              <a:rPr lang="en-GB" dirty="0" smtClean="0"/>
              <a:t>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(6S).</a:t>
            </a:r>
          </a:p>
          <a:p>
            <a:pPr lvl="1"/>
            <a:r>
              <a:rPr lang="en-GB" dirty="0" smtClean="0"/>
              <a:t>Charm threshold region: ψ(3770) and nearby thresholds.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50859" y="1151471"/>
            <a:ext cx="5440737" cy="2598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samples available at SuperB</a:t>
            </a:r>
            <a:endParaRPr lang="en-GB" dirty="0"/>
          </a:p>
        </p:txBody>
      </p:sp>
      <p:pic>
        <p:nvPicPr>
          <p:cNvPr id="10" name="Picture 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06382" y="1297517"/>
            <a:ext cx="611832" cy="243417"/>
          </a:xfrm>
          <a:prstGeom prst="rect">
            <a:avLst/>
          </a:prstGeom>
        </p:spPr>
      </p:pic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3451" y="2302933"/>
            <a:ext cx="611829" cy="243416"/>
          </a:xfrm>
          <a:prstGeom prst="rect">
            <a:avLst/>
          </a:prstGeom>
        </p:spPr>
      </p:pic>
      <p:pic>
        <p:nvPicPr>
          <p:cNvPr id="12" name="Picture 11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942665" y="2381749"/>
            <a:ext cx="626535" cy="249267"/>
          </a:xfrm>
          <a:prstGeom prst="rect">
            <a:avLst/>
          </a:prstGeom>
        </p:spPr>
      </p:pic>
      <p:pic>
        <p:nvPicPr>
          <p:cNvPr id="13" name="Picture 12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234267" y="3825240"/>
            <a:ext cx="5909733" cy="2363893"/>
          </a:xfrm>
          <a:prstGeom prst="rect">
            <a:avLst/>
          </a:prstGeom>
        </p:spPr>
      </p:pic>
      <p:pic>
        <p:nvPicPr>
          <p:cNvPr id="14" name="Picture 13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8449733" y="6083911"/>
            <a:ext cx="372533" cy="30630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16200000" flipV="1">
            <a:off x="5981701" y="5848350"/>
            <a:ext cx="327025" cy="317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6661151" y="5842000"/>
            <a:ext cx="327025" cy="317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 rot="16200000">
            <a:off x="6737351" y="6267450"/>
            <a:ext cx="664535" cy="190500"/>
          </a:xfrm>
          <a:prstGeom prst="rect">
            <a:avLst/>
          </a:prstGeom>
        </p:spPr>
      </p:pic>
      <p:pic>
        <p:nvPicPr>
          <p:cNvPr id="24" name="Picture 23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 rot="16200000">
            <a:off x="6540500" y="6203950"/>
            <a:ext cx="552450" cy="184150"/>
          </a:xfrm>
          <a:prstGeom prst="rect">
            <a:avLst/>
          </a:prstGeom>
        </p:spPr>
      </p:pic>
      <p:pic>
        <p:nvPicPr>
          <p:cNvPr id="25" name="Picture 2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 rot="16200000">
            <a:off x="6075984" y="6061970"/>
            <a:ext cx="132036" cy="113824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rot="16200000" flipV="1">
            <a:off x="6877051" y="5835650"/>
            <a:ext cx="327025" cy="317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7537451" y="5835650"/>
            <a:ext cx="327025" cy="317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 rot="16200000">
            <a:off x="7023100" y="6115050"/>
            <a:ext cx="1016000" cy="193728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217333" cy="493776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Lucida Grande"/>
                <a:ea typeface="Lucida Grande"/>
                <a:cs typeface="Lucida Grande"/>
              </a:rPr>
              <a:t>ϒ(4S) region: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75ab</a:t>
            </a:r>
            <a:r>
              <a:rPr lang="en-GB" sz="2000" baseline="30000" dirty="0" smtClean="0">
                <a:latin typeface="Lucida Grande"/>
                <a:ea typeface="Lucida Grande"/>
                <a:cs typeface="Lucida Grande"/>
              </a:rPr>
              <a:t>−1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at the 4S.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Also run above / below the 4S.</a:t>
            </a:r>
          </a:p>
          <a:p>
            <a:pPr lvl="1"/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~75 x10</a:t>
            </a:r>
            <a:r>
              <a:rPr lang="en-GB" sz="2000" baseline="30000" dirty="0" smtClean="0">
                <a:latin typeface="Lucida Grande"/>
                <a:ea typeface="Lucida Grande"/>
                <a:cs typeface="Lucida Grande"/>
              </a:rPr>
              <a:t>9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B, D and </a:t>
            </a:r>
            <a:r>
              <a:rPr lang="en-GB" sz="2000" dirty="0" err="1" smtClean="0">
                <a:latin typeface="Lucida Grande"/>
                <a:ea typeface="Lucida Grande"/>
                <a:cs typeface="Lucida Grande"/>
              </a:rPr>
              <a:t>τ</a:t>
            </a:r>
            <a:r>
              <a:rPr lang="en-GB" sz="2000" dirty="0" smtClean="0">
                <a:latin typeface="Lucida Grande"/>
                <a:ea typeface="Lucida Grande"/>
                <a:cs typeface="Lucida Grande"/>
              </a:rPr>
              <a:t> pairs.</a:t>
            </a:r>
          </a:p>
          <a:p>
            <a:pPr lvl="1"/>
            <a:endParaRPr lang="en-GB" dirty="0" smtClean="0">
              <a:latin typeface="Lucida Grande"/>
              <a:ea typeface="Lucida Grande"/>
              <a:cs typeface="Lucida Grande"/>
            </a:endParaRPr>
          </a:p>
          <a:p>
            <a:pPr lvl="1">
              <a:buNone/>
            </a:pPr>
            <a:endParaRPr lang="en-GB" dirty="0" smtClean="0">
              <a:latin typeface="Lucida Grande"/>
              <a:ea typeface="Lucida Grande"/>
              <a:cs typeface="Lucida Grande"/>
            </a:endParaRPr>
          </a:p>
          <a:p>
            <a:r>
              <a:rPr lang="en-GB" sz="2400" dirty="0" smtClean="0"/>
              <a:t>ψ(3770) region:</a:t>
            </a:r>
          </a:p>
          <a:p>
            <a:pPr lvl="1"/>
            <a:r>
              <a:rPr lang="en-GB" sz="2000" dirty="0" smtClean="0"/>
              <a:t>1ab</a:t>
            </a:r>
            <a:r>
              <a:rPr lang="en-GB" sz="2000" baseline="30000" dirty="0" smtClean="0"/>
              <a:t>−1</a:t>
            </a:r>
            <a:r>
              <a:rPr lang="en-GB" sz="2000" dirty="0" smtClean="0"/>
              <a:t> at threshold.</a:t>
            </a:r>
          </a:p>
          <a:p>
            <a:pPr lvl="1"/>
            <a:r>
              <a:rPr lang="en-GB" sz="2000" dirty="0" smtClean="0"/>
              <a:t>Also run at nearby resonances.</a:t>
            </a:r>
          </a:p>
          <a:p>
            <a:pPr lvl="1"/>
            <a:r>
              <a:rPr lang="en-GB" sz="2000" dirty="0" smtClean="0"/>
              <a:t>~4 </a:t>
            </a:r>
            <a:r>
              <a:rPr lang="en-GB" sz="2000" dirty="0" err="1" smtClean="0"/>
              <a:t>x</a:t>
            </a:r>
            <a:r>
              <a:rPr lang="en-GB" sz="2000" dirty="0" smtClean="0"/>
              <a:t> 10</a:t>
            </a:r>
            <a:r>
              <a:rPr lang="en-GB" sz="2000" baseline="30000" dirty="0" smtClean="0"/>
              <a:t>9</a:t>
            </a:r>
            <a:r>
              <a:rPr lang="en-GB" sz="2000" dirty="0" smtClean="0"/>
              <a:t> D pairs at threshold in a dedicated one year run.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τ</a:t>
            </a:r>
            <a:r>
              <a:rPr lang="en-GB" dirty="0" smtClean="0"/>
              <a:t> Physics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programme includes</a:t>
            </a:r>
          </a:p>
          <a:p>
            <a:pPr lvl="1"/>
            <a:r>
              <a:rPr lang="en-GB" dirty="0" smtClean="0"/>
              <a:t>Charged Lepton Flavour Violation</a:t>
            </a:r>
          </a:p>
          <a:p>
            <a:pPr lvl="1"/>
            <a:r>
              <a:rPr lang="en-GB" dirty="0" smtClean="0"/>
              <a:t>CP Violation</a:t>
            </a:r>
          </a:p>
          <a:p>
            <a:pPr lvl="1"/>
            <a:r>
              <a:rPr lang="en-GB" dirty="0" err="1" smtClean="0"/>
              <a:t>τ</a:t>
            </a:r>
            <a:r>
              <a:rPr lang="en-GB" dirty="0" smtClean="0"/>
              <a:t> EDM</a:t>
            </a:r>
          </a:p>
          <a:p>
            <a:pPr lvl="1"/>
            <a:r>
              <a:rPr lang="en-GB" dirty="0" err="1" smtClean="0"/>
              <a:t>τ</a:t>
            </a:r>
            <a:r>
              <a:rPr lang="en-GB" dirty="0" smtClean="0"/>
              <a:t> g-2</a:t>
            </a:r>
          </a:p>
          <a:p>
            <a:pPr lvl="1"/>
            <a:r>
              <a:rPr lang="en-GB" dirty="0" smtClean="0"/>
              <a:t>Precision 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us</a:t>
            </a:r>
            <a:r>
              <a:rPr lang="en-GB" dirty="0" smtClean="0"/>
              <a:t>| measurements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11334" y="1710266"/>
            <a:ext cx="11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[This talk]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576" y="2726266"/>
            <a:ext cx="5358825" cy="3634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Lepton Flavour Violation (LFV)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113867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ν</a:t>
            </a:r>
            <a:r>
              <a:rPr lang="en-GB" sz="2000" dirty="0" smtClean="0"/>
              <a:t> mixing leads to a low level of charged LFV (B~10</a:t>
            </a:r>
            <a:r>
              <a:rPr lang="en-GB" sz="2000" baseline="30000" dirty="0" smtClean="0"/>
              <a:t>−54</a:t>
            </a:r>
            <a:r>
              <a:rPr lang="en-GB" sz="2000" dirty="0" smtClean="0"/>
              <a:t>).</a:t>
            </a:r>
          </a:p>
          <a:p>
            <a:pPr lvl="1"/>
            <a:r>
              <a:rPr lang="en-GB" sz="1800" dirty="0" smtClean="0"/>
              <a:t>Enhancements to observable levels are possible with new physics scenarios.</a:t>
            </a:r>
          </a:p>
          <a:p>
            <a:pPr lvl="1"/>
            <a:r>
              <a:rPr lang="en-GB" sz="1800" dirty="0" smtClean="0"/>
              <a:t>Searching for transitions from 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generation to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and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, i.e.</a:t>
            </a:r>
          </a:p>
          <a:p>
            <a:pPr lvl="1">
              <a:buNone/>
            </a:pPr>
            <a:r>
              <a:rPr lang="en-GB" sz="1800" dirty="0" smtClean="0"/>
              <a:t>						and</a:t>
            </a:r>
          </a:p>
          <a:p>
            <a:pPr lvl="1"/>
            <a:endParaRPr lang="en-GB" sz="18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N.B. </a:t>
            </a:r>
            <a:r>
              <a:rPr lang="en-GB" sz="2000" dirty="0" err="1" smtClean="0"/>
              <a:t>e</a:t>
            </a:r>
            <a:r>
              <a:rPr lang="en-GB" sz="2000" baseline="30000" dirty="0" smtClean="0"/>
              <a:t>−</a:t>
            </a:r>
            <a:r>
              <a:rPr lang="en-GB" sz="2000" dirty="0" smtClean="0"/>
              <a:t> beam polarisation </a:t>
            </a:r>
          </a:p>
          <a:p>
            <a:pPr>
              <a:buNone/>
            </a:pPr>
            <a:r>
              <a:rPr lang="en-GB" sz="2000" dirty="0" smtClean="0"/>
              <a:t>    helps suppress background.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1199" y="2870199"/>
            <a:ext cx="30310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charset="2"/>
              <a:buChar char="Ø"/>
            </a:pPr>
            <a:r>
              <a:rPr lang="en-GB" dirty="0" smtClean="0"/>
              <a:t>Two orders of magnitude improvement at SuperB over current limits. </a:t>
            </a:r>
          </a:p>
          <a:p>
            <a:pPr>
              <a:buClr>
                <a:schemeClr val="accent1"/>
              </a:buClr>
              <a:buFont typeface="Wingdings" charset="2"/>
              <a:buChar char="Ø"/>
            </a:pPr>
            <a:endParaRPr lang="en-GB" dirty="0" smtClean="0"/>
          </a:p>
          <a:p>
            <a:pPr>
              <a:buClr>
                <a:schemeClr val="accent1"/>
              </a:buClr>
              <a:buFont typeface="Wingdings" charset="2"/>
              <a:buChar char="Ø"/>
            </a:pPr>
            <a:r>
              <a:rPr lang="en-GB" dirty="0" smtClean="0"/>
              <a:t>Hadron machines are not competitive with e</a:t>
            </a:r>
            <a:r>
              <a:rPr lang="en-GB" baseline="30000" dirty="0" smtClean="0"/>
              <a:t>+</a:t>
            </a:r>
            <a:r>
              <a:rPr lang="en-GB" dirty="0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machines for this.</a:t>
            </a:r>
            <a:endParaRPr lang="en-GB" dirty="0"/>
          </a:p>
        </p:txBody>
      </p:sp>
      <p:pic>
        <p:nvPicPr>
          <p:cNvPr id="10" name="Picture 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352798" y="2381251"/>
            <a:ext cx="934717" cy="243416"/>
          </a:xfrm>
          <a:prstGeom prst="rect">
            <a:avLst/>
          </a:prstGeom>
        </p:spPr>
      </p:pic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59353" y="2398183"/>
            <a:ext cx="889889" cy="166243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7721" y="5215462"/>
            <a:ext cx="2286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Note: SuperB has only evaluated a few of the accessible modes.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golden LFV modes:             </a:t>
            </a:r>
            <a:r>
              <a:rPr lang="en-GB" dirty="0" err="1" smtClean="0">
                <a:solidFill>
                  <a:schemeClr val="bg1"/>
                </a:solidFill>
              </a:rPr>
              <a:t>hb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Symmetry breaking scale assumed: 500GeV.</a:t>
            </a:r>
          </a:p>
          <a:p>
            <a:endParaRPr lang="en-GB" dirty="0"/>
          </a:p>
        </p:txBody>
      </p:sp>
      <p:pic>
        <p:nvPicPr>
          <p:cNvPr id="4" name="Picture 3" descr="LHT-SuperB-500G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596"/>
            <a:ext cx="5486396" cy="3860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734" y="5994400"/>
            <a:ext cx="1185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c/o M. </a:t>
            </a:r>
            <a:r>
              <a:rPr lang="en-GB" sz="1400" dirty="0" err="1" smtClean="0"/>
              <a:t>Blanke</a:t>
            </a:r>
            <a:endParaRPr lang="en-GB" sz="1400" dirty="0"/>
          </a:p>
        </p:txBody>
      </p:sp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68333" y="637117"/>
            <a:ext cx="2184400" cy="41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4267" y="1879600"/>
            <a:ext cx="3166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NP scale assumed: 500GeV.</a:t>
            </a:r>
          </a:p>
          <a:p>
            <a:endParaRPr lang="en-GB" dirty="0" smtClean="0"/>
          </a:p>
          <a:p>
            <a:r>
              <a:rPr lang="en-GB" dirty="0" smtClean="0"/>
              <a:t>Current experimental limits are at the edges of the model parameter space</a:t>
            </a:r>
          </a:p>
          <a:p>
            <a:endParaRPr lang="en-GB" dirty="0" smtClean="0"/>
          </a:p>
          <a:p>
            <a:r>
              <a:rPr lang="en-GB" dirty="0" smtClean="0"/>
              <a:t>SuperB will be able to significantly constrain these models, and either find both channels, or constrain a large part of parameter space.</a:t>
            </a:r>
          </a:p>
          <a:p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35218" y="5977465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M. </a:t>
            </a:r>
            <a:r>
              <a:rPr lang="en-GB" sz="1600" dirty="0" err="1" smtClean="0"/>
              <a:t>Blanke</a:t>
            </a:r>
            <a:r>
              <a:rPr lang="en-GB" sz="1600" dirty="0" smtClean="0"/>
              <a:t> et al. </a:t>
            </a:r>
            <a:r>
              <a:rPr lang="en-US" sz="1600" dirty="0" smtClean="0"/>
              <a:t>arXiv:0906.5454</a:t>
            </a:r>
            <a:endParaRPr lang="en-GB" sz="1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ntitled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2899" y="3429000"/>
            <a:ext cx="4159101" cy="2356824"/>
          </a:xfrm>
          <a:prstGeom prst="rect">
            <a:avLst/>
          </a:prstGeom>
        </p:spPr>
      </p:pic>
      <p:pic>
        <p:nvPicPr>
          <p:cNvPr id="7" name="Picture 10" descr="w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5901" y="2892425"/>
            <a:ext cx="45434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Untitl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6251" y="2060575"/>
            <a:ext cx="144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Untitle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6251" y="2382837"/>
            <a:ext cx="1441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385976" y="1958975"/>
            <a:ext cx="788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BLUE</a:t>
            </a:r>
          </a:p>
          <a:p>
            <a:r>
              <a:rPr lang="en-GB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724238" y="5684837"/>
            <a:ext cx="62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Δm</a:t>
            </a:r>
            <a:r>
              <a:rPr lang="en-GB" baseline="-25000"/>
              <a:t>s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7543263" y="3094037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/>
              <a:t>Φ</a:t>
            </a:r>
            <a:r>
              <a:rPr lang="en-GB" baseline="-25000"/>
              <a:t>s</a:t>
            </a:r>
            <a:r>
              <a:rPr lang="en-GB"/>
              <a:t> + Δm</a:t>
            </a:r>
            <a:r>
              <a:rPr lang="en-GB" baseline="-25000"/>
              <a:t>s</a:t>
            </a:r>
          </a:p>
        </p:txBody>
      </p:sp>
      <p:pic>
        <p:nvPicPr>
          <p:cNvPr id="13" name="Picture 18" descr="Untitled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03176" y="5772150"/>
            <a:ext cx="101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20"/>
          <p:cNvCxnSpPr>
            <a:cxnSpLocks noChangeShapeType="1"/>
          </p:cNvCxnSpPr>
          <p:nvPr/>
        </p:nvCxnSpPr>
        <p:spPr bwMode="auto">
          <a:xfrm flipV="1">
            <a:off x="5319176" y="5397500"/>
            <a:ext cx="474662" cy="4841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Specific example:                 </a:t>
            </a:r>
            <a:r>
              <a:rPr lang="en-GB" dirty="0" err="1" smtClean="0">
                <a:solidFill>
                  <a:schemeClr val="bg1"/>
                </a:solidFill>
              </a:rPr>
              <a:t>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Only cleanly accessible in e</a:t>
            </a:r>
            <a:r>
              <a:rPr lang="en-GB" sz="2400" baseline="30000" dirty="0" smtClean="0"/>
              <a:t>+</a:t>
            </a:r>
            <a:r>
              <a:rPr lang="en-GB" sz="2400" dirty="0" smtClean="0"/>
              <a:t>e</a:t>
            </a:r>
            <a:r>
              <a:rPr lang="en-GB" sz="2400" baseline="30000" dirty="0" smtClean="0"/>
              <a:t>− </a:t>
            </a:r>
            <a:r>
              <a:rPr lang="en-GB" sz="2400" dirty="0" smtClean="0"/>
              <a:t>(golden modes: </a:t>
            </a:r>
            <a:r>
              <a:rPr lang="en-GB" sz="2400" dirty="0" err="1" smtClean="0"/>
              <a:t>μγ</a:t>
            </a:r>
            <a:r>
              <a:rPr lang="en-GB" sz="2400" dirty="0" smtClean="0"/>
              <a:t>, 3 lepton).</a:t>
            </a:r>
          </a:p>
        </p:txBody>
      </p:sp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089404" y="762000"/>
            <a:ext cx="1473200" cy="31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1683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dependent NP constraint.</a:t>
            </a:r>
          </a:p>
          <a:p>
            <a:endParaRPr lang="en-GB" dirty="0" smtClean="0"/>
          </a:p>
          <a:p>
            <a:r>
              <a:rPr lang="en-GB" dirty="0" smtClean="0"/>
              <a:t>Correlated with other flavour observables: MEG, LHCb etc.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740400" y="6570139"/>
            <a:ext cx="3408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Parry and Zhang </a:t>
            </a:r>
            <a:r>
              <a:rPr lang="en-US" sz="1400" dirty="0" smtClean="0"/>
              <a:t>Nucl.Phys.B802:63-76,2008</a:t>
            </a:r>
            <a:endParaRPr lang="en-GB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4613" y="2641600"/>
            <a:ext cx="40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Not updated to latest results from LHCb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u,d,s</a:t>
            </a:r>
            <a:r>
              <a:rPr lang="en-GB" dirty="0" smtClean="0"/>
              <a:t> Physics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programme includes</a:t>
            </a:r>
          </a:p>
          <a:p>
            <a:pPr lvl="1"/>
            <a:r>
              <a:rPr lang="en-GB" dirty="0" smtClean="0"/>
              <a:t>Rare decays</a:t>
            </a:r>
          </a:p>
          <a:p>
            <a:pPr lvl="1"/>
            <a:r>
              <a:rPr lang="en-GB" dirty="0" smtClean="0"/>
              <a:t>CKM angles and sides</a:t>
            </a:r>
          </a:p>
          <a:p>
            <a:pPr lvl="1"/>
            <a:r>
              <a:rPr lang="en-GB" dirty="0" smtClean="0"/>
              <a:t>CPT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1334" y="1710266"/>
            <a:ext cx="11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[This talk]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19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1337" y="2116661"/>
            <a:ext cx="113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[This talk]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449733" cy="49377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Data samples available at SuperB</a:t>
            </a:r>
          </a:p>
          <a:p>
            <a:r>
              <a:rPr lang="en-GB" dirty="0" smtClean="0"/>
              <a:t>Topics</a:t>
            </a:r>
          </a:p>
          <a:p>
            <a:pPr lvl="1"/>
            <a:r>
              <a:rPr lang="en-GB" dirty="0" err="1" smtClean="0"/>
              <a:t>τ</a:t>
            </a:r>
            <a:r>
              <a:rPr lang="en-GB" dirty="0" smtClean="0"/>
              <a:t> physics</a:t>
            </a:r>
          </a:p>
          <a:p>
            <a:pPr lvl="1"/>
            <a:r>
              <a:rPr lang="en-GB" dirty="0" err="1" smtClean="0"/>
              <a:t>B</a:t>
            </a:r>
            <a:r>
              <a:rPr lang="en-GB" baseline="-25000" dirty="0" err="1" smtClean="0"/>
              <a:t>u,d,s</a:t>
            </a:r>
            <a:r>
              <a:rPr lang="en-GB" dirty="0" smtClean="0"/>
              <a:t> physics</a:t>
            </a:r>
          </a:p>
          <a:p>
            <a:pPr lvl="1"/>
            <a:r>
              <a:rPr lang="en-GB" dirty="0" smtClean="0"/>
              <a:t>D physics: a few highlights</a:t>
            </a:r>
          </a:p>
          <a:p>
            <a:pPr lvl="2"/>
            <a:r>
              <a:rPr lang="en-GB" sz="1730" dirty="0" smtClean="0"/>
              <a:t>See the other talks during this workshop (</a:t>
            </a:r>
            <a:r>
              <a:rPr lang="en-GB" sz="1730" i="1" dirty="0" smtClean="0"/>
              <a:t>AB, </a:t>
            </a:r>
            <a:r>
              <a:rPr lang="en-GB" sz="1730" i="1" dirty="0" err="1" smtClean="0"/>
              <a:t>Giorgi</a:t>
            </a:r>
            <a:r>
              <a:rPr lang="en-GB" sz="1730" i="1" dirty="0" smtClean="0"/>
              <a:t>, Meadows, </a:t>
            </a:r>
            <a:r>
              <a:rPr lang="en-GB" sz="1730" i="1" dirty="0" err="1" smtClean="0"/>
              <a:t>Neri</a:t>
            </a:r>
            <a:r>
              <a:rPr lang="en-GB" sz="1730" i="1" dirty="0" smtClean="0"/>
              <a:t>, Rama, </a:t>
            </a:r>
            <a:r>
              <a:rPr lang="en-GB" sz="1730" i="1" dirty="0" err="1" smtClean="0"/>
              <a:t>Sokoloff</a:t>
            </a:r>
            <a:r>
              <a:rPr lang="en-GB" sz="1730" dirty="0" smtClean="0"/>
              <a:t>).</a:t>
            </a:r>
          </a:p>
          <a:p>
            <a:pPr lvl="1"/>
            <a:r>
              <a:rPr lang="en-GB" dirty="0" smtClean="0"/>
              <a:t>Precision EW</a:t>
            </a:r>
          </a:p>
          <a:p>
            <a:pPr lvl="1"/>
            <a:r>
              <a:rPr lang="en-GB" dirty="0" smtClean="0"/>
              <a:t>Spectroscopy</a:t>
            </a:r>
          </a:p>
          <a:p>
            <a:r>
              <a:rPr lang="en-GB" dirty="0" smtClean="0"/>
              <a:t>Interplay</a:t>
            </a:r>
          </a:p>
          <a:p>
            <a:pPr lvl="1"/>
            <a:r>
              <a:rPr lang="en-GB" dirty="0" smtClean="0"/>
              <a:t>Precision CKM</a:t>
            </a:r>
          </a:p>
          <a:p>
            <a:pPr lvl="1"/>
            <a:r>
              <a:rPr lang="en-GB" dirty="0" smtClean="0"/>
              <a:t>Golden modes</a:t>
            </a:r>
          </a:p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</a:t>
            </a:r>
            <a:r>
              <a:rPr lang="en-GB" baseline="-25000" dirty="0" smtClean="0"/>
              <a:t>u,d</a:t>
            </a:r>
            <a:r>
              <a:rPr lang="en-GB" dirty="0" smtClean="0"/>
              <a:t> physics: Rare Decays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Rate modified by presence of H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2140" y="1177927"/>
            <a:ext cx="2947459" cy="17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688571" y="2068511"/>
          <a:ext cx="1470025" cy="793750"/>
        </p:xfrm>
        <a:graphic>
          <a:graphicData uri="http://schemas.openxmlformats.org/presentationml/2006/ole">
            <p:oleObj spid="_x0000_s13314" name="Equation" r:id="rId4" imgW="799920" imgH="431640" progId="">
              <p:embed/>
            </p:oleObj>
          </a:graphicData>
        </a:graphic>
      </p:graphicFrame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190750" y="1291698"/>
            <a:ext cx="1619250" cy="329668"/>
          </a:xfrm>
          <a:prstGeom prst="rect">
            <a:avLst/>
          </a:prstGeom>
        </p:spPr>
      </p:pic>
      <p:pic>
        <p:nvPicPr>
          <p:cNvPr id="10" name="Picture 9" descr="btaunu2-LHC-comparis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96692" y="2963333"/>
            <a:ext cx="5767103" cy="3894667"/>
          </a:xfrm>
          <a:prstGeom prst="rect">
            <a:avLst/>
          </a:prstGeom>
        </p:spPr>
      </p:pic>
      <p:pic>
        <p:nvPicPr>
          <p:cNvPr id="12" name="Picture 11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875867" y="3107273"/>
            <a:ext cx="2997200" cy="9594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1202" y="4047068"/>
            <a:ext cx="3422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/>
                <a:cs typeface="Cambria"/>
              </a:rPr>
              <a:t>Currently the inclusive </a:t>
            </a:r>
            <a:r>
              <a:rPr lang="en-GB" dirty="0" err="1" smtClean="0">
                <a:latin typeface="Cambria"/>
                <a:cs typeface="Cambria"/>
              </a:rPr>
              <a:t>b</a:t>
            </a:r>
            <a:r>
              <a:rPr lang="en-GB" dirty="0" smtClean="0">
                <a:latin typeface="Cambria"/>
                <a:cs typeface="Cambria"/>
              </a:rPr>
              <a:t> to </a:t>
            </a:r>
            <a:r>
              <a:rPr lang="en-GB" dirty="0" err="1" smtClean="0">
                <a:latin typeface="Cambria"/>
                <a:cs typeface="Cambria"/>
              </a:rPr>
              <a:t>sγ</a:t>
            </a:r>
            <a:r>
              <a:rPr lang="en-GB" dirty="0" smtClean="0">
                <a:latin typeface="Cambria"/>
                <a:cs typeface="Cambria"/>
              </a:rPr>
              <a:t> channel excludes </a:t>
            </a:r>
            <a:r>
              <a:rPr lang="en-GB" dirty="0" err="1" smtClean="0">
                <a:latin typeface="Cambria"/>
                <a:cs typeface="Cambria"/>
              </a:rPr>
              <a:t>m</a:t>
            </a:r>
            <a:r>
              <a:rPr lang="en-GB" baseline="-25000" dirty="0" err="1" smtClean="0">
                <a:latin typeface="Cambria"/>
                <a:cs typeface="Cambria"/>
              </a:rPr>
              <a:t>H</a:t>
            </a:r>
            <a:r>
              <a:rPr lang="en-GB" baseline="-25000" dirty="0" smtClean="0">
                <a:latin typeface="Cambria"/>
                <a:cs typeface="Cambria"/>
              </a:rPr>
              <a:t>+</a:t>
            </a:r>
            <a:r>
              <a:rPr lang="en-GB" dirty="0" smtClean="0">
                <a:latin typeface="Cambria"/>
                <a:cs typeface="Cambria"/>
              </a:rPr>
              <a:t> &lt; 295 GeV/c</a:t>
            </a:r>
            <a:r>
              <a:rPr lang="en-GB" baseline="30000" dirty="0" smtClean="0">
                <a:latin typeface="Cambria"/>
                <a:cs typeface="Cambria"/>
              </a:rPr>
              <a:t>2</a:t>
            </a:r>
            <a:r>
              <a:rPr lang="en-GB" dirty="0" smtClean="0">
                <a:latin typeface="Cambria"/>
                <a:cs typeface="Cambria"/>
              </a:rPr>
              <a:t>.</a:t>
            </a:r>
          </a:p>
          <a:p>
            <a:endParaRPr lang="en-GB" dirty="0" smtClean="0">
              <a:latin typeface="Cambria"/>
              <a:cs typeface="Cambria"/>
            </a:endParaRPr>
          </a:p>
          <a:p>
            <a:r>
              <a:rPr lang="en-GB" dirty="0" smtClean="0">
                <a:latin typeface="Cambria"/>
                <a:cs typeface="Cambria"/>
              </a:rPr>
              <a:t>The current combined limit places a stronger constraint than direct searches from the LHC for the next few years.</a:t>
            </a:r>
            <a:endParaRPr lang="en-GB" dirty="0">
              <a:latin typeface="Cambria"/>
              <a:cs typeface="Cambr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-16933" y="4631262"/>
            <a:ext cx="3132666" cy="50800"/>
          </a:xfrm>
          <a:prstGeom prst="line">
            <a:avLst/>
          </a:prstGeom>
          <a:ln w="2857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R_Knunu_BR_Kstnunu_Constrain_Epsi_E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51857" y="3754900"/>
            <a:ext cx="4284134" cy="2901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GB" baseline="-25000" dirty="0" err="1" smtClean="0"/>
              <a:t>u,d</a:t>
            </a:r>
            <a:r>
              <a:rPr lang="en-GB" dirty="0" smtClean="0"/>
              <a:t> physics: Rare Decays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Need 75ab</a:t>
            </a:r>
            <a:r>
              <a:rPr lang="en-GB" baseline="30000" dirty="0" smtClean="0"/>
              <a:t>−1</a:t>
            </a:r>
            <a:r>
              <a:rPr lang="en-GB" dirty="0" smtClean="0"/>
              <a:t> to observe </a:t>
            </a:r>
            <a:r>
              <a:rPr lang="en-GB" dirty="0" err="1" smtClean="0"/>
              <a:t>pseudoscalar</a:t>
            </a:r>
            <a:r>
              <a:rPr lang="en-GB" dirty="0" smtClean="0"/>
              <a:t> and vector modes.</a:t>
            </a:r>
          </a:p>
          <a:p>
            <a:pPr lvl="1"/>
            <a:r>
              <a:rPr lang="en-GB" dirty="0" smtClean="0"/>
              <a:t>With more than 75ab</a:t>
            </a:r>
            <a:r>
              <a:rPr lang="en-GB" baseline="30000" dirty="0" smtClean="0"/>
              <a:t>−1</a:t>
            </a:r>
            <a:r>
              <a:rPr lang="en-GB" dirty="0" smtClean="0"/>
              <a:t> we could measure polarisation.</a:t>
            </a:r>
            <a:endParaRPr lang="en-GB" dirty="0"/>
          </a:p>
        </p:txBody>
      </p:sp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121748" y="1270000"/>
            <a:ext cx="1908386" cy="340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9175" y="3940198"/>
            <a:ext cx="339858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Constraint on (</a:t>
            </a:r>
            <a:r>
              <a:rPr lang="en-GB" dirty="0" err="1" smtClean="0"/>
              <a:t>ε</a:t>
            </a:r>
            <a:r>
              <a:rPr lang="en-GB" dirty="0" smtClean="0"/>
              <a:t>, </a:t>
            </a:r>
            <a:r>
              <a:rPr lang="en-GB" dirty="0" err="1" smtClean="0"/>
              <a:t>η</a:t>
            </a:r>
            <a:r>
              <a:rPr lang="en-GB" dirty="0" smtClean="0"/>
              <a:t>) now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                              with 75ab</a:t>
            </a:r>
            <a:r>
              <a:rPr lang="en-GB" baseline="30000" dirty="0" smtClean="0"/>
              <a:t>−1</a:t>
            </a:r>
            <a:endParaRPr lang="en-GB" baseline="30000" dirty="0"/>
          </a:p>
        </p:txBody>
      </p:sp>
      <p:pic>
        <p:nvPicPr>
          <p:cNvPr id="9" name="Picture 8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3750730"/>
            <a:ext cx="4446762" cy="2867790"/>
          </a:xfrm>
          <a:prstGeom prst="rect">
            <a:avLst/>
          </a:prstGeom>
        </p:spPr>
      </p:pic>
      <p:pic>
        <p:nvPicPr>
          <p:cNvPr id="10" name="Picture 9" descr="Untitled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500138" y="5731930"/>
            <a:ext cx="973312" cy="157530"/>
          </a:xfrm>
          <a:prstGeom prst="rect">
            <a:avLst/>
          </a:prstGeom>
        </p:spPr>
      </p:pic>
      <p:pic>
        <p:nvPicPr>
          <p:cNvPr id="11" name="Picture 10" descr="Untitled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437775" y="3986026"/>
            <a:ext cx="915025" cy="145704"/>
          </a:xfrm>
          <a:prstGeom prst="rect">
            <a:avLst/>
          </a:prstGeom>
        </p:spPr>
      </p:pic>
      <p:pic>
        <p:nvPicPr>
          <p:cNvPr id="12" name="Picture 11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 rot="5400000">
            <a:off x="1577557" y="4185287"/>
            <a:ext cx="685800" cy="121485"/>
          </a:xfrm>
          <a:prstGeom prst="rect">
            <a:avLst/>
          </a:prstGeom>
        </p:spPr>
      </p:pic>
      <p:pic>
        <p:nvPicPr>
          <p:cNvPr id="13" name="Picture 12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692151" y="4690528"/>
            <a:ext cx="279712" cy="2717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3995" y="3547531"/>
            <a:ext cx="389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 see </a:t>
            </a:r>
            <a:r>
              <a:rPr lang="en-GB" dirty="0" err="1" smtClean="0"/>
              <a:t>Altmannshofer</a:t>
            </a:r>
            <a:r>
              <a:rPr lang="en-GB" dirty="0" smtClean="0"/>
              <a:t>, Buras, &amp; Straub</a:t>
            </a:r>
            <a:endParaRPr lang="en-GB" dirty="0"/>
          </a:p>
        </p:txBody>
      </p:sp>
      <p:pic>
        <p:nvPicPr>
          <p:cNvPr id="15" name="Picture 14" descr="Untitl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971863" y="2522266"/>
            <a:ext cx="5257801" cy="9067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5197" y="2605670"/>
            <a:ext cx="2457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Sensitive to models with </a:t>
            </a:r>
          </a:p>
          <a:p>
            <a:r>
              <a:rPr lang="en-GB" sz="1600" dirty="0" smtClean="0"/>
              <a:t>Z', RH currents and light scalar particles.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489199" y="5104712"/>
            <a:ext cx="1843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(Theoretical uncertainties)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468532" y="5815912"/>
            <a:ext cx="1950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(Experimental uncertainties)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6265334" y="5173134"/>
            <a:ext cx="795869" cy="338667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sl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l</a:t>
            </a:r>
            <a:r>
              <a:rPr lang="en-GB" baseline="30000" dirty="0" smtClean="0"/>
              <a:t>−</a:t>
            </a:r>
            <a:endParaRPr lang="en-GB" baseline="30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SuperB can measure inclusive and exclusive modes:</a:t>
            </a:r>
          </a:p>
          <a:p>
            <a:pPr lvl="1"/>
            <a:r>
              <a:rPr lang="en-GB" dirty="0" smtClean="0"/>
              <a:t>Crosscheck results to understand source of NP.</a:t>
            </a:r>
          </a:p>
          <a:p>
            <a:pPr lvl="1"/>
            <a:r>
              <a:rPr lang="en-GB" dirty="0" smtClean="0"/>
              <a:t>Important as theory uncertainties differ.</a:t>
            </a:r>
          </a:p>
          <a:p>
            <a:pPr lvl="1"/>
            <a:r>
              <a:rPr lang="en-GB" dirty="0" smtClean="0"/>
              <a:t>Expect: 10-15,000 K*</a:t>
            </a:r>
            <a:r>
              <a:rPr lang="en-GB" dirty="0" err="1" smtClean="0"/>
              <a:t>μμ</a:t>
            </a:r>
            <a:r>
              <a:rPr lang="en-GB" dirty="0" smtClean="0"/>
              <a:t> and 10-15,000 K*</a:t>
            </a:r>
            <a:r>
              <a:rPr lang="en-GB" dirty="0" err="1" smtClean="0"/>
              <a:t>ee</a:t>
            </a:r>
            <a:r>
              <a:rPr lang="en-GB" dirty="0" smtClean="0"/>
              <a:t> events.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SuperB can study all lepton flavours:</a:t>
            </a:r>
          </a:p>
          <a:p>
            <a:pPr lvl="1"/>
            <a:r>
              <a:rPr lang="en-GB" dirty="0" smtClean="0"/>
              <a:t>Equal amounts of </a:t>
            </a:r>
            <a:r>
              <a:rPr lang="en-GB" dirty="0" err="1" smtClean="0"/>
              <a:t>μ</a:t>
            </a:r>
            <a:r>
              <a:rPr lang="en-GB" dirty="0" smtClean="0"/>
              <a:t> and </a:t>
            </a:r>
            <a:r>
              <a:rPr lang="en-GB" dirty="0" err="1" smtClean="0"/>
              <a:t>e</a:t>
            </a:r>
            <a:r>
              <a:rPr lang="en-GB" dirty="0" smtClean="0"/>
              <a:t> final states can be measured.</a:t>
            </a:r>
          </a:p>
          <a:p>
            <a:pPr lvl="2"/>
            <a:r>
              <a:rPr lang="en-GB" dirty="0" smtClean="0"/>
              <a:t>Need both of these to measure all NP sensitive observables.</a:t>
            </a:r>
          </a:p>
          <a:p>
            <a:pPr lvl="2"/>
            <a:r>
              <a:rPr lang="en-GB" dirty="0" smtClean="0"/>
              <a:t>LHCb will accumulate slight more events in the </a:t>
            </a:r>
            <a:r>
              <a:rPr lang="en-GB" dirty="0" err="1" smtClean="0"/>
              <a:t>μμ</a:t>
            </a:r>
            <a:r>
              <a:rPr lang="en-GB" dirty="0" smtClean="0"/>
              <a:t> mode.</a:t>
            </a:r>
          </a:p>
          <a:p>
            <a:pPr lvl="2"/>
            <a:r>
              <a:rPr lang="en-GB" dirty="0" smtClean="0"/>
              <a:t>Expect superior statistics wrt LHCb for </a:t>
            </a:r>
            <a:r>
              <a:rPr lang="en-GB" dirty="0" err="1" smtClean="0"/>
              <a:t>ee</a:t>
            </a:r>
            <a:r>
              <a:rPr lang="en-GB" dirty="0" smtClean="0"/>
              <a:t> mode.</a:t>
            </a:r>
          </a:p>
          <a:p>
            <a:pPr lvl="2"/>
            <a:r>
              <a:rPr lang="en-GB" dirty="0" smtClean="0"/>
              <a:t>S/B~ 0.3, c.f. S/B~1.0 for LHCb.</a:t>
            </a:r>
          </a:p>
          <a:p>
            <a:pPr lvl="1"/>
            <a:r>
              <a:rPr lang="en-GB" dirty="0" smtClean="0"/>
              <a:t>Can also search for K</a:t>
            </a:r>
            <a:r>
              <a:rPr lang="en-GB" baseline="30000" dirty="0" smtClean="0"/>
              <a:t>(*)</a:t>
            </a:r>
            <a:r>
              <a:rPr lang="en-GB" dirty="0" err="1" smtClean="0"/>
              <a:t>τ</a:t>
            </a:r>
            <a:r>
              <a:rPr lang="en-GB" baseline="30000" dirty="0" err="1" smtClean="0"/>
              <a:t>+</a:t>
            </a:r>
            <a:r>
              <a:rPr lang="en-GB" dirty="0" err="1" smtClean="0"/>
              <a:t>τ</a:t>
            </a:r>
            <a:r>
              <a:rPr lang="en-GB" baseline="30000" dirty="0" smtClean="0"/>
              <a:t>−</a:t>
            </a:r>
            <a:r>
              <a:rPr lang="en-GB" dirty="0" smtClean="0"/>
              <a:t> decay.</a:t>
            </a:r>
          </a:p>
          <a:p>
            <a:pPr lvl="1"/>
            <a:r>
              <a:rPr lang="en-GB" dirty="0" smtClean="0"/>
              <a:t>... and constrain </a:t>
            </a:r>
            <a:r>
              <a:rPr lang="en-GB" dirty="0" err="1" smtClean="0"/>
              <a:t>Majorana</a:t>
            </a:r>
            <a:r>
              <a:rPr lang="en-GB" dirty="0" smtClean="0"/>
              <a:t> </a:t>
            </a:r>
            <a:r>
              <a:rPr lang="en-GB" dirty="0" err="1" smtClean="0"/>
              <a:t>ν's</a:t>
            </a:r>
            <a:r>
              <a:rPr lang="en-GB" dirty="0" smtClean="0"/>
              <a:t> using like sign final states.</a:t>
            </a:r>
          </a:p>
          <a:p>
            <a:pPr lvl="2"/>
            <a:r>
              <a:rPr lang="en-GB" dirty="0" smtClean="0"/>
              <a:t>Also of interest for D</a:t>
            </a:r>
            <a:r>
              <a:rPr lang="en-GB" baseline="-25000" dirty="0" smtClean="0"/>
              <a:t>s</a:t>
            </a:r>
            <a:r>
              <a:rPr lang="en-GB" dirty="0" smtClean="0"/>
              <a:t> decays to K</a:t>
            </a:r>
            <a:r>
              <a:rPr lang="en-GB" baseline="30000" dirty="0" smtClean="0"/>
              <a:t>(*)</a:t>
            </a:r>
            <a:r>
              <a:rPr lang="en-GB" dirty="0" err="1" smtClean="0"/>
              <a:t>ll</a:t>
            </a:r>
            <a:r>
              <a:rPr lang="en-GB" dirty="0" smtClean="0"/>
              <a:t> final states near charm threshold.</a:t>
            </a:r>
            <a:endParaRPr lang="en-GB" baseline="30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TDCPV in B decays (i.e. CKM angles </a:t>
            </a:r>
            <a:r>
              <a:rPr lang="en-GB" dirty="0" err="1" smtClean="0"/>
              <a:t>β</a:t>
            </a:r>
            <a:r>
              <a:rPr lang="en-GB" dirty="0" smtClean="0"/>
              <a:t> &amp; </a:t>
            </a:r>
            <a:r>
              <a:rPr lang="en-GB" dirty="0" err="1" smtClean="0"/>
              <a:t>α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51466"/>
            <a:ext cx="8229600" cy="543560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There are many redundant measurements of the CKM angles that are potential probes of NP.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Can also measure </a:t>
            </a:r>
            <a:r>
              <a:rPr lang="en-GB" sz="2400" dirty="0" err="1" smtClean="0"/>
              <a:t>α</a:t>
            </a:r>
            <a:r>
              <a:rPr lang="en-GB" sz="2400" dirty="0" smtClean="0"/>
              <a:t> using all modes: </a:t>
            </a:r>
            <a:r>
              <a:rPr lang="en-GB" sz="2400" dirty="0" err="1" smtClean="0"/>
              <a:t>ππ</a:t>
            </a:r>
            <a:r>
              <a:rPr lang="en-GB" sz="2400" dirty="0" smtClean="0"/>
              <a:t>, </a:t>
            </a:r>
            <a:r>
              <a:rPr lang="en-GB" sz="2400" dirty="0" err="1" smtClean="0"/>
              <a:t>ρπ</a:t>
            </a:r>
            <a:r>
              <a:rPr lang="en-GB" sz="2400" dirty="0" smtClean="0"/>
              <a:t>, </a:t>
            </a:r>
            <a:r>
              <a:rPr lang="en-GB" sz="2400" dirty="0" err="1" smtClean="0"/>
              <a:t>ρρ</a:t>
            </a:r>
            <a:r>
              <a:rPr lang="en-GB" sz="2400" dirty="0" smtClean="0"/>
              <a:t>, a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π</a:t>
            </a:r>
            <a:endParaRPr lang="en-GB" sz="2400" dirty="0"/>
          </a:p>
        </p:txBody>
      </p:sp>
      <p:pic>
        <p:nvPicPr>
          <p:cNvPr id="5" name="Picture 4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79912" y="1981202"/>
            <a:ext cx="6992329" cy="4063998"/>
          </a:xfrm>
          <a:prstGeom prst="rect">
            <a:avLst/>
          </a:prstGeom>
        </p:spPr>
      </p:pic>
      <p:sp useBgFill="1">
        <p:nvSpPr>
          <p:cNvPr id="6" name="TextBox 5"/>
          <p:cNvSpPr txBox="1"/>
          <p:nvPr/>
        </p:nvSpPr>
        <p:spPr>
          <a:xfrm>
            <a:off x="5350934" y="5350934"/>
            <a:ext cx="3318933" cy="73866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Current precision = BaBar to avoid having to worry about correlated errors in averages when performing extrapolations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17600"/>
            <a:ext cx="8229600" cy="546946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Can cleanly measure </a:t>
            </a:r>
            <a:r>
              <a:rPr lang="en-GB" dirty="0" err="1" smtClean="0"/>
              <a:t>A</a:t>
            </a:r>
            <a:r>
              <a:rPr lang="en-GB" baseline="30000" dirty="0" err="1" smtClean="0"/>
              <a:t>s</a:t>
            </a:r>
            <a:r>
              <a:rPr lang="en-GB" baseline="-25000" dirty="0" err="1" smtClean="0"/>
              <a:t>SL</a:t>
            </a:r>
            <a:r>
              <a:rPr lang="en-GB" dirty="0" smtClean="0"/>
              <a:t> using 5S data</a:t>
            </a:r>
            <a:endParaRPr lang="en-GB" baseline="-250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SuperB can also study rare decays with many neutral particles, such as                 , which can be enhanced by SUSY.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</a:t>
            </a:r>
            <a:r>
              <a:rPr lang="en-GB" baseline="-25000" dirty="0" smtClean="0"/>
              <a:t>s</a:t>
            </a:r>
            <a:r>
              <a:rPr lang="en-GB" dirty="0" smtClean="0"/>
              <a:t> physics</a:t>
            </a:r>
            <a:endParaRPr lang="en-GB" dirty="0"/>
          </a:p>
        </p:txBody>
      </p:sp>
      <p:pic>
        <p:nvPicPr>
          <p:cNvPr id="7" name="Picture 6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52233" y="6043352"/>
            <a:ext cx="1096433" cy="262191"/>
          </a:xfrm>
          <a:prstGeom prst="rect">
            <a:avLst/>
          </a:prstGeom>
        </p:spPr>
      </p:pic>
      <p:pic>
        <p:nvPicPr>
          <p:cNvPr id="8" name="Picture 7" descr="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5663" y="3075475"/>
            <a:ext cx="8204201" cy="2596158"/>
          </a:xfrm>
          <a:prstGeom prst="rect">
            <a:avLst/>
          </a:prstGeom>
        </p:spPr>
      </p:pic>
      <p:pic>
        <p:nvPicPr>
          <p:cNvPr id="10" name="Picture 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179171" y="2546802"/>
            <a:ext cx="4785657" cy="3995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18270" y="3227401"/>
            <a:ext cx="213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Little Higgs (LTH) scenario</a:t>
            </a:r>
            <a:endParaRPr lang="en-GB" sz="1400" dirty="0"/>
          </a:p>
        </p:txBody>
      </p:sp>
      <p:pic>
        <p:nvPicPr>
          <p:cNvPr id="15" name="Picture 1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37070" y="1591432"/>
            <a:ext cx="8720667" cy="71252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 Physics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The programme includes</a:t>
            </a:r>
          </a:p>
          <a:p>
            <a:pPr lvl="1"/>
            <a:r>
              <a:rPr lang="en-GB" dirty="0" smtClean="0"/>
              <a:t>Mixing</a:t>
            </a:r>
          </a:p>
          <a:p>
            <a:pPr lvl="1"/>
            <a:r>
              <a:rPr lang="en-GB" dirty="0" smtClean="0"/>
              <a:t>CP Violation</a:t>
            </a:r>
          </a:p>
          <a:p>
            <a:pPr lvl="1"/>
            <a:r>
              <a:rPr lang="en-GB" dirty="0" smtClean="0"/>
              <a:t>Quantum Correlation based measurements</a:t>
            </a:r>
          </a:p>
          <a:p>
            <a:pPr lvl="1"/>
            <a:r>
              <a:rPr lang="en-GB" dirty="0" smtClean="0"/>
              <a:t>Rare decays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11867" y="4216387"/>
            <a:ext cx="5537200" cy="64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the talks by AB, Brian, </a:t>
            </a:r>
            <a:r>
              <a:rPr lang="en-GB" dirty="0" err="1" smtClean="0"/>
              <a:t>Matteo</a:t>
            </a:r>
            <a:r>
              <a:rPr lang="en-GB" dirty="0" smtClean="0"/>
              <a:t>, Mike, Nicola for more details on the SuperB charm programme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23332" y="1888066"/>
            <a:ext cx="8145499" cy="3920067"/>
            <a:chOff x="423332" y="1888066"/>
            <a:chExt cx="8145499" cy="3920067"/>
          </a:xfrm>
        </p:grpSpPr>
        <p:pic>
          <p:nvPicPr>
            <p:cNvPr id="10" name="Picture 9" descr="baba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332" y="1888066"/>
              <a:ext cx="3894667" cy="3894667"/>
            </a:xfrm>
            <a:prstGeom prst="rect">
              <a:avLst/>
            </a:prstGeom>
          </p:spPr>
        </p:pic>
        <p:pic>
          <p:nvPicPr>
            <p:cNvPr id="18" name="Picture 17" descr="superb_thresh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2984" y="1892286"/>
              <a:ext cx="3915847" cy="39158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074333" y="4207934"/>
              <a:ext cx="567268" cy="651934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254500" y="4165601"/>
              <a:ext cx="651934" cy="524933"/>
            </a:xfrm>
            <a:prstGeom prst="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Charm Mixing</a:t>
            </a:r>
            <a:endParaRPr lang="en-GB" dirty="0"/>
          </a:p>
        </p:txBody>
      </p:sp>
      <p:sp useBgFill="1">
        <p:nvSpPr>
          <p:cNvPr id="22" name="Rectangle 21"/>
          <p:cNvSpPr/>
          <p:nvPr/>
        </p:nvSpPr>
        <p:spPr>
          <a:xfrm>
            <a:off x="2020242" y="5522963"/>
            <a:ext cx="923539" cy="32714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521546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Collect data at threshold and at the 4S.</a:t>
            </a:r>
          </a:p>
          <a:p>
            <a:pPr lvl="1"/>
            <a:r>
              <a:rPr lang="en-GB" dirty="0" smtClean="0"/>
              <a:t>Benefit charm mixing and CPV measurements.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Also useful for measuring the </a:t>
            </a:r>
            <a:r>
              <a:rPr lang="en-GB" dirty="0" err="1" smtClean="0"/>
              <a:t>Unitarity</a:t>
            </a:r>
            <a:r>
              <a:rPr lang="en-GB" dirty="0" smtClean="0"/>
              <a:t> triangle angle </a:t>
            </a:r>
            <a:r>
              <a:rPr lang="en-GB" dirty="0" err="1" smtClean="0"/>
              <a:t>γ</a:t>
            </a:r>
            <a:r>
              <a:rPr lang="en-GB" dirty="0" smtClean="0"/>
              <a:t> (strong phase in D</a:t>
            </a:r>
            <a:r>
              <a:rPr lang="en-US" dirty="0" smtClean="0">
                <a:sym typeface="Wingdings"/>
              </a:rPr>
              <a:t>Kππ Dalitz plot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 useBgFill="1">
        <p:nvSpPr>
          <p:cNvPr id="13" name="TextBox 12"/>
          <p:cNvSpPr txBox="1"/>
          <p:nvPr/>
        </p:nvSpPr>
        <p:spPr>
          <a:xfrm>
            <a:off x="6230646" y="6197599"/>
            <a:ext cx="2727091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See the talk by Nicola </a:t>
            </a:r>
            <a:r>
              <a:rPr lang="en-GB" dirty="0" err="1" smtClean="0"/>
              <a:t>Neri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3747" y="1424523"/>
            <a:ext cx="3930650" cy="158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quest for the final angle of the CKM matrix: </a:t>
            </a:r>
            <a:r>
              <a:rPr lang="en-GB" dirty="0" err="1" smtClean="0"/>
              <a:t>β</a:t>
            </a:r>
            <a:r>
              <a:rPr lang="en-GB" baseline="-25000" dirty="0" err="1" smtClean="0"/>
              <a:t>c</a:t>
            </a:r>
            <a:endParaRPr lang="en-GB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0800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The charm cu triangle has one unique element: </a:t>
            </a:r>
            <a:r>
              <a:rPr lang="en-GB" sz="2400" dirty="0" err="1" smtClean="0"/>
              <a:t>β</a:t>
            </a:r>
            <a:r>
              <a:rPr lang="en-GB" sz="2400" baseline="-25000" dirty="0" err="1" smtClean="0"/>
              <a:t>c</a:t>
            </a:r>
            <a:endParaRPr lang="en-GB" sz="2400" baseline="-25000" dirty="0" smtClean="0"/>
          </a:p>
          <a:p>
            <a:endParaRPr lang="en-GB" sz="2400" baseline="-25000" dirty="0" smtClean="0"/>
          </a:p>
          <a:p>
            <a:endParaRPr lang="en-GB" sz="2400" baseline="-25000" dirty="0" smtClean="0"/>
          </a:p>
          <a:p>
            <a:endParaRPr lang="en-GB" sz="2400" baseline="-25000" dirty="0" smtClean="0"/>
          </a:p>
          <a:p>
            <a:pPr>
              <a:buNone/>
            </a:pPr>
            <a:endParaRPr lang="en-GB" sz="2400" baseline="-25000" dirty="0" smtClean="0"/>
          </a:p>
          <a:p>
            <a:pPr>
              <a:buNone/>
            </a:pPr>
            <a:endParaRPr lang="en-GB" sz="2400" baseline="-25000" dirty="0" smtClean="0"/>
          </a:p>
          <a:p>
            <a:pPr>
              <a:buNone/>
            </a:pPr>
            <a:endParaRPr lang="en-GB" sz="2400" baseline="-25000" dirty="0" smtClean="0"/>
          </a:p>
          <a:p>
            <a:pPr>
              <a:buNone/>
            </a:pPr>
            <a:endParaRPr lang="en-GB" sz="2400" baseline="-25000" dirty="0" smtClean="0"/>
          </a:p>
          <a:p>
            <a:pPr>
              <a:buNone/>
            </a:pPr>
            <a:endParaRPr lang="en-GB" sz="2400" baseline="-250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Precision measurement of mixing phase in many channels (&lt;2°)</a:t>
            </a:r>
          </a:p>
          <a:p>
            <a:r>
              <a:rPr lang="en-GB" sz="2400" dirty="0" smtClean="0"/>
              <a:t>Constrain </a:t>
            </a:r>
            <a:r>
              <a:rPr lang="en-GB" sz="2400" dirty="0" err="1" smtClean="0"/>
              <a:t>β</a:t>
            </a:r>
            <a:r>
              <a:rPr lang="en-GB" sz="2400" baseline="-25000" dirty="0" err="1" smtClean="0"/>
              <a:t>c,eff</a:t>
            </a:r>
            <a:r>
              <a:rPr lang="en-GB" sz="2400" dirty="0" smtClean="0"/>
              <a:t> using a                 Isospin analysis</a:t>
            </a:r>
          </a:p>
          <a:p>
            <a:pPr lvl="1"/>
            <a:r>
              <a:rPr lang="en-GB" sz="2100" dirty="0" smtClean="0"/>
              <a:t>Search for NP and constrain </a:t>
            </a:r>
            <a:r>
              <a:rPr lang="en-GB" sz="2100" dirty="0" err="1" smtClean="0"/>
              <a:t>β</a:t>
            </a:r>
            <a:r>
              <a:rPr lang="en-GB" sz="2100" baseline="-25000" dirty="0" err="1" smtClean="0"/>
              <a:t>c,eff</a:t>
            </a:r>
            <a:r>
              <a:rPr lang="en-GB" sz="2100" baseline="-25000" dirty="0" smtClean="0"/>
              <a:t> </a:t>
            </a:r>
            <a:r>
              <a:rPr lang="en-GB" sz="2100" dirty="0" smtClean="0"/>
              <a:t>~ 1°.</a:t>
            </a:r>
          </a:p>
          <a:p>
            <a:pPr lvl="1"/>
            <a:r>
              <a:rPr lang="en-GB" sz="2100" dirty="0" smtClean="0"/>
              <a:t>Can only fully explore in an e</a:t>
            </a:r>
            <a:r>
              <a:rPr lang="en-GB" sz="2100" baseline="30000" dirty="0" smtClean="0"/>
              <a:t>+</a:t>
            </a:r>
            <a:r>
              <a:rPr lang="en-GB" sz="2100" dirty="0" smtClean="0"/>
              <a:t>e</a:t>
            </a:r>
            <a:r>
              <a:rPr lang="en-GB" sz="2100" baseline="30000" dirty="0" smtClean="0"/>
              <a:t>−</a:t>
            </a:r>
            <a:r>
              <a:rPr lang="en-GB" sz="2100" dirty="0" smtClean="0"/>
              <a:t> environment.</a:t>
            </a:r>
          </a:p>
          <a:p>
            <a:pPr lvl="1"/>
            <a:r>
              <a:rPr lang="en-GB" sz="2100" dirty="0" smtClean="0"/>
              <a:t>Data from the charm threshold region completes the set of 5 |</a:t>
            </a:r>
            <a:r>
              <a:rPr lang="en-GB" sz="2100" dirty="0" err="1" smtClean="0"/>
              <a:t>V</a:t>
            </a:r>
            <a:r>
              <a:rPr lang="en-GB" sz="2100" baseline="-25000" dirty="0" err="1" smtClean="0"/>
              <a:t>ij</a:t>
            </a:r>
            <a:r>
              <a:rPr lang="en-GB" sz="2100" dirty="0" smtClean="0"/>
              <a:t>| to measure: needs SuperB to perform an indirect test of the triangle.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9456" y="6146799"/>
            <a:ext cx="2625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AB, Inguglia, Meadows, arXiv:1106.5075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10" name="Picture 9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63062" y="1723213"/>
            <a:ext cx="2946405" cy="1028462"/>
          </a:xfrm>
          <a:prstGeom prst="rect">
            <a:avLst/>
          </a:prstGeom>
        </p:spPr>
      </p:pic>
      <p:pic>
        <p:nvPicPr>
          <p:cNvPr id="11" name="Picture 10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485672" y="4597404"/>
            <a:ext cx="916998" cy="186265"/>
          </a:xfrm>
          <a:prstGeom prst="rect">
            <a:avLst/>
          </a:prstGeom>
        </p:spPr>
      </p:pic>
      <p:pic>
        <p:nvPicPr>
          <p:cNvPr id="12" name="Picture 11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249480" y="2853898"/>
            <a:ext cx="2743054" cy="947007"/>
          </a:xfrm>
          <a:prstGeom prst="rect">
            <a:avLst/>
          </a:prstGeom>
        </p:spPr>
      </p:pic>
      <p:pic>
        <p:nvPicPr>
          <p:cNvPr id="13" name="Picture 12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89002" y="3202352"/>
            <a:ext cx="3547534" cy="453296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 useBgFill="1">
        <p:nvSpPr>
          <p:cNvPr id="15" name="TextBox 14"/>
          <p:cNvSpPr txBox="1"/>
          <p:nvPr/>
        </p:nvSpPr>
        <p:spPr>
          <a:xfrm>
            <a:off x="5959718" y="6197599"/>
            <a:ext cx="305868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See the talk by Brian Meadows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Charm Mixing: 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695158" y="1219200"/>
            <a:ext cx="2991642" cy="49377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Can perform a precision measurement of charm mixing.</a:t>
            </a:r>
          </a:p>
          <a:p>
            <a:endParaRPr lang="en-GB" sz="2000" dirty="0" smtClean="0"/>
          </a:p>
          <a:p>
            <a:r>
              <a:rPr lang="en-GB" sz="2000" dirty="0" smtClean="0"/>
              <a:t>TDCPV study of K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K</a:t>
            </a:r>
            <a:r>
              <a:rPr lang="en-GB" sz="2000" baseline="30000" dirty="0" smtClean="0"/>
              <a:t>−</a:t>
            </a:r>
            <a:r>
              <a:rPr lang="en-GB" sz="2000" dirty="0" smtClean="0"/>
              <a:t> will provide a 1.3° measurement of the mixing phase (arXiv:1109.4494).</a:t>
            </a:r>
            <a:endParaRPr lang="en-GB" sz="2000" dirty="0"/>
          </a:p>
        </p:txBody>
      </p:sp>
      <p:pic>
        <p:nvPicPr>
          <p:cNvPr id="8" name="Pictur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6372" y="1269999"/>
            <a:ext cx="4776763" cy="4876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Rare D Decays </a:t>
            </a:r>
            <a:r>
              <a:rPr lang="en-GB" sz="2000" dirty="0" smtClean="0"/>
              <a:t>(some examples)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29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Use 4S and ψ(3770) data to search for a number of important channels:</a:t>
            </a:r>
            <a:endParaRPr lang="en-GB" sz="2000" dirty="0"/>
          </a:p>
        </p:txBody>
      </p:sp>
      <p:pic>
        <p:nvPicPr>
          <p:cNvPr id="5" name="Picture 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7767" y="1695454"/>
            <a:ext cx="897078" cy="234949"/>
          </a:xfrm>
          <a:prstGeom prst="rect">
            <a:avLst/>
          </a:prstGeom>
        </p:spPr>
      </p:pic>
      <p:pic>
        <p:nvPicPr>
          <p:cNvPr id="6" name="Picture 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40833" y="3566583"/>
            <a:ext cx="1408176" cy="263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598" y="1625606"/>
            <a:ext cx="684106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Measure of the long distance contributions to the </a:t>
            </a:r>
            <a:r>
              <a:rPr lang="en-GB" dirty="0" err="1" smtClean="0">
                <a:latin typeface="Cambria"/>
                <a:cs typeface="Cambria"/>
              </a:rPr>
              <a:t>di</a:t>
            </a:r>
            <a:r>
              <a:rPr lang="en-GB" dirty="0" smtClean="0">
                <a:latin typeface="Cambria"/>
                <a:cs typeface="Cambria"/>
              </a:rPr>
              <a:t>-muon mode.</a:t>
            </a:r>
          </a:p>
          <a:p>
            <a:pPr>
              <a:buFont typeface="Arial"/>
              <a:buChar char="•"/>
            </a:pPr>
            <a:endParaRPr lang="en-GB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Enables us to understand if </a:t>
            </a:r>
            <a:r>
              <a:rPr lang="en-GB" dirty="0" err="1" smtClean="0">
                <a:latin typeface="Cambria"/>
                <a:cs typeface="Cambria"/>
              </a:rPr>
              <a:t>μμ</a:t>
            </a:r>
            <a:r>
              <a:rPr lang="en-GB" dirty="0" smtClean="0">
                <a:latin typeface="Cambria"/>
                <a:cs typeface="Cambria"/>
              </a:rPr>
              <a:t> exhibits new physics or not.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Expect to reach sensitivities ~10</a:t>
            </a:r>
            <a:r>
              <a:rPr lang="en-GB" baseline="30000" dirty="0" smtClean="0">
                <a:latin typeface="Cambria"/>
                <a:cs typeface="Cambria"/>
              </a:rPr>
              <a:t>-7</a:t>
            </a:r>
            <a:r>
              <a:rPr lang="en-GB" dirty="0" smtClean="0">
                <a:latin typeface="Cambria"/>
                <a:cs typeface="Cambria"/>
              </a:rPr>
              <a:t>.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SM rate is ~1</a:t>
            </a:r>
            <a:r>
              <a:rPr lang="en-GB" dirty="0" smtClean="0">
                <a:latin typeface="ＭＳ ゴシック"/>
                <a:ea typeface="ＭＳ ゴシック"/>
                <a:cs typeface="ＭＳ ゴシック"/>
              </a:rPr>
              <a:t>×</a:t>
            </a:r>
            <a:r>
              <a:rPr lang="en-GB" dirty="0" smtClean="0">
                <a:latin typeface="Cambria"/>
                <a:cs typeface="Cambria"/>
              </a:rPr>
              <a:t>10</a:t>
            </a:r>
            <a:r>
              <a:rPr lang="en-GB" baseline="30000" dirty="0" smtClean="0">
                <a:latin typeface="Cambria"/>
                <a:cs typeface="Cambria"/>
              </a:rPr>
              <a:t>-8</a:t>
            </a:r>
            <a:r>
              <a:rPr lang="en-GB" dirty="0" smtClean="0">
                <a:latin typeface="Cambria"/>
                <a:cs typeface="Cambria"/>
              </a:rPr>
              <a:t>.</a:t>
            </a:r>
            <a:endParaRPr lang="en-GB" baseline="30000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Threshold running and D recoil techniques will play a role.</a:t>
            </a:r>
            <a:endParaRPr lang="en-GB" dirty="0">
              <a:latin typeface="Cambria"/>
              <a:cs typeface="Cambria"/>
            </a:endParaRPr>
          </a:p>
        </p:txBody>
      </p:sp>
      <p:pic>
        <p:nvPicPr>
          <p:cNvPr id="8" name="Picture 7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85062" y="1964185"/>
            <a:ext cx="4030134" cy="324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4408" y="3505206"/>
            <a:ext cx="6841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Invisible final state is </a:t>
            </a:r>
            <a:r>
              <a:rPr lang="en-GB" dirty="0" err="1" smtClean="0">
                <a:latin typeface="Cambria"/>
                <a:cs typeface="Cambria"/>
              </a:rPr>
              <a:t>helicity</a:t>
            </a:r>
            <a:r>
              <a:rPr lang="en-GB" dirty="0" smtClean="0">
                <a:latin typeface="Cambria"/>
                <a:cs typeface="Cambria"/>
              </a:rPr>
              <a:t> suppressed in the SM.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Sensitive to new scalar particles (e.g. Dark Matter etc).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Experimentally need to use the D recoil technique to search for these states :</a:t>
            </a:r>
          </a:p>
          <a:p>
            <a:pPr lvl="1"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i.e. fully reconstruct one D meson, and search for the rare decay using whatever is left. 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two-neutrino final state will be hard, irreducible backgrounds going down the beam pipe).</a:t>
            </a:r>
          </a:p>
          <a:p>
            <a:pPr>
              <a:buFont typeface="Arial"/>
              <a:buChar char="•"/>
            </a:pPr>
            <a:r>
              <a:rPr lang="en-GB" dirty="0" smtClean="0">
                <a:latin typeface="Cambria"/>
                <a:cs typeface="Cambria"/>
              </a:rPr>
              <a:t> </a:t>
            </a:r>
            <a:r>
              <a:rPr lang="en-GB" dirty="0" err="1" smtClean="0">
                <a:latin typeface="Cambria"/>
                <a:cs typeface="Cambria"/>
              </a:rPr>
              <a:t>invisible+γ</a:t>
            </a:r>
            <a:r>
              <a:rPr lang="en-GB" dirty="0" smtClean="0">
                <a:latin typeface="Cambria"/>
                <a:cs typeface="Cambria"/>
              </a:rPr>
              <a:t> may be another story.</a:t>
            </a:r>
            <a:endParaRPr lang="en-GB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 rot="19121261">
            <a:off x="389467" y="4351867"/>
            <a:ext cx="183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Work in progress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78935" y="3302000"/>
            <a:ext cx="1465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See </a:t>
            </a:r>
            <a:r>
              <a:rPr lang="en-GB" sz="1200" dirty="0" err="1" smtClean="0"/>
              <a:t>arXiv</a:t>
            </a:r>
            <a:r>
              <a:rPr lang="en-GB" sz="1200" dirty="0" smtClean="0"/>
              <a:t>:</a:t>
            </a:r>
            <a:r>
              <a:rPr lang="en-US" sz="1200" dirty="0" smtClean="0"/>
              <a:t>1008.1541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74141" y="5808133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See PR</a:t>
            </a:r>
            <a:r>
              <a:rPr lang="en-US" sz="1200" dirty="0" smtClean="0"/>
              <a:t>D82:034005, 2010</a:t>
            </a:r>
            <a:endParaRPr lang="en-GB" sz="1200" dirty="0"/>
          </a:p>
        </p:txBody>
      </p:sp>
      <p:sp useBgFill="1">
        <p:nvSpPr>
          <p:cNvPr id="13" name="TextBox 12"/>
          <p:cNvSpPr txBox="1"/>
          <p:nvPr/>
        </p:nvSpPr>
        <p:spPr>
          <a:xfrm>
            <a:off x="6975713" y="6129867"/>
            <a:ext cx="1882547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See the talk by AB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Current flavour physics landscape is defined by BaBar, Belle and the Tevatron.</a:t>
            </a:r>
          </a:p>
          <a:p>
            <a:pPr lvl="1"/>
            <a:r>
              <a:rPr lang="en-GB" dirty="0" smtClean="0"/>
              <a:t>We learned that CKM is correct at leading order.</a:t>
            </a:r>
          </a:p>
          <a:p>
            <a:pPr lvl="1"/>
            <a:r>
              <a:rPr lang="en-GB" dirty="0" smtClean="0"/>
              <a:t>Placed indirect constraints on NP that will last well into the LHC era. (e.g. H</a:t>
            </a:r>
            <a:r>
              <a:rPr lang="en-GB" baseline="30000" dirty="0" smtClean="0"/>
              <a:t>+</a:t>
            </a:r>
            <a:r>
              <a:rPr lang="en-GB" dirty="0" smtClean="0"/>
              <a:t> searches).</a:t>
            </a:r>
          </a:p>
          <a:p>
            <a:r>
              <a:rPr lang="en-GB" dirty="0" smtClean="0"/>
              <a:t>SuperB will start taking data in 2016, and the first full run is expected in 2017.</a:t>
            </a:r>
          </a:p>
          <a:p>
            <a:pPr lvl="1"/>
            <a:r>
              <a:rPr lang="en-GB" dirty="0" smtClean="0"/>
              <a:t>LHCb will have re-defined some areas of flavour physics on that timescale [and take data through to 2017 shutdown].</a:t>
            </a:r>
          </a:p>
          <a:p>
            <a:pPr lvl="1"/>
            <a:r>
              <a:rPr lang="en-GB" dirty="0" smtClean="0"/>
              <a:t>LHC may (or may not) have found new particles.</a:t>
            </a:r>
          </a:p>
          <a:p>
            <a:pPr lvl="2"/>
            <a:r>
              <a:rPr lang="en-GB" dirty="0" smtClean="0">
                <a:solidFill>
                  <a:srgbClr val="0000FF"/>
                </a:solidFill>
              </a:rPr>
              <a:t>Existing mass scale exclusions are model dependent.</a:t>
            </a:r>
          </a:p>
          <a:p>
            <a:pPr lvl="1"/>
            <a:r>
              <a:rPr lang="en-GB" dirty="0" smtClean="0"/>
              <a:t>In both scenarios results from SuperB can be used to constrain flavour dynamics at high energy.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Precision EW Physics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in2theta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50" y="2393950"/>
            <a:ext cx="5744595" cy="3738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Precision Electroweak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sin</a:t>
            </a:r>
            <a:r>
              <a:rPr lang="en-GB" baseline="30000" dirty="0" smtClean="0"/>
              <a:t>2</a:t>
            </a:r>
            <a:r>
              <a:rPr lang="en-GB" dirty="0" smtClean="0"/>
              <a:t>θ</a:t>
            </a:r>
            <a:r>
              <a:rPr lang="en-GB" baseline="-25000" dirty="0" smtClean="0"/>
              <a:t>W</a:t>
            </a:r>
            <a:r>
              <a:rPr lang="en-GB" dirty="0" smtClean="0"/>
              <a:t> can be measured with polarised 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beam:</a:t>
            </a:r>
          </a:p>
          <a:p>
            <a:pPr lvl="1"/>
            <a:r>
              <a:rPr lang="en-GB" dirty="0" smtClean="0">
                <a:latin typeface="Lucida Grande"/>
                <a:ea typeface="Lucida Grande"/>
                <a:cs typeface="Lucida Grande"/>
              </a:rPr>
              <a:t>√</a:t>
            </a:r>
            <a:r>
              <a:rPr lang="en-GB" dirty="0" err="1" smtClean="0">
                <a:latin typeface="Lucida Grande"/>
                <a:ea typeface="Lucida Grande"/>
                <a:cs typeface="Lucida Grande"/>
              </a:rPr>
              <a:t>s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=ϒ</a:t>
            </a:r>
            <a:r>
              <a:rPr lang="en-GB" dirty="0" smtClean="0"/>
              <a:t>(4S) is theoretically clean, c.f. </a:t>
            </a:r>
            <a:r>
              <a:rPr lang="en-GB" dirty="0" err="1" smtClean="0"/>
              <a:t>b</a:t>
            </a:r>
            <a:r>
              <a:rPr lang="en-GB" dirty="0" smtClean="0"/>
              <a:t>-fragmentation at Z pole.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52335" y="4644485"/>
            <a:ext cx="53975" cy="82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18056289">
            <a:off x="3741903" y="3788345"/>
            <a:ext cx="778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SuperB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092008"/>
            <a:ext cx="28448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 LR asymmetry in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at the 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GB" dirty="0" smtClean="0"/>
              <a:t>(4S) to same precision as LEP/SLC at the Z-pole.</a:t>
            </a:r>
          </a:p>
          <a:p>
            <a:endParaRPr lang="en-GB" sz="1200" dirty="0" smtClean="0"/>
          </a:p>
          <a:p>
            <a:r>
              <a:rPr lang="en-GB" dirty="0" smtClean="0"/>
              <a:t>Complements measurements planned/underway at lower energies (</a:t>
            </a:r>
            <a:r>
              <a:rPr lang="en-GB" dirty="0" err="1" smtClean="0"/>
              <a:t>QWeak</a:t>
            </a:r>
            <a:r>
              <a:rPr lang="en-GB" dirty="0" smtClean="0"/>
              <a:t>/MESA).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95857" y="5977467"/>
            <a:ext cx="3417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Plot adapted from </a:t>
            </a:r>
            <a:r>
              <a:rPr lang="en-GB" sz="1200" dirty="0" err="1" smtClean="0"/>
              <a:t>QWeak</a:t>
            </a:r>
            <a:r>
              <a:rPr lang="en-GB" sz="1200" dirty="0" smtClean="0"/>
              <a:t> proposal (JLAB E02-020)</a:t>
            </a:r>
            <a:endParaRPr lang="en-GB" sz="1200" dirty="0"/>
          </a:p>
        </p:txBody>
      </p:sp>
      <p:pic>
        <p:nvPicPr>
          <p:cNvPr id="15" name="Picture 14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66224" y="2436141"/>
            <a:ext cx="2445086" cy="177824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28485" y="4356100"/>
            <a:ext cx="60865" cy="15503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3838575" y="4422775"/>
            <a:ext cx="330200" cy="31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726138" y="4241800"/>
            <a:ext cx="210862" cy="120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32932" y="4555067"/>
            <a:ext cx="2336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/>
                <a:cs typeface="Calibri"/>
              </a:rPr>
              <a:t>Polarised electrons possible at ψ(3770) if boost kept below ~</a:t>
            </a:r>
            <a:r>
              <a:rPr lang="en-GB" sz="1200" dirty="0" smtClean="0">
                <a:latin typeface="Calibri"/>
                <a:cs typeface="Calibri"/>
              </a:rPr>
              <a:t>0.6</a:t>
            </a:r>
          </a:p>
          <a:p>
            <a:endParaRPr lang="en-GB" sz="1200" dirty="0" smtClean="0">
              <a:latin typeface="Calibri"/>
              <a:cs typeface="Calibri"/>
            </a:endParaRPr>
          </a:p>
          <a:p>
            <a:r>
              <a:rPr lang="en-GB" sz="1200" dirty="0" smtClean="0">
                <a:latin typeface="Calibri"/>
                <a:cs typeface="Calibri"/>
              </a:rPr>
              <a:t>Need to evaluate precision at that energy</a:t>
            </a:r>
            <a:endParaRPr lang="en-GB"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Spectroscopy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Spectroscopy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8365067" cy="493776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Wide range of searches that can be made:</a:t>
            </a:r>
          </a:p>
          <a:p>
            <a:pPr lvl="1"/>
            <a:r>
              <a:rPr lang="en-GB" dirty="0" smtClean="0"/>
              <a:t>SM searches, and understanding the properties particles, e.g. of X, Y, Z (establishing quantum numbers and resolving issues in the field).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Searching for light scalar particles (Higgs and Dark Matter candidates).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Di-lepton and 4-lepton final states can be used to test:</a:t>
            </a:r>
          </a:p>
          <a:p>
            <a:pPr lvl="2"/>
            <a:r>
              <a:rPr lang="en-GB" dirty="0" smtClean="0"/>
              <a:t>lepton universality (c.f. NA62, many possible measurements in this area).</a:t>
            </a:r>
          </a:p>
          <a:p>
            <a:pPr lvl="2"/>
            <a:r>
              <a:rPr lang="en-GB" dirty="0" smtClean="0"/>
              <a:t>models of Dark Forces (few </a:t>
            </a:r>
            <a:r>
              <a:rPr lang="en-GB" dirty="0" err="1" smtClean="0"/>
              <a:t>GeV</a:t>
            </a:r>
            <a:r>
              <a:rPr lang="en-GB" dirty="0" smtClean="0"/>
              <a:t> scalar field in the dark sector).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Remember that </a:t>
            </a:r>
            <a:r>
              <a:rPr lang="en-GB" dirty="0" err="1" smtClean="0"/>
              <a:t>BaBar's</a:t>
            </a:r>
            <a:r>
              <a:rPr lang="en-GB" dirty="0" smtClean="0"/>
              <a:t> most cited paper is the discovery of the </a:t>
            </a:r>
            <a:r>
              <a:rPr lang="en-GB" dirty="0" err="1" smtClean="0"/>
              <a:t>D</a:t>
            </a:r>
            <a:r>
              <a:rPr lang="en-GB" baseline="-25000" dirty="0" err="1" smtClean="0"/>
              <a:t>sJ</a:t>
            </a:r>
            <a:r>
              <a:rPr lang="en-GB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Interplay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Combine measurements to elucidate structure of new physics.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15455" y="5621865"/>
            <a:ext cx="375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More information on the golden matrix can be found in arXiv:1008.1541, </a:t>
            </a:r>
            <a:r>
              <a:rPr lang="en-GB" sz="1200" dirty="0" err="1" smtClean="0"/>
              <a:t>arXiv</a:t>
            </a:r>
            <a:r>
              <a:rPr lang="en-GB" sz="1200" dirty="0" smtClean="0"/>
              <a:t>:</a:t>
            </a:r>
            <a:r>
              <a:rPr lang="en-US" sz="1200" dirty="0" smtClean="0"/>
              <a:t>0909.1333</a:t>
            </a:r>
            <a:r>
              <a:rPr lang="en-GB" sz="1200" dirty="0" smtClean="0"/>
              <a:t>, and arXiv:0810.1312.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7861" y="2065866"/>
            <a:ext cx="3129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861" y="2506132"/>
            <a:ext cx="312906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GB" sz="1200" dirty="0" smtClean="0">
              <a:solidFill>
                <a:srgbClr val="FF0000"/>
              </a:solidFill>
            </a:endParaRPr>
          </a:p>
          <a:p>
            <a:endParaRPr lang="en-GB" sz="1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2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12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</a:endParaRPr>
          </a:p>
          <a:p>
            <a:endParaRPr lang="en-GB" sz="8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861" y="4826004"/>
            <a:ext cx="3129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  <a:p>
            <a:endParaRPr lang="en-GB" sz="1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</a:p>
        </p:txBody>
      </p:sp>
      <p:pic>
        <p:nvPicPr>
          <p:cNvPr id="24" name="Picture 23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5371" y="1619057"/>
            <a:ext cx="8490098" cy="3687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2127" y="5588004"/>
            <a:ext cx="208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GB" sz="1200" dirty="0" smtClean="0">
                <a:solidFill>
                  <a:srgbClr val="FF0000"/>
                </a:solidFill>
                <a:ea typeface="Zapf Dingbats"/>
                <a:cs typeface="Zapf Dingbats"/>
              </a:rPr>
              <a:t>= SuperB can measure this</a:t>
            </a:r>
            <a:r>
              <a:rPr lang="en-GB" sz="1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 </a:t>
            </a:r>
            <a:endParaRPr lang="en-GB" sz="100" dirty="0" smtClean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2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21" y="960483"/>
            <a:ext cx="4682891" cy="4492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Precision CKM constraints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Unitarity</a:t>
            </a:r>
            <a:r>
              <a:rPr lang="en-GB" dirty="0" smtClean="0"/>
              <a:t> Triangle Angles</a:t>
            </a:r>
          </a:p>
          <a:p>
            <a:pPr lvl="1"/>
            <a:r>
              <a:rPr lang="en-GB" dirty="0" err="1" smtClean="0"/>
              <a:t>σ(α</a:t>
            </a:r>
            <a:r>
              <a:rPr lang="en-GB" dirty="0" smtClean="0"/>
              <a:t>) = 1−2°</a:t>
            </a:r>
          </a:p>
          <a:p>
            <a:pPr lvl="1"/>
            <a:r>
              <a:rPr lang="en-GB" dirty="0" err="1" smtClean="0"/>
              <a:t>σ(β</a:t>
            </a:r>
            <a:r>
              <a:rPr lang="en-GB" dirty="0" smtClean="0"/>
              <a:t>) = 0.1°</a:t>
            </a:r>
          </a:p>
          <a:p>
            <a:pPr lvl="1"/>
            <a:r>
              <a:rPr lang="en-GB" dirty="0" err="1" smtClean="0"/>
              <a:t>σ(γ</a:t>
            </a:r>
            <a:r>
              <a:rPr lang="en-GB" dirty="0" smtClean="0"/>
              <a:t>) = 1−2°</a:t>
            </a:r>
          </a:p>
          <a:p>
            <a:r>
              <a:rPr lang="en-GB" dirty="0" smtClean="0"/>
              <a:t>CKM Matrix Elements</a:t>
            </a:r>
          </a:p>
          <a:p>
            <a:pPr lvl="1"/>
            <a:r>
              <a:rPr lang="en-GB" dirty="0" smtClean="0"/>
              <a:t>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ub</a:t>
            </a:r>
            <a:r>
              <a:rPr lang="en-GB" dirty="0" smtClean="0"/>
              <a:t>|</a:t>
            </a:r>
          </a:p>
          <a:p>
            <a:pPr lvl="2"/>
            <a:r>
              <a:rPr lang="en-GB" dirty="0" smtClean="0"/>
              <a:t>Inclusive </a:t>
            </a:r>
            <a:r>
              <a:rPr lang="en-GB" dirty="0" err="1" smtClean="0"/>
              <a:t>σ</a:t>
            </a:r>
            <a:r>
              <a:rPr lang="en-GB" dirty="0" smtClean="0"/>
              <a:t> = 2%</a:t>
            </a:r>
          </a:p>
          <a:p>
            <a:pPr lvl="2"/>
            <a:r>
              <a:rPr lang="en-GB" dirty="0" smtClean="0"/>
              <a:t>Exclusive </a:t>
            </a:r>
            <a:r>
              <a:rPr lang="en-GB" dirty="0" err="1" smtClean="0"/>
              <a:t>σ</a:t>
            </a:r>
            <a:r>
              <a:rPr lang="en-GB" dirty="0" smtClean="0"/>
              <a:t> = 3%</a:t>
            </a:r>
          </a:p>
          <a:p>
            <a:pPr lvl="1"/>
            <a:r>
              <a:rPr lang="en-GB" dirty="0" smtClean="0"/>
              <a:t>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cb</a:t>
            </a:r>
            <a:r>
              <a:rPr lang="en-GB" dirty="0" smtClean="0"/>
              <a:t>|</a:t>
            </a:r>
          </a:p>
          <a:p>
            <a:pPr lvl="2"/>
            <a:r>
              <a:rPr lang="en-GB" dirty="0" smtClean="0"/>
              <a:t>Inclusive </a:t>
            </a:r>
            <a:r>
              <a:rPr lang="en-GB" dirty="0" err="1" smtClean="0"/>
              <a:t>σ</a:t>
            </a:r>
            <a:r>
              <a:rPr lang="en-GB" dirty="0" smtClean="0"/>
              <a:t> = 1%</a:t>
            </a:r>
          </a:p>
          <a:p>
            <a:pPr lvl="2"/>
            <a:r>
              <a:rPr lang="en-GB" dirty="0" smtClean="0"/>
              <a:t>Exclusive </a:t>
            </a:r>
            <a:r>
              <a:rPr lang="en-GB" dirty="0" err="1" smtClean="0"/>
              <a:t>σ</a:t>
            </a:r>
            <a:r>
              <a:rPr lang="en-GB" dirty="0" smtClean="0"/>
              <a:t> = 1%</a:t>
            </a:r>
          </a:p>
          <a:p>
            <a:pPr lvl="1"/>
            <a:r>
              <a:rPr lang="en-GB" dirty="0" smtClean="0"/>
              <a:t>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us</a:t>
            </a:r>
            <a:r>
              <a:rPr lang="en-GB" dirty="0" smtClean="0"/>
              <a:t>|</a:t>
            </a:r>
          </a:p>
          <a:p>
            <a:pPr lvl="2"/>
            <a:r>
              <a:rPr lang="en-GB" dirty="0" smtClean="0"/>
              <a:t>Can be measured precisely using </a:t>
            </a:r>
            <a:r>
              <a:rPr lang="en-GB" dirty="0" err="1" smtClean="0"/>
              <a:t>τ</a:t>
            </a:r>
            <a:r>
              <a:rPr lang="en-GB" dirty="0" smtClean="0"/>
              <a:t> decays.</a:t>
            </a:r>
          </a:p>
          <a:p>
            <a:pPr lvl="1"/>
            <a:r>
              <a:rPr lang="en-GB" dirty="0" smtClean="0"/>
              <a:t>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cd</a:t>
            </a:r>
            <a:r>
              <a:rPr lang="en-GB" dirty="0" smtClean="0"/>
              <a:t>| and |</a:t>
            </a:r>
            <a:r>
              <a:rPr lang="en-GB" dirty="0" err="1" smtClean="0"/>
              <a:t>V</a:t>
            </a:r>
            <a:r>
              <a:rPr lang="en-GB" baseline="-25000" dirty="0" err="1" smtClean="0"/>
              <a:t>cs</a:t>
            </a:r>
            <a:r>
              <a:rPr lang="en-GB" dirty="0" smtClean="0"/>
              <a:t>|</a:t>
            </a:r>
          </a:p>
          <a:p>
            <a:pPr lvl="2"/>
            <a:r>
              <a:rPr lang="en-GB" dirty="0" smtClean="0"/>
              <a:t>can be measured at/near charm threshold.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SuperB Measures the sides and angles of the </a:t>
            </a:r>
            <a:r>
              <a:rPr lang="en-GB" dirty="0" err="1" smtClean="0"/>
              <a:t>Unitarity</a:t>
            </a:r>
            <a:r>
              <a:rPr lang="en-GB" dirty="0" smtClean="0"/>
              <a:t> Triangle.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8875" y="1110770"/>
            <a:ext cx="2676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The "dream" scenario with 75ab</a:t>
            </a:r>
            <a:r>
              <a:rPr lang="en-GB" sz="1400" baseline="30000" dirty="0" smtClean="0"/>
              <a:t>-1</a:t>
            </a:r>
            <a:endParaRPr lang="en-GB" sz="1400" baseline="30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13" name="Picture 112" descr="gold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5481"/>
            <a:ext cx="6428232" cy="4695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Golden Measurements: General</a:t>
            </a:r>
            <a:endParaRPr lang="en-GB" dirty="0"/>
          </a:p>
        </p:txBody>
      </p:sp>
      <p:pic>
        <p:nvPicPr>
          <p:cNvPr id="116" name="Picture 115" descr="golde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792" y="1194814"/>
            <a:ext cx="5614416" cy="516636"/>
          </a:xfrm>
          <a:prstGeom prst="rect">
            <a:avLst/>
          </a:prstGeom>
        </p:spPr>
      </p:pic>
      <p:sp useBgFill="1">
        <p:nvSpPr>
          <p:cNvPr id="112" name="TextBox 111"/>
          <p:cNvSpPr txBox="1"/>
          <p:nvPr/>
        </p:nvSpPr>
        <p:spPr>
          <a:xfrm>
            <a:off x="6309896" y="2510809"/>
            <a:ext cx="3005951" cy="412420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1100" dirty="0" smtClean="0"/>
              <a:t>Benefit from polarised </a:t>
            </a:r>
            <a:r>
              <a:rPr lang="en-GB" sz="1100" dirty="0" err="1" smtClean="0"/>
              <a:t>e</a:t>
            </a:r>
            <a:r>
              <a:rPr lang="en-GB" sz="1100" baseline="30000" dirty="0" smtClean="0"/>
              <a:t>−</a:t>
            </a:r>
            <a:r>
              <a:rPr lang="en-GB" sz="1100" dirty="0" smtClean="0"/>
              <a:t> beam</a:t>
            </a:r>
          </a:p>
          <a:p>
            <a:endParaRPr lang="en-GB" sz="1100" dirty="0" smtClean="0"/>
          </a:p>
          <a:p>
            <a:endParaRPr lang="en-GB" sz="800" dirty="0" smtClean="0"/>
          </a:p>
          <a:p>
            <a:r>
              <a:rPr lang="en-GB" sz="1100" dirty="0" smtClean="0"/>
              <a:t>very precise with improved detector</a:t>
            </a:r>
          </a:p>
          <a:p>
            <a:endParaRPr lang="en-GB" sz="400" dirty="0" smtClean="0"/>
          </a:p>
          <a:p>
            <a:r>
              <a:rPr lang="en-GB" sz="1100" dirty="0" smtClean="0"/>
              <a:t>Statistically limited: Angular analysis with &gt;75ab</a:t>
            </a:r>
            <a:r>
              <a:rPr lang="en-GB" sz="1100" baseline="30000" dirty="0" smtClean="0"/>
              <a:t>-1</a:t>
            </a:r>
            <a:endParaRPr lang="en-GB" sz="1100" dirty="0" smtClean="0"/>
          </a:p>
          <a:p>
            <a:endParaRPr lang="en-GB" sz="200" dirty="0" smtClean="0"/>
          </a:p>
          <a:p>
            <a:r>
              <a:rPr lang="en-GB" sz="1100" dirty="0" smtClean="0"/>
              <a:t>Right handed currents</a:t>
            </a:r>
          </a:p>
          <a:p>
            <a:endParaRPr lang="en-GB" sz="200" dirty="0" smtClean="0"/>
          </a:p>
          <a:p>
            <a:r>
              <a:rPr lang="en-GB" sz="1100" dirty="0" smtClean="0"/>
              <a:t>SuperB measures many more modes</a:t>
            </a:r>
          </a:p>
          <a:p>
            <a:endParaRPr lang="en-GB" sz="200" dirty="0" smtClean="0"/>
          </a:p>
          <a:p>
            <a:r>
              <a:rPr lang="en-GB" sz="1100" dirty="0" smtClean="0"/>
              <a:t>systematic error is main challenge</a:t>
            </a:r>
          </a:p>
          <a:p>
            <a:endParaRPr lang="en-GB" sz="200" dirty="0" smtClean="0"/>
          </a:p>
          <a:p>
            <a:r>
              <a:rPr lang="en-GB" sz="1100" dirty="0" smtClean="0"/>
              <a:t>control systematic error with data</a:t>
            </a:r>
          </a:p>
          <a:p>
            <a:endParaRPr lang="en-GB" sz="1400" dirty="0" smtClean="0"/>
          </a:p>
          <a:p>
            <a:r>
              <a:rPr lang="en-GB" sz="1100" dirty="0" smtClean="0"/>
              <a:t>SuperB measures </a:t>
            </a:r>
            <a:r>
              <a:rPr lang="en-GB" sz="1100" dirty="0" err="1" smtClean="0"/>
              <a:t>e</a:t>
            </a:r>
            <a:r>
              <a:rPr lang="en-GB" sz="1100" dirty="0" smtClean="0"/>
              <a:t> mode well, LHCb does </a:t>
            </a:r>
            <a:r>
              <a:rPr lang="en-GB" sz="1100" dirty="0" err="1" smtClean="0"/>
              <a:t>μ</a:t>
            </a:r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600" dirty="0" smtClean="0"/>
          </a:p>
          <a:p>
            <a:r>
              <a:rPr lang="en-GB" sz="1100" dirty="0" smtClean="0"/>
              <a:t>Clean NP search</a:t>
            </a:r>
          </a:p>
          <a:p>
            <a:endParaRPr lang="en-GB" sz="1400" dirty="0" smtClean="0"/>
          </a:p>
          <a:p>
            <a:r>
              <a:rPr lang="en-GB" sz="1100" dirty="0" smtClean="0"/>
              <a:t>Theoretically clean</a:t>
            </a:r>
          </a:p>
          <a:p>
            <a:r>
              <a:rPr lang="en-GB" sz="1100" dirty="0" err="1" smtClean="0"/>
              <a:t>b</a:t>
            </a:r>
            <a:r>
              <a:rPr lang="en-GB" sz="1100" dirty="0" smtClean="0"/>
              <a:t> fragmentation limits interpretation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Golden Measurements: CKM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Comparison of relative benefits of SuperB (75ab</a:t>
            </a:r>
            <a:r>
              <a:rPr lang="en-GB" baseline="30000" dirty="0" smtClean="0"/>
              <a:t>-1</a:t>
            </a:r>
            <a:r>
              <a:rPr lang="en-GB" dirty="0" smtClean="0"/>
              <a:t>) vs. existing measurements and LHCb (5fb</a:t>
            </a:r>
            <a:r>
              <a:rPr lang="en-GB" baseline="30000" dirty="0" smtClean="0"/>
              <a:t>-1</a:t>
            </a:r>
            <a:r>
              <a:rPr lang="en-GB" dirty="0" smtClean="0"/>
              <a:t>) and the LHCb upgrade (50fb</a:t>
            </a:r>
            <a:r>
              <a:rPr lang="en-GB" baseline="30000" dirty="0" smtClean="0"/>
              <a:t>-1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08908" y="2931106"/>
            <a:ext cx="1835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LHCb can only use </a:t>
            </a:r>
            <a:r>
              <a:rPr lang="en-GB" sz="1200" dirty="0" err="1" smtClean="0"/>
              <a:t>ρπ</a:t>
            </a:r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err="1" smtClean="0"/>
              <a:t>βtheory</a:t>
            </a:r>
            <a:r>
              <a:rPr lang="en-GB" sz="1200" dirty="0" smtClean="0"/>
              <a:t> error </a:t>
            </a:r>
            <a:r>
              <a:rPr lang="en-GB" sz="1200" dirty="0" err="1" smtClean="0"/>
              <a:t>B</a:t>
            </a:r>
            <a:r>
              <a:rPr lang="en-GB" sz="1200" baseline="-25000" dirty="0" err="1" smtClean="0"/>
              <a:t>d</a:t>
            </a:r>
            <a:endParaRPr lang="en-GB" sz="1200" baseline="-25000" dirty="0" smtClean="0"/>
          </a:p>
          <a:p>
            <a:r>
              <a:rPr lang="en-GB" sz="1200" dirty="0" err="1" smtClean="0"/>
              <a:t>βtheory</a:t>
            </a:r>
            <a:r>
              <a:rPr lang="en-GB" sz="1200" dirty="0" smtClean="0"/>
              <a:t> error B</a:t>
            </a:r>
            <a:r>
              <a:rPr lang="en-GB" sz="1200" baseline="-25000" dirty="0" smtClean="0"/>
              <a:t>s</a:t>
            </a:r>
          </a:p>
          <a:p>
            <a:endParaRPr lang="en-GB" sz="1200" baseline="-25000" dirty="0" smtClean="0"/>
          </a:p>
          <a:p>
            <a:endParaRPr lang="en-GB" sz="1200" baseline="-25000" dirty="0" smtClean="0"/>
          </a:p>
          <a:p>
            <a:r>
              <a:rPr lang="en-GB" sz="1200" dirty="0" smtClean="0"/>
              <a:t>Need an e</a:t>
            </a:r>
            <a:r>
              <a:rPr lang="en-GB" sz="1200" baseline="30000" dirty="0" smtClean="0"/>
              <a:t>+</a:t>
            </a:r>
            <a:r>
              <a:rPr lang="en-GB" sz="1200" dirty="0" smtClean="0"/>
              <a:t>e</a:t>
            </a:r>
            <a:r>
              <a:rPr lang="en-GB" sz="1200" baseline="30000" dirty="0" smtClean="0"/>
              <a:t>−</a:t>
            </a:r>
            <a:r>
              <a:rPr lang="en-GB" sz="1200" dirty="0" smtClean="0"/>
              <a:t> environment to do a precision measurement using semi-</a:t>
            </a:r>
            <a:r>
              <a:rPr lang="en-GB" sz="1200" dirty="0" err="1" smtClean="0"/>
              <a:t>leptonic</a:t>
            </a:r>
            <a:r>
              <a:rPr lang="en-GB" sz="1200" dirty="0" smtClean="0"/>
              <a:t> B decays.</a:t>
            </a:r>
            <a:endParaRPr lang="en-GB" sz="1200" dirty="0"/>
          </a:p>
        </p:txBody>
      </p:sp>
      <p:pic>
        <p:nvPicPr>
          <p:cNvPr id="90" name="Picture 89" descr="gold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294" y="2506135"/>
            <a:ext cx="6388657" cy="2329350"/>
          </a:xfrm>
          <a:prstGeom prst="rect">
            <a:avLst/>
          </a:prstGeom>
        </p:spPr>
      </p:pic>
      <p:pic>
        <p:nvPicPr>
          <p:cNvPr id="94" name="Picture 93" descr="golde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4792" y="5072550"/>
            <a:ext cx="5614416" cy="51663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" name="Picture 5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83738" y="0"/>
            <a:ext cx="6976533" cy="5154984"/>
          </a:xfrm>
          <a:prstGeom prst="rect">
            <a:avLst/>
          </a:prstGeom>
        </p:spPr>
      </p:pic>
      <p:pic>
        <p:nvPicPr>
          <p:cNvPr id="8" name="Picture 7" descr="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83733" y="5188136"/>
            <a:ext cx="6976533" cy="1352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39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" name="Picture 5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83738" y="0"/>
            <a:ext cx="6976533" cy="5154984"/>
          </a:xfrm>
          <a:prstGeom prst="rect">
            <a:avLst/>
          </a:prstGeom>
        </p:spPr>
      </p:pic>
      <p:pic>
        <p:nvPicPr>
          <p:cNvPr id="8" name="Picture 7" descr="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83733" y="5188136"/>
            <a:ext cx="6976533" cy="1352969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 rot="20015060">
            <a:off x="3281190" y="2655501"/>
            <a:ext cx="292027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+ A number of charm decay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analogues under investigation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02438"/>
            <a:ext cx="9144000" cy="6453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70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J. Ellis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3"/>
            <a:ext cx="8229600" cy="1591730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With the exceptions of </a:t>
            </a:r>
            <a:r>
              <a:rPr lang="en-GB" sz="2400" dirty="0" err="1" smtClean="0"/>
              <a:t>y</a:t>
            </a:r>
            <a:r>
              <a:rPr lang="en-GB" sz="2400" baseline="-25000" dirty="0" err="1" smtClean="0"/>
              <a:t>CP</a:t>
            </a:r>
            <a:r>
              <a:rPr lang="en-GB" sz="2400" dirty="0" smtClean="0"/>
              <a:t> and K*</a:t>
            </a:r>
            <a:r>
              <a:rPr lang="en-GB" sz="2400" dirty="0" err="1" smtClean="0"/>
              <a:t>μμ</a:t>
            </a:r>
            <a:r>
              <a:rPr lang="en-GB" sz="2400" dirty="0" smtClean="0"/>
              <a:t>, there are no planned or existing experiments that will surpass SuperB precision in these modes for at least the next two decades.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The best place to measure the other 33 golden modes is SuperB!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40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" name="Picture 5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36127"/>
            <a:ext cx="9144000" cy="3369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3"/>
            <a:ext cx="8229600" cy="1591730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With the exceptions of </a:t>
            </a:r>
            <a:r>
              <a:rPr lang="en-GB" sz="2400" dirty="0" err="1" smtClean="0"/>
              <a:t>y</a:t>
            </a:r>
            <a:r>
              <a:rPr lang="en-GB" sz="2400" baseline="-25000" dirty="0" err="1" smtClean="0"/>
              <a:t>CP</a:t>
            </a:r>
            <a:r>
              <a:rPr lang="en-GB" sz="2400" dirty="0" smtClean="0"/>
              <a:t> and K*</a:t>
            </a:r>
            <a:r>
              <a:rPr lang="en-GB" sz="2400" dirty="0" err="1" smtClean="0"/>
              <a:t>μμ</a:t>
            </a:r>
            <a:r>
              <a:rPr lang="en-GB" sz="2400" dirty="0" smtClean="0"/>
              <a:t>, there are no planned or existing experiments that will surpass SuperB precision in these modes for at least the next two decades.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The best place to measure the other 33 golden modes is SuperB!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41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" name="Picture 5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36127"/>
            <a:ext cx="9144000" cy="3369766"/>
          </a:xfrm>
          <a:prstGeom prst="rect">
            <a:avLst/>
          </a:prstGeom>
        </p:spPr>
      </p:pic>
      <p:sp useBgFill="1">
        <p:nvSpPr>
          <p:cNvPr id="7" name="TextBox 6"/>
          <p:cNvSpPr txBox="1"/>
          <p:nvPr/>
        </p:nvSpPr>
        <p:spPr>
          <a:xfrm>
            <a:off x="2618005" y="2483809"/>
            <a:ext cx="3918264" cy="23083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Of course, this summary is based on what we will be able to measure and is an important part of the bigger picture.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Globally the community has a strong flavour physics programme and many other inputs will help in elucidating the detailed nature of new physics.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programme in a nutshell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Versatile flavour physics experiment:</a:t>
            </a:r>
          </a:p>
          <a:p>
            <a:pPr lvl="1"/>
            <a:r>
              <a:rPr lang="en-GB" dirty="0" smtClean="0"/>
              <a:t>Probe new physics observables in wide range of decays.</a:t>
            </a:r>
          </a:p>
          <a:p>
            <a:pPr lvl="2"/>
            <a:r>
              <a:rPr lang="en-GB" dirty="0" smtClean="0"/>
              <a:t>Pattern of deviation from Standard Model can be used to identify structure of new physics.</a:t>
            </a:r>
          </a:p>
          <a:p>
            <a:pPr lvl="2"/>
            <a:r>
              <a:rPr lang="en-GB" dirty="0" smtClean="0"/>
              <a:t>Clean experimental environment means clean signals in many modes.</a:t>
            </a:r>
          </a:p>
          <a:p>
            <a:pPr lvl="2"/>
            <a:r>
              <a:rPr lang="en-GB" dirty="0" smtClean="0"/>
              <a:t>Polarised 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beam benefit for </a:t>
            </a:r>
            <a:r>
              <a:rPr lang="en-GB" dirty="0" err="1" smtClean="0"/>
              <a:t>τ</a:t>
            </a:r>
            <a:r>
              <a:rPr lang="en-GB" dirty="0" smtClean="0"/>
              <a:t> LFV searches </a:t>
            </a:r>
            <a:r>
              <a:rPr lang="en-GB" b="1" dirty="0" smtClean="0"/>
              <a:t>(unique feature)</a:t>
            </a:r>
            <a:r>
              <a:rPr lang="en-GB" dirty="0" smtClean="0"/>
              <a:t>.</a:t>
            </a:r>
          </a:p>
          <a:p>
            <a:pPr lvl="2"/>
            <a:r>
              <a:rPr lang="en-GB" dirty="0" smtClean="0"/>
              <a:t>Charm threshold running adds many more observables, and improves potential of SuperB </a:t>
            </a:r>
            <a:r>
              <a:rPr lang="en-GB" b="1" dirty="0" smtClean="0"/>
              <a:t>(unique feature)</a:t>
            </a:r>
            <a:r>
              <a:rPr lang="en-GB" dirty="0" smtClean="0"/>
              <a:t>.</a:t>
            </a:r>
          </a:p>
          <a:p>
            <a:pPr lvl="2"/>
            <a:r>
              <a:rPr lang="en-GB" dirty="0" smtClean="0"/>
              <a:t>Measure angles and sides of the </a:t>
            </a:r>
            <a:r>
              <a:rPr lang="en-GB" dirty="0" err="1" smtClean="0"/>
              <a:t>Unitarity</a:t>
            </a:r>
            <a:r>
              <a:rPr lang="en-GB" dirty="0" smtClean="0"/>
              <a:t> triangle.</a:t>
            </a:r>
          </a:p>
          <a:p>
            <a:pPr lvl="2"/>
            <a:r>
              <a:rPr lang="en-GB" dirty="0" smtClean="0"/>
              <a:t>Measure other CKM matrix elements at threshold and using </a:t>
            </a:r>
            <a:r>
              <a:rPr lang="en-GB" dirty="0" err="1" smtClean="0"/>
              <a:t>τ</a:t>
            </a:r>
            <a:r>
              <a:rPr lang="en-GB" dirty="0" smtClean="0"/>
              <a:t> data.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SuperB is working on a TDR for 2012.</a:t>
            </a:r>
          </a:p>
          <a:p>
            <a:endParaRPr lang="en-GB" dirty="0" smtClean="0"/>
          </a:p>
          <a:p>
            <a:r>
              <a:rPr lang="en-GB" dirty="0" smtClean="0"/>
              <a:t>Will be followed by a physics book some time later.</a:t>
            </a:r>
          </a:p>
          <a:p>
            <a:pPr lvl="1"/>
            <a:r>
              <a:rPr lang="en-GB" dirty="0" smtClean="0"/>
              <a:t>Plenty of open areas for newcomers to work 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42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Results on SUSY </a:t>
            </a:r>
            <a:r>
              <a:rPr lang="en-GB" sz="1800" dirty="0" smtClean="0"/>
              <a:t>(slide from A. </a:t>
            </a:r>
            <a:r>
              <a:rPr lang="en-GB" sz="1800" dirty="0" err="1" smtClean="0"/>
              <a:t>Cakir</a:t>
            </a:r>
            <a:r>
              <a:rPr lang="en-GB" sz="1800" dirty="0" smtClean="0"/>
              <a:t>, </a:t>
            </a:r>
            <a:r>
              <a:rPr lang="en-GB" sz="1800" dirty="0" err="1" smtClean="0"/>
              <a:t>Lomonosov</a:t>
            </a:r>
            <a:r>
              <a:rPr lang="en-GB" sz="1800" dirty="0" smtClean="0"/>
              <a:t> XV)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1303867"/>
            <a:ext cx="6570134" cy="492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7867" y="1219208"/>
            <a:ext cx="2506133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far no evidence for SUSY.</a:t>
            </a:r>
          </a:p>
          <a:p>
            <a:endParaRPr lang="en-GB" dirty="0" smtClean="0"/>
          </a:p>
          <a:p>
            <a:r>
              <a:rPr lang="en-GB" dirty="0" smtClean="0"/>
              <a:t>The SUSY mass scale is now looking likely to be above 1TeV.</a:t>
            </a:r>
          </a:p>
          <a:p>
            <a:endParaRPr lang="en-GB" dirty="0" smtClean="0"/>
          </a:p>
          <a:p>
            <a:r>
              <a:rPr lang="en-GB" dirty="0" smtClean="0"/>
              <a:t>This has interesting implications for some of our measurements.</a:t>
            </a:r>
          </a:p>
          <a:p>
            <a:endParaRPr lang="en-GB" dirty="0" smtClean="0"/>
          </a:p>
          <a:p>
            <a:r>
              <a:rPr lang="en-GB" dirty="0" smtClean="0"/>
              <a:t>We need to make sure our benchmark processes and assumed scales are still valid as these contours are updated.</a:t>
            </a:r>
          </a:p>
        </p:txBody>
      </p:sp>
      <p:sp useBgFill="1">
        <p:nvSpPr>
          <p:cNvPr id="7" name="TextBox 6"/>
          <p:cNvSpPr txBox="1"/>
          <p:nvPr/>
        </p:nvSpPr>
        <p:spPr>
          <a:xfrm rot="19278073">
            <a:off x="1756550" y="3598334"/>
            <a:ext cx="5224507" cy="584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Trivial SUSY doesn't exist.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 descr="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450" y="222250"/>
            <a:ext cx="9055100" cy="641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70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J. Ellis</a:t>
            </a:r>
            <a:endParaRPr lang="en-GB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406400" y="4605867"/>
            <a:ext cx="5283200" cy="20313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/>
                <a:cs typeface="Cambria"/>
              </a:rPr>
              <a:t>Need to re-introduce neglected parameters</a:t>
            </a:r>
          </a:p>
          <a:p>
            <a:r>
              <a:rPr lang="en-GB" dirty="0" smtClean="0">
                <a:latin typeface="Cambria"/>
                <a:cs typeface="Cambria"/>
              </a:rPr>
              <a:t>(ignored because of the curse of dimensionality).</a:t>
            </a:r>
          </a:p>
          <a:p>
            <a:endParaRPr lang="en-GB" dirty="0" smtClean="0">
              <a:latin typeface="Cambria"/>
              <a:cs typeface="Cambria"/>
            </a:endParaRPr>
          </a:p>
          <a:p>
            <a:r>
              <a:rPr lang="en-GB" dirty="0" smtClean="0">
                <a:latin typeface="Cambria"/>
                <a:cs typeface="Cambria"/>
              </a:rPr>
              <a:t>Should use flavour data to constrain NP, currently only a sub-set of observables are used.</a:t>
            </a:r>
          </a:p>
          <a:p>
            <a:endParaRPr lang="en-GB" dirty="0" smtClean="0">
              <a:latin typeface="Cambria"/>
              <a:cs typeface="Cambria"/>
            </a:endParaRPr>
          </a:p>
          <a:p>
            <a:r>
              <a:rPr lang="en-GB" dirty="0" smtClean="0">
                <a:latin typeface="Cambria"/>
                <a:cs typeface="Cambria"/>
              </a:rPr>
              <a:t>... and small </a:t>
            </a:r>
            <a:r>
              <a:rPr lang="en-GB" dirty="0" err="1" smtClean="0">
                <a:latin typeface="Cambria"/>
                <a:cs typeface="Cambria"/>
              </a:rPr>
              <a:t>tanβ</a:t>
            </a:r>
            <a:r>
              <a:rPr lang="en-GB" dirty="0" smtClean="0">
                <a:latin typeface="Cambria"/>
                <a:cs typeface="Cambria"/>
              </a:rPr>
              <a:t> is dead.</a:t>
            </a:r>
            <a:endParaRPr lang="en-GB" dirty="0">
              <a:latin typeface="Cambria"/>
              <a:cs typeface="Cambri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461963" y="4232275"/>
            <a:ext cx="8253412" cy="16367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5533" y="2388761"/>
            <a:ext cx="6358467" cy="21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547689" y="2528882"/>
            <a:ext cx="2020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e.g. MSSM: 124 (160 with ν</a:t>
            </a:r>
            <a:r>
              <a:rPr lang="en-GB" baseline="-25000" dirty="0">
                <a:solidFill>
                  <a:srgbClr val="0000FF"/>
                </a:solidFill>
              </a:rPr>
              <a:t>R</a:t>
            </a:r>
            <a:r>
              <a:rPr lang="en-GB" dirty="0">
                <a:solidFill>
                  <a:srgbClr val="0000FF"/>
                </a:solidFill>
              </a:rPr>
              <a:t>) couplings, most are flavour related.</a:t>
            </a:r>
          </a:p>
          <a:p>
            <a:endParaRPr lang="en-GB" dirty="0">
              <a:solidFill>
                <a:srgbClr val="0000FF"/>
              </a:solidFill>
            </a:endParaRPr>
          </a:p>
          <a:p>
            <a:r>
              <a:rPr lang="en-GB" dirty="0" err="1">
                <a:solidFill>
                  <a:srgbClr val="0000FF"/>
                </a:solidFill>
              </a:rPr>
              <a:t>Δ's</a:t>
            </a:r>
            <a:r>
              <a:rPr lang="en-GB" dirty="0">
                <a:solidFill>
                  <a:srgbClr val="0000FF"/>
                </a:solidFill>
              </a:rPr>
              <a:t> are related to NP mass scale.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Example: Consider MSSM as an illustration of SUSY</a:t>
            </a:r>
          </a:p>
          <a:p>
            <a:pPr lvl="1"/>
            <a:r>
              <a:rPr lang="en-GB" dirty="0" smtClean="0"/>
              <a:t>Simple, and being constrained by the LHC but general enough to illustrate the issue: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 many NP scenarios the energy frontier experiments will probe the diagonal elements of mixing matrices.</a:t>
            </a:r>
          </a:p>
          <a:p>
            <a:pPr lvl="1"/>
            <a:r>
              <a:rPr lang="en-GB" dirty="0" smtClean="0"/>
              <a:t>Flavour experiments are required to probe off-diagonal ones.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SUSY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18000" cy="49377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e.g. MSSM with generic </a:t>
            </a:r>
            <a:r>
              <a:rPr lang="en-GB" sz="2000" dirty="0" err="1" smtClean="0"/>
              <a:t>squark</a:t>
            </a:r>
            <a:r>
              <a:rPr lang="en-GB" sz="2000" dirty="0" smtClean="0"/>
              <a:t> mass matrices.</a:t>
            </a:r>
          </a:p>
          <a:p>
            <a:endParaRPr lang="en-GB" sz="2000" dirty="0" smtClean="0"/>
          </a:p>
          <a:p>
            <a:r>
              <a:rPr lang="en-GB" sz="2000" dirty="0" smtClean="0"/>
              <a:t>Use Mass insertion approximation with                        to constrain couplings: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Can constrain the </a:t>
            </a:r>
            <a:r>
              <a:rPr lang="en-GB" sz="2000" dirty="0" err="1" smtClean="0"/>
              <a:t>δ</a:t>
            </a:r>
            <a:r>
              <a:rPr lang="en-GB" sz="2000" baseline="30000" dirty="0" err="1" smtClean="0"/>
              <a:t>d</a:t>
            </a:r>
            <a:r>
              <a:rPr lang="en-GB" sz="2000" baseline="-25000" dirty="0" err="1" smtClean="0"/>
              <a:t>ij</a:t>
            </a:r>
            <a:r>
              <a:rPr lang="en-GB" sz="2000" dirty="0" err="1" smtClean="0"/>
              <a:t>'s</a:t>
            </a:r>
            <a:r>
              <a:rPr lang="en-GB" sz="2000" dirty="0" smtClean="0"/>
              <a:t> using</a:t>
            </a:r>
            <a:endParaRPr lang="en-GB" sz="2000" dirty="0"/>
          </a:p>
        </p:txBody>
      </p:sp>
      <p:pic>
        <p:nvPicPr>
          <p:cNvPr id="16" name="Picture 1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22402" y="2726259"/>
            <a:ext cx="1141436" cy="220134"/>
          </a:xfrm>
          <a:prstGeom prst="rect">
            <a:avLst/>
          </a:prstGeom>
        </p:spPr>
      </p:pic>
      <p:pic>
        <p:nvPicPr>
          <p:cNvPr id="19" name="Picture 1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37470" y="3250137"/>
            <a:ext cx="2583113" cy="831850"/>
          </a:xfrm>
          <a:prstGeom prst="rect">
            <a:avLst/>
          </a:prstGeom>
        </p:spPr>
      </p:pic>
      <p:pic>
        <p:nvPicPr>
          <p:cNvPr id="20" name="Picture 1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73199" y="4909203"/>
            <a:ext cx="2099733" cy="11846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4000" y="5909733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e.g. see Hall et al., </a:t>
            </a:r>
            <a:r>
              <a:rPr lang="en-GB" sz="1200" dirty="0" err="1" smtClean="0"/>
              <a:t>Nucl</a:t>
            </a:r>
            <a:r>
              <a:rPr lang="en-GB" sz="1200" dirty="0" smtClean="0"/>
              <a:t>. Phys. B </a:t>
            </a:r>
            <a:r>
              <a:rPr lang="en-GB" sz="1200" b="1" dirty="0" smtClean="0"/>
              <a:t>267</a:t>
            </a:r>
            <a:r>
              <a:rPr lang="en-GB" sz="1200" dirty="0" smtClean="0"/>
              <a:t> 415-432 (1986)</a:t>
            </a:r>
          </a:p>
          <a:p>
            <a:r>
              <a:rPr lang="en-GB" sz="1200" dirty="0" err="1" smtClean="0"/>
              <a:t>Ciuchini</a:t>
            </a:r>
            <a:r>
              <a:rPr lang="en-GB" sz="1200" dirty="0" smtClean="0"/>
              <a:t> et al., hep-ph/0212397</a:t>
            </a:r>
            <a:endParaRPr lang="en-GB" sz="1200" dirty="0"/>
          </a:p>
        </p:txBody>
      </p:sp>
      <p:grpSp>
        <p:nvGrpSpPr>
          <p:cNvPr id="3" name="Group 22"/>
          <p:cNvGrpSpPr/>
          <p:nvPr/>
        </p:nvGrpSpPr>
        <p:grpSpPr>
          <a:xfrm>
            <a:off x="4724400" y="1739898"/>
            <a:ext cx="4419600" cy="4275667"/>
            <a:chOff x="4724400" y="1147236"/>
            <a:chExt cx="4419600" cy="4275667"/>
          </a:xfrm>
        </p:grpSpPr>
        <p:pic>
          <p:nvPicPr>
            <p:cNvPr id="17" name="Picture 16" descr="2d_23lr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8333" y="1147236"/>
              <a:ext cx="4275667" cy="4275667"/>
            </a:xfrm>
            <a:prstGeom prst="rect">
              <a:avLst/>
            </a:prstGeom>
          </p:spPr>
        </p:pic>
        <p:sp useBgFill="1">
          <p:nvSpPr>
            <p:cNvPr id="10" name="TextBox 9"/>
            <p:cNvSpPr txBox="1"/>
            <p:nvPr/>
          </p:nvSpPr>
          <p:spPr>
            <a:xfrm>
              <a:off x="4933950" y="1494368"/>
              <a:ext cx="445955" cy="283154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en-GB" sz="1600" dirty="0" smtClean="0">
                <a:latin typeface="Cambria"/>
                <a:cs typeface="Cambria"/>
              </a:endParaRPr>
            </a:p>
            <a:p>
              <a:r>
                <a:rPr lang="en-GB" sz="1200" dirty="0" smtClean="0">
                  <a:latin typeface="Cambria"/>
                  <a:cs typeface="Cambria"/>
                </a:rPr>
                <a:t>1</a:t>
              </a:r>
            </a:p>
            <a:p>
              <a:endParaRPr lang="en-GB" sz="1200" dirty="0" smtClean="0">
                <a:latin typeface="Cambria"/>
                <a:cs typeface="Cambria"/>
              </a:endParaRPr>
            </a:p>
            <a:p>
              <a:endParaRPr lang="en-GB" sz="1200" dirty="0" smtClean="0">
                <a:latin typeface="Cambria"/>
                <a:cs typeface="Cambria"/>
              </a:endParaRPr>
            </a:p>
            <a:p>
              <a:endParaRPr lang="en-GB" sz="1200" dirty="0" smtClean="0">
                <a:latin typeface="Cambria"/>
                <a:cs typeface="Cambria"/>
              </a:endParaRPr>
            </a:p>
            <a:p>
              <a:endParaRPr lang="en-GB" sz="1200" dirty="0" smtClean="0">
                <a:latin typeface="Cambria"/>
                <a:cs typeface="Cambria"/>
              </a:endParaRPr>
            </a:p>
            <a:p>
              <a:endParaRPr lang="en-GB" sz="1400" dirty="0" smtClean="0">
                <a:latin typeface="Cambria"/>
                <a:cs typeface="Cambria"/>
              </a:endParaRPr>
            </a:p>
            <a:p>
              <a:r>
                <a:rPr lang="en-GB" sz="1200" dirty="0" smtClean="0">
                  <a:latin typeface="Cambria"/>
                  <a:cs typeface="Cambria"/>
                </a:rPr>
                <a:t>10</a:t>
              </a:r>
              <a:r>
                <a:rPr lang="en-GB" sz="1200" baseline="30000" dirty="0" smtClean="0">
                  <a:latin typeface="Cambria"/>
                  <a:cs typeface="Cambria"/>
                </a:rPr>
                <a:t>-1</a:t>
              </a: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r>
                <a:rPr lang="en-GB" sz="1200" dirty="0" smtClean="0">
                  <a:latin typeface="Cambria"/>
                  <a:cs typeface="Cambria"/>
                </a:rPr>
                <a:t>10</a:t>
              </a:r>
              <a:r>
                <a:rPr lang="en-GB" sz="1200" baseline="30000" dirty="0" smtClean="0">
                  <a:latin typeface="Cambria"/>
                  <a:cs typeface="Cambria"/>
                </a:rPr>
                <a:t>-2</a:t>
              </a:r>
              <a:endParaRPr lang="en-GB" sz="1200" baseline="30000" dirty="0">
                <a:latin typeface="Cambria"/>
                <a:cs typeface="Cambria"/>
              </a:endParaRPr>
            </a:p>
          </p:txBody>
        </p:sp>
        <p:sp useBgFill="1">
          <p:nvSpPr>
            <p:cNvPr id="11" name="TextBox 10"/>
            <p:cNvSpPr txBox="1"/>
            <p:nvPr/>
          </p:nvSpPr>
          <p:spPr>
            <a:xfrm>
              <a:off x="6022247" y="4912785"/>
              <a:ext cx="2558488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Cambria"/>
                  <a:cs typeface="Cambria"/>
                </a:rPr>
                <a:t>1                                                10                          </a:t>
              </a:r>
              <a:r>
                <a:rPr lang="en-GB" sz="1000" dirty="0" smtClean="0">
                  <a:solidFill>
                    <a:schemeClr val="bg1"/>
                  </a:solidFill>
                  <a:latin typeface="Cambria"/>
                  <a:cs typeface="Cambria"/>
                </a:rPr>
                <a:t>0</a:t>
              </a:r>
              <a:r>
                <a:rPr lang="en-GB" sz="1000" dirty="0" smtClean="0">
                  <a:latin typeface="Cambria"/>
                  <a:cs typeface="Cambria"/>
                </a:rPr>
                <a:t>  </a:t>
              </a:r>
              <a:endParaRPr lang="en-GB" sz="1000" dirty="0">
                <a:latin typeface="Cambria"/>
                <a:cs typeface="Cambria"/>
              </a:endParaRPr>
            </a:p>
          </p:txBody>
        </p:sp>
        <p:pic>
          <p:nvPicPr>
            <p:cNvPr id="8" name="Picture 7" descr="Untitled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7275311" y="5092698"/>
              <a:ext cx="1384300" cy="241300"/>
            </a:xfrm>
            <a:prstGeom prst="rect">
              <a:avLst/>
            </a:prstGeom>
          </p:spPr>
        </p:pic>
        <p:sp useBgFill="1">
          <p:nvSpPr>
            <p:cNvPr id="14" name="TextBox 13"/>
            <p:cNvSpPr txBox="1"/>
            <p:nvPr/>
          </p:nvSpPr>
          <p:spPr>
            <a:xfrm>
              <a:off x="5858934" y="1964269"/>
              <a:ext cx="1845733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err="1" smtClean="0">
                  <a:latin typeface="Cambria"/>
                  <a:cs typeface="Cambria"/>
                </a:rPr>
                <a:t>δ</a:t>
              </a:r>
              <a:r>
                <a:rPr lang="en-GB" sz="1200" dirty="0" smtClean="0">
                  <a:latin typeface="Cambria"/>
                  <a:cs typeface="Cambria"/>
                </a:rPr>
                <a:t> measured with greater than 3σ significance</a:t>
              </a:r>
              <a:endParaRPr lang="en-GB" sz="1200" dirty="0">
                <a:latin typeface="Cambria"/>
                <a:cs typeface="Cambria"/>
              </a:endParaRPr>
            </a:p>
          </p:txBody>
        </p:sp>
        <p:pic>
          <p:nvPicPr>
            <p:cNvPr id="18" name="Picture 17" descr="Untitled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 rot="16200000">
              <a:off x="4448175" y="1914525"/>
              <a:ext cx="825500" cy="273050"/>
            </a:xfrm>
            <a:prstGeom prst="rect">
              <a:avLst/>
            </a:prstGeom>
          </p:spPr>
        </p:pic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3067" y="1219200"/>
            <a:ext cx="408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LHC constraints on the </a:t>
            </a:r>
            <a:r>
              <a:rPr lang="en-GB" dirty="0" err="1" smtClean="0"/>
              <a:t>gluino</a:t>
            </a:r>
            <a:r>
              <a:rPr lang="en-GB" dirty="0" smtClean="0"/>
              <a:t> mass, mean couplings are non-zero, and SuperB can provide an upper bound on Λ</a:t>
            </a:r>
            <a:r>
              <a:rPr lang="en-GB" baseline="-25000" dirty="0" smtClean="0"/>
              <a:t>NP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SUSY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18000" cy="49377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e.g. MSSM with generic </a:t>
            </a:r>
            <a:r>
              <a:rPr lang="en-GB" sz="2000" dirty="0" err="1" smtClean="0"/>
              <a:t>squark</a:t>
            </a:r>
            <a:r>
              <a:rPr lang="en-GB" sz="2000" dirty="0" smtClean="0"/>
              <a:t> mass matrices.</a:t>
            </a:r>
          </a:p>
          <a:p>
            <a:endParaRPr lang="en-GB" sz="2000" dirty="0" smtClean="0"/>
          </a:p>
          <a:p>
            <a:r>
              <a:rPr lang="en-GB" sz="2000" dirty="0" smtClean="0"/>
              <a:t>Use Mass insertion approximation with                        to constrain couplings: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Can constrain the </a:t>
            </a:r>
            <a:r>
              <a:rPr lang="en-GB" sz="2000" dirty="0" err="1" smtClean="0"/>
              <a:t>δ</a:t>
            </a:r>
            <a:r>
              <a:rPr lang="en-GB" sz="2000" baseline="30000" dirty="0" err="1" smtClean="0"/>
              <a:t>d</a:t>
            </a:r>
            <a:r>
              <a:rPr lang="en-GB" sz="2000" baseline="-25000" dirty="0" err="1" smtClean="0"/>
              <a:t>ij</a:t>
            </a:r>
            <a:r>
              <a:rPr lang="en-GB" sz="2000" dirty="0" err="1" smtClean="0"/>
              <a:t>'s</a:t>
            </a:r>
            <a:r>
              <a:rPr lang="en-GB" sz="2000" dirty="0" smtClean="0"/>
              <a:t> using</a:t>
            </a:r>
            <a:endParaRPr lang="en-GB" sz="2000" dirty="0"/>
          </a:p>
        </p:txBody>
      </p:sp>
      <p:pic>
        <p:nvPicPr>
          <p:cNvPr id="16" name="Picture 15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22402" y="2726259"/>
            <a:ext cx="1141436" cy="220134"/>
          </a:xfrm>
          <a:prstGeom prst="rect">
            <a:avLst/>
          </a:prstGeom>
        </p:spPr>
      </p:pic>
      <p:pic>
        <p:nvPicPr>
          <p:cNvPr id="19" name="Picture 18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237470" y="3250137"/>
            <a:ext cx="2583113" cy="831850"/>
          </a:xfrm>
          <a:prstGeom prst="rect">
            <a:avLst/>
          </a:prstGeom>
        </p:spPr>
      </p:pic>
      <p:pic>
        <p:nvPicPr>
          <p:cNvPr id="20" name="Picture 19" descr="Untitled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73199" y="4909203"/>
            <a:ext cx="2099733" cy="11846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34000" y="5909733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e.g. see Hall et al., </a:t>
            </a:r>
            <a:r>
              <a:rPr lang="en-GB" sz="1200" dirty="0" err="1" smtClean="0"/>
              <a:t>Nucl</a:t>
            </a:r>
            <a:r>
              <a:rPr lang="en-GB" sz="1200" dirty="0" smtClean="0"/>
              <a:t>. Phys. B </a:t>
            </a:r>
            <a:r>
              <a:rPr lang="en-GB" sz="1200" b="1" dirty="0" smtClean="0"/>
              <a:t>267</a:t>
            </a:r>
            <a:r>
              <a:rPr lang="en-GB" sz="1200" dirty="0" smtClean="0"/>
              <a:t> 415-432 (1986)</a:t>
            </a:r>
          </a:p>
          <a:p>
            <a:r>
              <a:rPr lang="en-GB" sz="1200" dirty="0" err="1" smtClean="0"/>
              <a:t>Ciuchini</a:t>
            </a:r>
            <a:r>
              <a:rPr lang="en-GB" sz="1200" dirty="0" smtClean="0"/>
              <a:t> et al., hep-ph/0212397</a:t>
            </a:r>
            <a:endParaRPr lang="en-GB" sz="1200" dirty="0"/>
          </a:p>
        </p:txBody>
      </p:sp>
      <p:grpSp>
        <p:nvGrpSpPr>
          <p:cNvPr id="3" name="Group 22"/>
          <p:cNvGrpSpPr/>
          <p:nvPr/>
        </p:nvGrpSpPr>
        <p:grpSpPr>
          <a:xfrm>
            <a:off x="4724400" y="1739898"/>
            <a:ext cx="4419600" cy="4275667"/>
            <a:chOff x="4724400" y="1147236"/>
            <a:chExt cx="4419600" cy="4275667"/>
          </a:xfrm>
        </p:grpSpPr>
        <p:pic>
          <p:nvPicPr>
            <p:cNvPr id="17" name="Picture 16" descr="2d_23lr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8333" y="1147236"/>
              <a:ext cx="4275667" cy="4275667"/>
            </a:xfrm>
            <a:prstGeom prst="rect">
              <a:avLst/>
            </a:prstGeom>
          </p:spPr>
        </p:pic>
        <p:sp useBgFill="1">
          <p:nvSpPr>
            <p:cNvPr id="10" name="TextBox 9"/>
            <p:cNvSpPr txBox="1"/>
            <p:nvPr/>
          </p:nvSpPr>
          <p:spPr>
            <a:xfrm>
              <a:off x="4933950" y="1494368"/>
              <a:ext cx="445955" cy="283154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endParaRPr lang="en-GB" sz="1600" dirty="0" smtClean="0">
                <a:latin typeface="Cambria"/>
                <a:cs typeface="Cambria"/>
              </a:endParaRPr>
            </a:p>
            <a:p>
              <a:r>
                <a:rPr lang="en-GB" sz="1200" dirty="0" smtClean="0">
                  <a:latin typeface="Cambria"/>
                  <a:cs typeface="Cambria"/>
                </a:rPr>
                <a:t>1</a:t>
              </a:r>
            </a:p>
            <a:p>
              <a:endParaRPr lang="en-GB" sz="1200" dirty="0" smtClean="0">
                <a:latin typeface="Cambria"/>
                <a:cs typeface="Cambria"/>
              </a:endParaRPr>
            </a:p>
            <a:p>
              <a:endParaRPr lang="en-GB" sz="1200" dirty="0" smtClean="0">
                <a:latin typeface="Cambria"/>
                <a:cs typeface="Cambria"/>
              </a:endParaRPr>
            </a:p>
            <a:p>
              <a:endParaRPr lang="en-GB" sz="1200" dirty="0" smtClean="0">
                <a:latin typeface="Cambria"/>
                <a:cs typeface="Cambria"/>
              </a:endParaRPr>
            </a:p>
            <a:p>
              <a:endParaRPr lang="en-GB" sz="1200" dirty="0" smtClean="0">
                <a:latin typeface="Cambria"/>
                <a:cs typeface="Cambria"/>
              </a:endParaRPr>
            </a:p>
            <a:p>
              <a:endParaRPr lang="en-GB" sz="1400" dirty="0" smtClean="0">
                <a:latin typeface="Cambria"/>
                <a:cs typeface="Cambria"/>
              </a:endParaRPr>
            </a:p>
            <a:p>
              <a:r>
                <a:rPr lang="en-GB" sz="1200" dirty="0" smtClean="0">
                  <a:latin typeface="Cambria"/>
                  <a:cs typeface="Cambria"/>
                </a:rPr>
                <a:t>10</a:t>
              </a:r>
              <a:r>
                <a:rPr lang="en-GB" sz="1200" baseline="30000" dirty="0" smtClean="0">
                  <a:latin typeface="Cambria"/>
                  <a:cs typeface="Cambria"/>
                </a:rPr>
                <a:t>-1</a:t>
              </a: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endParaRPr lang="en-GB" sz="1200" baseline="30000" dirty="0" smtClean="0">
                <a:latin typeface="Cambria"/>
                <a:cs typeface="Cambria"/>
              </a:endParaRPr>
            </a:p>
            <a:p>
              <a:r>
                <a:rPr lang="en-GB" sz="1200" dirty="0" smtClean="0">
                  <a:latin typeface="Cambria"/>
                  <a:cs typeface="Cambria"/>
                </a:rPr>
                <a:t>10</a:t>
              </a:r>
              <a:r>
                <a:rPr lang="en-GB" sz="1200" baseline="30000" dirty="0" smtClean="0">
                  <a:latin typeface="Cambria"/>
                  <a:cs typeface="Cambria"/>
                </a:rPr>
                <a:t>-2</a:t>
              </a:r>
              <a:endParaRPr lang="en-GB" sz="1200" baseline="30000" dirty="0">
                <a:latin typeface="Cambria"/>
                <a:cs typeface="Cambria"/>
              </a:endParaRPr>
            </a:p>
          </p:txBody>
        </p:sp>
        <p:sp useBgFill="1">
          <p:nvSpPr>
            <p:cNvPr id="11" name="TextBox 10"/>
            <p:cNvSpPr txBox="1"/>
            <p:nvPr/>
          </p:nvSpPr>
          <p:spPr>
            <a:xfrm>
              <a:off x="6022247" y="4912785"/>
              <a:ext cx="2558488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Cambria"/>
                  <a:cs typeface="Cambria"/>
                </a:rPr>
                <a:t>1                                                10                          </a:t>
              </a:r>
              <a:r>
                <a:rPr lang="en-GB" sz="1000" dirty="0" smtClean="0">
                  <a:solidFill>
                    <a:schemeClr val="bg1"/>
                  </a:solidFill>
                  <a:latin typeface="Cambria"/>
                  <a:cs typeface="Cambria"/>
                </a:rPr>
                <a:t>0</a:t>
              </a:r>
              <a:r>
                <a:rPr lang="en-GB" sz="1000" dirty="0" smtClean="0">
                  <a:latin typeface="Cambria"/>
                  <a:cs typeface="Cambria"/>
                </a:rPr>
                <a:t>  </a:t>
              </a:r>
              <a:endParaRPr lang="en-GB" sz="1000" dirty="0">
                <a:latin typeface="Cambria"/>
                <a:cs typeface="Cambria"/>
              </a:endParaRPr>
            </a:p>
          </p:txBody>
        </p:sp>
        <p:pic>
          <p:nvPicPr>
            <p:cNvPr id="8" name="Picture 7" descr="Untitled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7275311" y="5092698"/>
              <a:ext cx="1384300" cy="241300"/>
            </a:xfrm>
            <a:prstGeom prst="rect">
              <a:avLst/>
            </a:prstGeom>
          </p:spPr>
        </p:pic>
        <p:sp useBgFill="1">
          <p:nvSpPr>
            <p:cNvPr id="14" name="TextBox 13"/>
            <p:cNvSpPr txBox="1"/>
            <p:nvPr/>
          </p:nvSpPr>
          <p:spPr>
            <a:xfrm>
              <a:off x="5858934" y="1964269"/>
              <a:ext cx="1845733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err="1" smtClean="0">
                  <a:latin typeface="Cambria"/>
                  <a:cs typeface="Cambria"/>
                </a:rPr>
                <a:t>δ</a:t>
              </a:r>
              <a:r>
                <a:rPr lang="en-GB" sz="1200" dirty="0" smtClean="0">
                  <a:latin typeface="Cambria"/>
                  <a:cs typeface="Cambria"/>
                </a:rPr>
                <a:t> measured with greater than 3σ significance</a:t>
              </a:r>
              <a:endParaRPr lang="en-GB" sz="1200" dirty="0">
                <a:latin typeface="Cambria"/>
                <a:cs typeface="Cambria"/>
              </a:endParaRPr>
            </a:p>
          </p:txBody>
        </p:sp>
        <p:pic>
          <p:nvPicPr>
            <p:cNvPr id="18" name="Picture 17" descr="Untitled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 rot="16200000">
              <a:off x="4448175" y="1914525"/>
              <a:ext cx="825500" cy="273050"/>
            </a:xfrm>
            <a:prstGeom prst="rect">
              <a:avLst/>
            </a:prstGeom>
          </p:spPr>
        </p:pic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71E2D-C8F9-5540-BF1D-464223D4E442}" type="slidenum">
              <a:rPr lang="en-US" smtClean="0">
                <a:solidFill>
                  <a:srgbClr val="464653"/>
                </a:solidFill>
                <a:latin typeface="Gill Sans MT"/>
              </a:rPr>
              <a:pPr>
                <a:defRPr/>
              </a:pPr>
              <a:t>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3067" y="1219200"/>
            <a:ext cx="408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LHC constraints on the </a:t>
            </a:r>
            <a:r>
              <a:rPr lang="en-GB" dirty="0" err="1" smtClean="0"/>
              <a:t>gluino</a:t>
            </a:r>
            <a:r>
              <a:rPr lang="en-GB" dirty="0" smtClean="0"/>
              <a:t> mass, mean couplings are non-zero, and SuperB can provide an upper bound on Λ</a:t>
            </a:r>
            <a:r>
              <a:rPr lang="en-GB" baseline="-25000" dirty="0" smtClean="0"/>
              <a:t>NP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627029" y="3996270"/>
            <a:ext cx="745067" cy="1588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51599" y="4174052"/>
            <a:ext cx="2116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e.g. if LHC excludes 1 TeV </a:t>
            </a:r>
            <a:r>
              <a:rPr lang="en-GB" sz="1400" dirty="0" err="1" smtClean="0"/>
              <a:t>gluinos</a:t>
            </a:r>
            <a:r>
              <a:rPr lang="en-GB" sz="1400" dirty="0" smtClean="0"/>
              <a:t>, and SuperB measures (</a:t>
            </a:r>
            <a:r>
              <a:rPr lang="en-GB" sz="1400" dirty="0" smtClean="0">
                <a:latin typeface="Arial"/>
                <a:cs typeface="Arial"/>
              </a:rPr>
              <a:t>δ</a:t>
            </a:r>
            <a:r>
              <a:rPr lang="en-GB" sz="1400" baseline="30000" dirty="0" smtClean="0"/>
              <a:t>d</a:t>
            </a:r>
            <a:r>
              <a:rPr lang="en-GB" sz="1400" baseline="-25000" dirty="0" smtClean="0"/>
              <a:t>23</a:t>
            </a:r>
            <a:r>
              <a:rPr lang="en-GB" sz="1400" dirty="0" smtClean="0"/>
              <a:t>)</a:t>
            </a:r>
            <a:r>
              <a:rPr lang="en-GB" sz="1400" baseline="-25000" dirty="0" smtClean="0"/>
              <a:t>LR</a:t>
            </a:r>
            <a:r>
              <a:rPr lang="en-GB" sz="1400" dirty="0" smtClean="0"/>
              <a:t>~0.05 would imply Λ</a:t>
            </a:r>
            <a:r>
              <a:rPr lang="en-GB" sz="1400" baseline="-25000" dirty="0" smtClean="0"/>
              <a:t>NP</a:t>
            </a:r>
            <a:r>
              <a:rPr lang="en-GB" sz="1400" dirty="0" smtClean="0"/>
              <a:t> &lt; 3.5 TeV.</a:t>
            </a:r>
            <a:endParaRPr lang="en-GB" sz="1400" baseline="-25000" dirty="0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4944534" y="4233333"/>
            <a:ext cx="2421467" cy="1693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93367" y="3987800"/>
            <a:ext cx="732366" cy="1"/>
          </a:xfrm>
          <a:prstGeom prst="line">
            <a:avLst/>
          </a:prstGeom>
          <a:ln w="28575" cmpd="sng">
            <a:solidFill>
              <a:srgbClr val="3366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2758</Words>
  <Application>Microsoft Macintosh PowerPoint</Application>
  <PresentationFormat>On-screen Show (4:3)</PresentationFormat>
  <Paragraphs>556</Paragraphs>
  <Slides>42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Origin</vt:lpstr>
      <vt:lpstr>Equation</vt:lpstr>
      <vt:lpstr>SuperB Physics Programme</vt:lpstr>
      <vt:lpstr>Overview</vt:lpstr>
      <vt:lpstr>Introduction</vt:lpstr>
      <vt:lpstr>Slide 4</vt:lpstr>
      <vt:lpstr>LHC Results on SUSY (slide from A. Cakir, Lomonosov XV)</vt:lpstr>
      <vt:lpstr>Slide 6</vt:lpstr>
      <vt:lpstr>Introduction</vt:lpstr>
      <vt:lpstr>SUSY </vt:lpstr>
      <vt:lpstr>SUSY </vt:lpstr>
      <vt:lpstr>Introduction</vt:lpstr>
      <vt:lpstr>The rest of this talk is an overview</vt:lpstr>
      <vt:lpstr>Recently submitted to the archive</vt:lpstr>
      <vt:lpstr>Data samples available at SuperB</vt:lpstr>
      <vt:lpstr>Data samples available at SuperB</vt:lpstr>
      <vt:lpstr>τ Physics</vt:lpstr>
      <vt:lpstr>Lepton Flavour Violation (LFV)</vt:lpstr>
      <vt:lpstr>The golden LFV modes:             hb</vt:lpstr>
      <vt:lpstr>Specific example:                 k</vt:lpstr>
      <vt:lpstr>Bu,d,s Physics</vt:lpstr>
      <vt:lpstr>Bu,d physics: Rare Decays</vt:lpstr>
      <vt:lpstr>Bu,d physics: Rare Decays</vt:lpstr>
      <vt:lpstr>b sl+l−</vt:lpstr>
      <vt:lpstr>TDCPV in B decays (i.e. CKM angles β &amp; α)</vt:lpstr>
      <vt:lpstr>Bs physics</vt:lpstr>
      <vt:lpstr>D Physics</vt:lpstr>
      <vt:lpstr>Charm Mixing</vt:lpstr>
      <vt:lpstr>The quest for the final angle of the CKM matrix: βc</vt:lpstr>
      <vt:lpstr>Charm Mixing: Summary</vt:lpstr>
      <vt:lpstr>Rare D Decays (some examples)</vt:lpstr>
      <vt:lpstr>Precision EW Physics</vt:lpstr>
      <vt:lpstr>Precision Electroweak</vt:lpstr>
      <vt:lpstr>Spectroscopy</vt:lpstr>
      <vt:lpstr>Spectroscopy</vt:lpstr>
      <vt:lpstr>Interplay</vt:lpstr>
      <vt:lpstr>Precision CKM constraints</vt:lpstr>
      <vt:lpstr>Golden Measurements: General</vt:lpstr>
      <vt:lpstr>Golden Measurements: CKM</vt:lpstr>
      <vt:lpstr>Slide 38</vt:lpstr>
      <vt:lpstr>Slide 39</vt:lpstr>
      <vt:lpstr>Slide 40</vt:lpstr>
      <vt:lpstr>Slide 41</vt:lpstr>
      <vt:lpstr>Physics programme in a nutshell</vt:lpstr>
    </vt:vector>
  </TitlesOfParts>
  <Manager/>
  <Company>QMUL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 Physics Programme</dc:title>
  <dc:subject/>
  <dc:creator>Adrian Bevan</dc:creator>
  <cp:keywords/>
  <dc:description/>
  <cp:lastModifiedBy>Adrian Bevan</cp:lastModifiedBy>
  <cp:revision>79</cp:revision>
  <cp:lastPrinted>2011-09-22T08:24:17Z</cp:lastPrinted>
  <dcterms:created xsi:type="dcterms:W3CDTF">2011-10-22T03:29:55Z</dcterms:created>
  <dcterms:modified xsi:type="dcterms:W3CDTF">2011-10-22T03:40:03Z</dcterms:modified>
  <cp:category/>
</cp:coreProperties>
</file>