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3" r:id="rId3"/>
    <p:sldId id="274" r:id="rId4"/>
    <p:sldId id="301" r:id="rId5"/>
    <p:sldId id="302" r:id="rId6"/>
    <p:sldId id="291" r:id="rId7"/>
    <p:sldId id="279" r:id="rId8"/>
    <p:sldId id="275" r:id="rId9"/>
    <p:sldId id="283" r:id="rId10"/>
    <p:sldId id="284" r:id="rId11"/>
    <p:sldId id="298" r:id="rId12"/>
    <p:sldId id="308" r:id="rId13"/>
    <p:sldId id="276" r:id="rId14"/>
    <p:sldId id="306" r:id="rId15"/>
    <p:sldId id="307" r:id="rId16"/>
    <p:sldId id="286" r:id="rId17"/>
    <p:sldId id="299" r:id="rId18"/>
    <p:sldId id="300" r:id="rId19"/>
    <p:sldId id="309" r:id="rId20"/>
    <p:sldId id="292" r:id="rId21"/>
    <p:sldId id="295" r:id="rId22"/>
    <p:sldId id="294" r:id="rId23"/>
    <p:sldId id="297" r:id="rId24"/>
    <p:sldId id="285" r:id="rId25"/>
    <p:sldId id="277" r:id="rId26"/>
    <p:sldId id="278" r:id="rId27"/>
    <p:sldId id="281" r:id="rId28"/>
    <p:sldId id="303" r:id="rId29"/>
    <p:sldId id="288" r:id="rId30"/>
    <p:sldId id="289" r:id="rId31"/>
    <p:sldId id="296" r:id="rId32"/>
    <p:sldId id="282" r:id="rId3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FFFF"/>
    <a:srgbClr val="FF00FF"/>
    <a:srgbClr val="66FFFF"/>
    <a:srgbClr val="00FF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3958" autoAdjust="0"/>
    <p:restoredTop sz="94574" autoAdjust="0"/>
  </p:normalViewPr>
  <p:slideViewPr>
    <p:cSldViewPr snapToGrid="0">
      <p:cViewPr>
        <p:scale>
          <a:sx n="75" d="100"/>
          <a:sy n="75" d="100"/>
        </p:scale>
        <p:origin x="-1128" y="-144"/>
      </p:cViewPr>
      <p:guideLst>
        <p:guide orient="horz" pos="22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BC9EC-2DE2-6748-BE02-CFEFC3B2D3AE}" type="datetimeFigureOut">
              <a:rPr/>
              <a:pPr/>
              <a:t>1/28/11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CBE63-2F12-2343-A966-82F410F0C4E0}" type="slidenum">
              <a:rPr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9967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ED283-8600-F54F-AC62-BAD5E4185C61}" type="datetimeFigureOut">
              <a:rPr/>
              <a:pPr/>
              <a:t>1/28/11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F7E76-607A-B14A-A7FD-F760CAF6A589}" type="slidenum">
              <a:rPr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9526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95948E19-A6E1-884C-AAF5-17A9716A28F0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464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544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158A1-CDBC-384C-BC67-9B823875D00C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602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DF9B3-51F0-3643-A66F-441CB67963D5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491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6CA79-EF66-4A4F-9EC1-FEDE10C20143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487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C0A47-544A-BB41-85D3-881DAAEE0E70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375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5344C-66FA-E345-8AAC-58931B3073BB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657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464653"/>
                </a:solidFill>
                <a:latin typeface="Arial" charset="0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E6D2308-F526-D742-9C14-3A9E9B1D17A0}" type="slidenum">
              <a:rPr lang="en-US">
                <a:solidFill>
                  <a:srgbClr val="464653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pic>
        <p:nvPicPr>
          <p:cNvPr id="11" name="Picture 8" descr="logo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5487" y="-1"/>
            <a:ext cx="738513" cy="78835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039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effectLst/>
          <a:latin typeface="Cambria"/>
          <a:ea typeface="+mj-ea"/>
          <a:cs typeface="Cambria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Cambria"/>
          <a:ea typeface="+mn-ea"/>
          <a:cs typeface="Cambria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000" kern="1200">
          <a:solidFill>
            <a:schemeClr val="tx2"/>
          </a:solidFill>
          <a:latin typeface="Cambria"/>
          <a:ea typeface="+mn-ea"/>
          <a:cs typeface="Cambria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Cambria"/>
          <a:ea typeface="+mn-ea"/>
          <a:cs typeface="Cambria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mbria"/>
          <a:ea typeface="+mn-ea"/>
          <a:cs typeface="Cambria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Cambria"/>
          <a:ea typeface="+mn-ea"/>
          <a:cs typeface="Cambria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5.pdf"/><Relationship Id="rId5" Type="http://schemas.openxmlformats.org/officeDocument/2006/relationships/image" Target="../media/image26.png"/><Relationship Id="rId6" Type="http://schemas.openxmlformats.org/officeDocument/2006/relationships/image" Target="../media/image27.pdf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9.pdf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df"/><Relationship Id="rId4" Type="http://schemas.openxmlformats.org/officeDocument/2006/relationships/image" Target="../media/image32.png"/><Relationship Id="rId5" Type="http://schemas.openxmlformats.org/officeDocument/2006/relationships/image" Target="../media/image19.pdf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df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d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27.pdf"/><Relationship Id="rId5" Type="http://schemas.openxmlformats.org/officeDocument/2006/relationships/image" Target="../media/image28.png"/><Relationship Id="rId6" Type="http://schemas.openxmlformats.org/officeDocument/2006/relationships/image" Target="../media/image37.pdf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3.pdf"/><Relationship Id="rId5" Type="http://schemas.openxmlformats.org/officeDocument/2006/relationships/image" Target="../media/image34.png"/><Relationship Id="rId6" Type="http://schemas.openxmlformats.org/officeDocument/2006/relationships/image" Target="../media/image41.pdf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d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6.pdf"/><Relationship Id="rId5" Type="http://schemas.openxmlformats.org/officeDocument/2006/relationships/image" Target="../media/image7.png"/><Relationship Id="rId6" Type="http://schemas.openxmlformats.org/officeDocument/2006/relationships/image" Target="../media/image35.pdf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5.pdf"/><Relationship Id="rId5" Type="http://schemas.openxmlformats.org/officeDocument/2006/relationships/image" Target="../media/image46.png"/><Relationship Id="rId6" Type="http://schemas.openxmlformats.org/officeDocument/2006/relationships/image" Target="../media/image47.pdf"/><Relationship Id="rId7" Type="http://schemas.openxmlformats.org/officeDocument/2006/relationships/image" Target="../media/image48.png"/><Relationship Id="rId8" Type="http://schemas.openxmlformats.org/officeDocument/2006/relationships/image" Target="../media/image49.pdf"/><Relationship Id="rId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5.pdf"/><Relationship Id="rId5" Type="http://schemas.openxmlformats.org/officeDocument/2006/relationships/image" Target="../media/image46.png"/><Relationship Id="rId6" Type="http://schemas.openxmlformats.org/officeDocument/2006/relationships/image" Target="../media/image51.pdf"/><Relationship Id="rId7" Type="http://schemas.openxmlformats.org/officeDocument/2006/relationships/image" Target="../media/image52.png"/><Relationship Id="rId8" Type="http://schemas.openxmlformats.org/officeDocument/2006/relationships/image" Target="../media/image53.pdf"/><Relationship Id="rId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df"/><Relationship Id="rId3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35.pdf"/><Relationship Id="rId5" Type="http://schemas.openxmlformats.org/officeDocument/2006/relationships/image" Target="../media/image36.png"/><Relationship Id="rId6" Type="http://schemas.openxmlformats.org/officeDocument/2006/relationships/image" Target="../media/image59.pdf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d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35.pdf"/><Relationship Id="rId5" Type="http://schemas.openxmlformats.org/officeDocument/2006/relationships/image" Target="../media/image36.png"/><Relationship Id="rId6" Type="http://schemas.openxmlformats.org/officeDocument/2006/relationships/image" Target="../media/image59.pdf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d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62.pdf"/><Relationship Id="rId5" Type="http://schemas.openxmlformats.org/officeDocument/2006/relationships/image" Target="../media/image63.png"/><Relationship Id="rId6" Type="http://schemas.openxmlformats.org/officeDocument/2006/relationships/image" Target="../media/image59.pdf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35.pdf"/><Relationship Id="rId5" Type="http://schemas.openxmlformats.org/officeDocument/2006/relationships/image" Target="../media/image36.png"/><Relationship Id="rId6" Type="http://schemas.openxmlformats.org/officeDocument/2006/relationships/image" Target="../media/image59.pdf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d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df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df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9.png"/><Relationship Id="rId12" Type="http://schemas.openxmlformats.org/officeDocument/2006/relationships/image" Target="../media/image80.pdf"/><Relationship Id="rId13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df"/><Relationship Id="rId3" Type="http://schemas.openxmlformats.org/officeDocument/2006/relationships/image" Target="../media/image71.png"/><Relationship Id="rId4" Type="http://schemas.openxmlformats.org/officeDocument/2006/relationships/image" Target="../media/image72.pdf"/><Relationship Id="rId5" Type="http://schemas.openxmlformats.org/officeDocument/2006/relationships/image" Target="../media/image73.png"/><Relationship Id="rId6" Type="http://schemas.openxmlformats.org/officeDocument/2006/relationships/image" Target="../media/image74.pdf"/><Relationship Id="rId7" Type="http://schemas.openxmlformats.org/officeDocument/2006/relationships/image" Target="../media/image75.png"/><Relationship Id="rId8" Type="http://schemas.openxmlformats.org/officeDocument/2006/relationships/image" Target="../media/image76.pdf"/><Relationship Id="rId9" Type="http://schemas.openxmlformats.org/officeDocument/2006/relationships/image" Target="../media/image77.png"/><Relationship Id="rId10" Type="http://schemas.openxmlformats.org/officeDocument/2006/relationships/image" Target="../media/image78.pd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82.pdf"/><Relationship Id="rId5" Type="http://schemas.openxmlformats.org/officeDocument/2006/relationships/image" Target="../media/image83.png"/><Relationship Id="rId6" Type="http://schemas.openxmlformats.org/officeDocument/2006/relationships/image" Target="../media/image84.pdf"/><Relationship Id="rId7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d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86.pdf"/><Relationship Id="rId5" Type="http://schemas.openxmlformats.org/officeDocument/2006/relationships/image" Target="../media/image87.png"/><Relationship Id="rId6" Type="http://schemas.openxmlformats.org/officeDocument/2006/relationships/image" Target="../media/image88.pdf"/><Relationship Id="rId7" Type="http://schemas.openxmlformats.org/officeDocument/2006/relationships/image" Target="../media/image89.png"/><Relationship Id="rId8" Type="http://schemas.openxmlformats.org/officeDocument/2006/relationships/image" Target="../media/image90.pdf"/><Relationship Id="rId9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d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86.pdf"/><Relationship Id="rId5" Type="http://schemas.openxmlformats.org/officeDocument/2006/relationships/image" Target="../media/image87.png"/><Relationship Id="rId6" Type="http://schemas.openxmlformats.org/officeDocument/2006/relationships/image" Target="../media/image88.pdf"/><Relationship Id="rId7" Type="http://schemas.openxmlformats.org/officeDocument/2006/relationships/image" Target="../media/image89.png"/><Relationship Id="rId8" Type="http://schemas.openxmlformats.org/officeDocument/2006/relationships/image" Target="../media/image90.pdf"/><Relationship Id="rId9" Type="http://schemas.openxmlformats.org/officeDocument/2006/relationships/image" Target="../media/image91.png"/><Relationship Id="rId10" Type="http://schemas.openxmlformats.org/officeDocument/2006/relationships/image" Target="../media/image92.pdf"/><Relationship Id="rId11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d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4.pdf"/><Relationship Id="rId5" Type="http://schemas.openxmlformats.org/officeDocument/2006/relationships/image" Target="../media/image95.png"/><Relationship Id="rId6" Type="http://schemas.openxmlformats.org/officeDocument/2006/relationships/image" Target="../media/image96.pdf"/><Relationship Id="rId7" Type="http://schemas.openxmlformats.org/officeDocument/2006/relationships/image" Target="../media/image97.png"/><Relationship Id="rId8" Type="http://schemas.openxmlformats.org/officeDocument/2006/relationships/image" Target="../media/image98.pdf"/><Relationship Id="rId9" Type="http://schemas.openxmlformats.org/officeDocument/2006/relationships/image" Target="../media/image99.png"/><Relationship Id="rId10" Type="http://schemas.openxmlformats.org/officeDocument/2006/relationships/image" Target="../media/image100.pdf"/><Relationship Id="rId11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df"/><Relationship Id="rId3" Type="http://schemas.openxmlformats.org/officeDocument/2006/relationships/image" Target="../media/image10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4.pdf"/><Relationship Id="rId3" Type="http://schemas.openxmlformats.org/officeDocument/2006/relationships/image" Target="../media/image10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d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6" Type="http://schemas.openxmlformats.org/officeDocument/2006/relationships/image" Target="../media/image13.pdf"/><Relationship Id="rId7" Type="http://schemas.openxmlformats.org/officeDocument/2006/relationships/image" Target="../media/image14.png"/><Relationship Id="rId8" Type="http://schemas.openxmlformats.org/officeDocument/2006/relationships/image" Target="../media/image15.pdf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d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6" Type="http://schemas.openxmlformats.org/officeDocument/2006/relationships/image" Target="../media/image23.pdf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54667" y="3826935"/>
            <a:ext cx="6858000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Rare Charm Decays</a:t>
            </a:r>
            <a:endParaRPr lang="en-GB" sz="2222" dirty="0">
              <a:solidFill>
                <a:schemeClr val="tx2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5029200"/>
            <a:ext cx="6858000" cy="685799"/>
          </a:xfrm>
        </p:spPr>
        <p:txBody>
          <a:bodyPr>
            <a:normAutofit fontScale="85000" lnSpcReduction="20000"/>
          </a:bodyPr>
          <a:lstStyle/>
          <a:p>
            <a:r>
              <a:rPr lang="en-GB" sz="2857" dirty="0" smtClean="0">
                <a:solidFill>
                  <a:schemeClr val="tx1"/>
                </a:solidFill>
              </a:rPr>
              <a:t>Adrian Bevan</a:t>
            </a:r>
          </a:p>
          <a:p>
            <a:r>
              <a:rPr lang="en-GB" dirty="0" smtClean="0"/>
              <a:t> IHEP, Beijing, 22</a:t>
            </a:r>
            <a:r>
              <a:rPr lang="en-GB" baseline="30000" dirty="0" smtClean="0"/>
              <a:t>nd</a:t>
            </a:r>
            <a:r>
              <a:rPr lang="en-GB" dirty="0" smtClean="0"/>
              <a:t> October 2011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184440" y="6112933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email: a.j.bevan@qmul.ac.uk</a:t>
            </a:r>
            <a:endParaRPr lang="en-GB" dirty="0"/>
          </a:p>
        </p:txBody>
      </p:sp>
      <p:pic>
        <p:nvPicPr>
          <p:cNvPr id="8" name="Picture 7" descr="qmul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0" y="5969000"/>
            <a:ext cx="2540000" cy="6731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55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10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080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  Dominated by long distance effects as</a:t>
            </a:r>
          </a:p>
          <a:p>
            <a:endParaRPr lang="en-GB" dirty="0" smtClean="0"/>
          </a:p>
          <a:p>
            <a:endParaRPr lang="en-GB" dirty="0" smtClean="0"/>
          </a:p>
          <a:p>
            <a:pPr lvl="1"/>
            <a:r>
              <a:rPr lang="en-GB" dirty="0" smtClean="0"/>
              <a:t>VMD model based calculations suggest a slightly larger BF.</a:t>
            </a:r>
          </a:p>
          <a:p>
            <a:pPr lvl="1"/>
            <a:r>
              <a:rPr lang="en-GB" dirty="0" smtClean="0"/>
              <a:t>Rate can be enhanced by New Physics.</a:t>
            </a:r>
          </a:p>
          <a:p>
            <a:r>
              <a:rPr lang="en-GB" dirty="0" smtClean="0"/>
              <a:t>Rate is related to the rare </a:t>
            </a:r>
            <a:r>
              <a:rPr lang="en-GB" dirty="0" err="1" smtClean="0"/>
              <a:t>di</a:t>
            </a:r>
            <a:r>
              <a:rPr lang="en-GB" dirty="0" smtClean="0"/>
              <a:t>-lepton decay via: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BES III would reach a limi</a:t>
            </a:r>
            <a:r>
              <a:rPr lang="en-GB" dirty="0" smtClean="0"/>
              <a:t>t of 0.5×10</a:t>
            </a:r>
            <a:r>
              <a:rPr lang="en-GB" baseline="30000" dirty="0" smtClean="0"/>
              <a:t>−7 </a:t>
            </a:r>
            <a:r>
              <a:rPr lang="en-GB" dirty="0" smtClean="0"/>
              <a:t>with 20fb</a:t>
            </a:r>
            <a:r>
              <a:rPr lang="en-GB" baseline="30000" dirty="0" smtClean="0"/>
              <a:t>−1 </a:t>
            </a:r>
            <a:r>
              <a:rPr lang="en-GB" dirty="0" smtClean="0"/>
              <a:t>of data.</a:t>
            </a:r>
          </a:p>
          <a:p>
            <a:endParaRPr lang="en-GB" dirty="0" smtClean="0"/>
          </a:p>
          <a:p>
            <a:r>
              <a:rPr lang="en-GB" dirty="0" smtClean="0"/>
              <a:t>SuperB </a:t>
            </a:r>
            <a:r>
              <a:rPr lang="en-GB" dirty="0" smtClean="0"/>
              <a:t>should be able to reach a sensitivity of ~10</a:t>
            </a:r>
            <a:r>
              <a:rPr lang="en-GB" baseline="30000" dirty="0" smtClean="0"/>
              <a:t>-7 </a:t>
            </a:r>
            <a:r>
              <a:rPr lang="en-GB" dirty="0" smtClean="0"/>
              <a:t>(current limit from CLEO &lt;2.7</a:t>
            </a:r>
            <a:r>
              <a:rPr lang="en-GB" dirty="0" smtClean="0">
                <a:latin typeface="ＭＳ ゴシック"/>
                <a:ea typeface="ＭＳ ゴシック"/>
                <a:cs typeface="ＭＳ ゴシック"/>
              </a:rPr>
              <a:t>×</a:t>
            </a:r>
            <a:r>
              <a:rPr lang="en-GB" dirty="0" smtClean="0"/>
              <a:t>10</a:t>
            </a:r>
            <a:r>
              <a:rPr lang="en-GB" baseline="30000" dirty="0" smtClean="0"/>
              <a:t>−5</a:t>
            </a:r>
            <a:r>
              <a:rPr lang="en-GB" dirty="0" smtClean="0"/>
              <a:t>).</a:t>
            </a:r>
          </a:p>
          <a:p>
            <a:pPr lvl="2"/>
            <a:r>
              <a:rPr lang="en-GB" dirty="0" smtClean="0"/>
              <a:t>Should be good enough to place a strong constraint on the </a:t>
            </a:r>
            <a:r>
              <a:rPr lang="en-GB" dirty="0" err="1" smtClean="0"/>
              <a:t>di</a:t>
            </a:r>
            <a:r>
              <a:rPr lang="en-GB" dirty="0" smtClean="0"/>
              <a:t>-muon mode LD contribution.</a:t>
            </a:r>
          </a:p>
          <a:p>
            <a:pPr lvl="2"/>
            <a:r>
              <a:rPr lang="en-GB" dirty="0" smtClean="0"/>
              <a:t>Potential backgrounds include π</a:t>
            </a:r>
            <a:r>
              <a:rPr lang="en-GB" baseline="30000" dirty="0" smtClean="0"/>
              <a:t>0</a:t>
            </a:r>
            <a:r>
              <a:rPr lang="en-GB" dirty="0" smtClean="0"/>
              <a:t>π</a:t>
            </a:r>
            <a:r>
              <a:rPr lang="en-GB" baseline="30000" dirty="0" smtClean="0"/>
              <a:t>0</a:t>
            </a:r>
            <a:r>
              <a:rPr lang="en-GB" dirty="0" smtClean="0"/>
              <a:t>, π</a:t>
            </a:r>
            <a:r>
              <a:rPr lang="en-GB" baseline="30000" dirty="0" smtClean="0"/>
              <a:t>0</a:t>
            </a:r>
            <a:r>
              <a:rPr lang="en-GB" dirty="0" smtClean="0"/>
              <a:t>η, </a:t>
            </a:r>
            <a:r>
              <a:rPr lang="en-GB" dirty="0" err="1" smtClean="0"/>
              <a:t>ηη</a:t>
            </a:r>
            <a:r>
              <a:rPr lang="en-GB" dirty="0" smtClean="0"/>
              <a:t>, charged semi-leptonic decays.</a:t>
            </a:r>
            <a:endParaRPr lang="en-GB" dirty="0"/>
          </a:p>
        </p:txBody>
      </p:sp>
      <p:pic>
        <p:nvPicPr>
          <p:cNvPr id="6" name="Picture 5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6833" y="730249"/>
            <a:ext cx="1600200" cy="419100"/>
          </a:xfrm>
          <a:prstGeom prst="rect">
            <a:avLst/>
          </a:prstGeom>
        </p:spPr>
      </p:pic>
      <p:pic>
        <p:nvPicPr>
          <p:cNvPr id="9" name="Picture 8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319868" y="1540935"/>
            <a:ext cx="4504261" cy="690169"/>
          </a:xfrm>
          <a:prstGeom prst="rect">
            <a:avLst/>
          </a:prstGeom>
        </p:spPr>
      </p:pic>
      <p:pic>
        <p:nvPicPr>
          <p:cNvPr id="10" name="Picture 9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025913" y="3307386"/>
            <a:ext cx="7092174" cy="3671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9870" y="18288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Burdman/Fajfer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CLEO data </a:t>
            </a:r>
            <a:r>
              <a:rPr lang="en-GB" sz="1600" dirty="0" smtClean="0"/>
              <a:t>PRL </a:t>
            </a:r>
            <a:r>
              <a:rPr lang="en-GB" sz="1600" b="1" dirty="0" smtClean="0"/>
              <a:t>90</a:t>
            </a:r>
            <a:r>
              <a:rPr lang="en-GB" sz="1600" dirty="0" smtClean="0"/>
              <a:t> 201801 (2003) using 13.8 fb</a:t>
            </a:r>
            <a:r>
              <a:rPr lang="en-GB" sz="1600" baseline="30000" dirty="0" smtClean="0"/>
              <a:t>−1</a:t>
            </a:r>
            <a:r>
              <a:rPr lang="en-GB" sz="1600" dirty="0" smtClean="0"/>
              <a:t> of data.</a:t>
            </a:r>
            <a:endParaRPr lang="en-GB" sz="1600" dirty="0"/>
          </a:p>
        </p:txBody>
      </p:sp>
      <p:pic>
        <p:nvPicPr>
          <p:cNvPr id="6" name="Picture 5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6833" y="730249"/>
            <a:ext cx="1600200" cy="419100"/>
          </a:xfrm>
          <a:prstGeom prst="rect">
            <a:avLst/>
          </a:prstGeom>
        </p:spPr>
      </p:pic>
      <p:pic>
        <p:nvPicPr>
          <p:cNvPr id="8" name="Picture 7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45533" y="1732681"/>
            <a:ext cx="4749800" cy="43321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64668" y="1710267"/>
            <a:ext cx="348826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>
                <a:latin typeface="Calibri"/>
                <a:cs typeface="Calibri"/>
              </a:rPr>
              <a:t> Measured γγ/π</a:t>
            </a:r>
            <a:r>
              <a:rPr lang="en-GB" baseline="30000" dirty="0" smtClean="0">
                <a:latin typeface="Calibri"/>
                <a:cs typeface="Calibri"/>
              </a:rPr>
              <a:t>0</a:t>
            </a:r>
            <a:r>
              <a:rPr lang="en-GB" dirty="0" smtClean="0">
                <a:latin typeface="Calibri"/>
                <a:cs typeface="Calibri"/>
              </a:rPr>
              <a:t>π</a:t>
            </a:r>
            <a:r>
              <a:rPr lang="en-GB" baseline="30000" dirty="0" smtClean="0">
                <a:latin typeface="Calibri"/>
                <a:cs typeface="Calibri"/>
              </a:rPr>
              <a:t>0</a:t>
            </a:r>
            <a:r>
              <a:rPr lang="en-GB" dirty="0" smtClean="0">
                <a:latin typeface="Calibri"/>
                <a:cs typeface="Calibri"/>
              </a:rPr>
              <a:t> </a:t>
            </a:r>
          </a:p>
          <a:p>
            <a:pPr>
              <a:buFont typeface="Arial"/>
              <a:buChar char="•"/>
            </a:pPr>
            <a:endParaRPr lang="en-GB" dirty="0" smtClean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GB" dirty="0" smtClean="0">
                <a:latin typeface="Calibri"/>
                <a:cs typeface="Calibri"/>
              </a:rPr>
              <a:t> Current value reported in PDG &lt;2.7</a:t>
            </a:r>
            <a:r>
              <a:rPr lang="en-GB" dirty="0" smtClean="0">
                <a:latin typeface="Calibri"/>
                <a:ea typeface="ＭＳ ゴシック"/>
                <a:cs typeface="Calibri"/>
              </a:rPr>
              <a:t>×</a:t>
            </a:r>
            <a:r>
              <a:rPr lang="en-GB" dirty="0" smtClean="0">
                <a:latin typeface="Calibri"/>
                <a:cs typeface="Calibri"/>
              </a:rPr>
              <a:t>10</a:t>
            </a:r>
            <a:r>
              <a:rPr lang="en-GB" baseline="30000" dirty="0" smtClean="0">
                <a:latin typeface="Calibri"/>
                <a:cs typeface="Calibri"/>
              </a:rPr>
              <a:t>−5</a:t>
            </a:r>
            <a:r>
              <a:rPr lang="en-GB" baseline="-25000" dirty="0" smtClean="0">
                <a:latin typeface="Calibri"/>
                <a:cs typeface="Calibri"/>
              </a:rPr>
              <a:t>.</a:t>
            </a:r>
          </a:p>
          <a:p>
            <a:pPr>
              <a:buFont typeface="Arial"/>
              <a:buChar char="•"/>
            </a:pPr>
            <a:endParaRPr lang="en-GB" baseline="30000" dirty="0" smtClean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GB" dirty="0" smtClean="0">
                <a:latin typeface="Calibri"/>
                <a:cs typeface="Calibri"/>
              </a:rPr>
              <a:t> Measurement used D* tagged events from the 4S data sample to isolate signal region.</a:t>
            </a:r>
          </a:p>
          <a:p>
            <a:pPr>
              <a:buFont typeface="Arial"/>
              <a:buChar char="•"/>
            </a:pPr>
            <a:endParaRPr lang="en-GB" dirty="0" smtClean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GB" dirty="0" smtClean="0">
                <a:latin typeface="Calibri"/>
                <a:cs typeface="Calibri"/>
              </a:rPr>
              <a:t> Systematic uncertainties dominated by </a:t>
            </a:r>
            <a:r>
              <a:rPr lang="en-GB" dirty="0" err="1" smtClean="0">
                <a:latin typeface="Calibri"/>
                <a:cs typeface="Calibri"/>
              </a:rPr>
              <a:t>π</a:t>
            </a:r>
            <a:r>
              <a:rPr lang="en-GB" dirty="0" smtClean="0">
                <a:latin typeface="Calibri"/>
                <a:cs typeface="Calibri"/>
              </a:rPr>
              <a:t> and </a:t>
            </a:r>
            <a:r>
              <a:rPr lang="en-GB" dirty="0" err="1" smtClean="0">
                <a:latin typeface="Calibri"/>
                <a:cs typeface="Calibri"/>
              </a:rPr>
              <a:t>γ</a:t>
            </a:r>
            <a:r>
              <a:rPr lang="en-GB" dirty="0" smtClean="0">
                <a:latin typeface="Calibri"/>
                <a:cs typeface="Calibri"/>
              </a:rPr>
              <a:t> reconstruction efficiencies.</a:t>
            </a:r>
          </a:p>
          <a:p>
            <a:pPr>
              <a:buFont typeface="Arial"/>
              <a:buChar char="•"/>
            </a:pPr>
            <a:endParaRPr lang="en-GB" dirty="0" smtClean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4080933"/>
            <a:ext cx="76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CLEO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6" name="Picture 8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5487" y="-1"/>
            <a:ext cx="738513" cy="78835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86225" y="1168401"/>
            <a:ext cx="7192573" cy="5401015"/>
          </a:xfrm>
          <a:prstGeom prst="rect">
            <a:avLst/>
          </a:prstGeom>
        </p:spPr>
      </p:pic>
      <p:pic>
        <p:nvPicPr>
          <p:cNvPr id="9" name="Picture 8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86833" y="730249"/>
            <a:ext cx="16002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Rare Leptonic decays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13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8" name="Picture 7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94268" y="1278465"/>
            <a:ext cx="2032000" cy="406400"/>
          </a:xfrm>
          <a:prstGeom prst="rect">
            <a:avLst/>
          </a:prstGeom>
        </p:spPr>
      </p:pic>
      <p:pic>
        <p:nvPicPr>
          <p:cNvPr id="7" name="Picture 6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28134" y="1854201"/>
            <a:ext cx="22860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14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08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Expect a low rate in the SM.</a:t>
            </a:r>
          </a:p>
          <a:p>
            <a:pPr lvl="1"/>
            <a:r>
              <a:rPr lang="en-GB" dirty="0" smtClean="0"/>
              <a:t>SD contribution ~10</a:t>
            </a:r>
            <a:r>
              <a:rPr lang="en-GB" baseline="30000" dirty="0" smtClean="0"/>
              <a:t>−18</a:t>
            </a:r>
            <a:r>
              <a:rPr lang="en-GB" dirty="0" smtClean="0"/>
              <a:t> (</a:t>
            </a:r>
            <a:r>
              <a:rPr lang="en-GB" dirty="0" err="1" smtClean="0"/>
              <a:t>Burdman</a:t>
            </a:r>
            <a:r>
              <a:rPr lang="en-GB" dirty="0" smtClean="0"/>
              <a:t> et al.)</a:t>
            </a:r>
          </a:p>
          <a:p>
            <a:pPr lvl="1"/>
            <a:r>
              <a:rPr lang="en-GB" dirty="0" smtClean="0"/>
              <a:t>LD contribution related to D</a:t>
            </a:r>
            <a:r>
              <a:rPr lang="en-US" dirty="0" err="1" smtClean="0">
                <a:sym typeface="Wingdings"/>
              </a:rPr>
              <a:t>γγ</a:t>
            </a:r>
            <a:endParaRPr lang="en-US" dirty="0" smtClean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SD contributions allow for possible NP enhancements:</a:t>
            </a: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But we need to understand LD rate in order to interpret any signals found.</a:t>
            </a:r>
          </a:p>
        </p:txBody>
      </p:sp>
      <p:pic>
        <p:nvPicPr>
          <p:cNvPr id="5" name="Picture 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08001" y="685798"/>
            <a:ext cx="2032000" cy="406400"/>
          </a:xfrm>
          <a:prstGeom prst="rect">
            <a:avLst/>
          </a:prstGeom>
        </p:spPr>
      </p:pic>
      <p:pic>
        <p:nvPicPr>
          <p:cNvPr id="6" name="Picture 5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44303" y="2453881"/>
            <a:ext cx="6242984" cy="323185"/>
          </a:xfrm>
          <a:prstGeom prst="rect">
            <a:avLst/>
          </a:prstGeom>
        </p:spPr>
      </p:pic>
      <p:pic>
        <p:nvPicPr>
          <p:cNvPr id="7" name="Picture 6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095500" y="3522135"/>
            <a:ext cx="4953000" cy="1961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49067" y="4284133"/>
            <a:ext cx="1204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libri"/>
                <a:cs typeface="Calibri"/>
              </a:rPr>
              <a:t>arXiv:1003.2345</a:t>
            </a:r>
            <a:endParaRPr lang="en-GB" sz="1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2674" y="1722337"/>
            <a:ext cx="2722669" cy="3272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15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26626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Recent results from Belle: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BES III expects to reach 2-17×10</a:t>
            </a:r>
            <a:r>
              <a:rPr lang="en-GB" baseline="30000" dirty="0" smtClean="0"/>
              <a:t>−8</a:t>
            </a:r>
            <a:r>
              <a:rPr lang="en-GB" dirty="0" smtClean="0"/>
              <a:t> with 20fb</a:t>
            </a:r>
            <a:r>
              <a:rPr lang="en-GB" baseline="30000" dirty="0" smtClean="0"/>
              <a:t>−1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SFFs</a:t>
            </a:r>
            <a:r>
              <a:rPr lang="en-GB" dirty="0" smtClean="0"/>
              <a:t> </a:t>
            </a:r>
            <a:r>
              <a:rPr lang="en-GB" dirty="0" smtClean="0"/>
              <a:t>should reach limits of ~10</a:t>
            </a:r>
            <a:r>
              <a:rPr lang="en-GB" baseline="30000" dirty="0" smtClean="0"/>
              <a:t>−8</a:t>
            </a:r>
            <a:r>
              <a:rPr lang="en-GB" dirty="0" smtClean="0"/>
              <a:t>.</a:t>
            </a:r>
          </a:p>
          <a:p>
            <a:r>
              <a:rPr lang="en-GB" dirty="0" smtClean="0"/>
              <a:t>LHCb expected to encounter a wall from systematic errors at ~ 2.4 × 10</a:t>
            </a:r>
            <a:r>
              <a:rPr lang="en-GB" baseline="30000" dirty="0" smtClean="0"/>
              <a:t>−8</a:t>
            </a:r>
            <a:r>
              <a:rPr lang="en-GB" dirty="0" smtClean="0"/>
              <a:t>... </a:t>
            </a:r>
            <a:endParaRPr lang="en-GB" dirty="0"/>
          </a:p>
        </p:txBody>
      </p:sp>
      <p:pic>
        <p:nvPicPr>
          <p:cNvPr id="5" name="Picture 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8001" y="685798"/>
            <a:ext cx="2032000" cy="406400"/>
          </a:xfrm>
          <a:prstGeom prst="rect">
            <a:avLst/>
          </a:prstGeom>
        </p:spPr>
      </p:pic>
      <p:pic>
        <p:nvPicPr>
          <p:cNvPr id="7" name="Picture 6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589868" y="1769535"/>
            <a:ext cx="5222818" cy="2904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0667" y="4572002"/>
            <a:ext cx="1204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libri"/>
                <a:cs typeface="Calibri"/>
              </a:rPr>
              <a:t>arXiv:1003.2345</a:t>
            </a:r>
            <a:endParaRPr lang="en-GB" sz="1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16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Inclusive branching fraction ~0.8×10</a:t>
            </a:r>
            <a:r>
              <a:rPr lang="en-GB" baseline="30000" dirty="0" smtClean="0"/>
              <a:t>−8</a:t>
            </a:r>
            <a:r>
              <a:rPr lang="en-GB" dirty="0" smtClean="0"/>
              <a:t> [charged rate ~×2]</a:t>
            </a:r>
            <a:endParaRPr lang="en-GB" dirty="0"/>
          </a:p>
        </p:txBody>
      </p:sp>
      <p:pic>
        <p:nvPicPr>
          <p:cNvPr id="8" name="Picture 7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12333" y="1732681"/>
            <a:ext cx="6519333" cy="12571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76084" y="6488668"/>
            <a:ext cx="356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Burdman</a:t>
            </a:r>
            <a:r>
              <a:rPr lang="en-GB" dirty="0" smtClean="0"/>
              <a:t> &amp; </a:t>
            </a:r>
            <a:r>
              <a:rPr lang="en-GB" dirty="0" err="1" smtClean="0"/>
              <a:t>Shipsey</a:t>
            </a:r>
            <a:r>
              <a:rPr lang="en-GB" dirty="0" smtClean="0"/>
              <a:t> hep-ph/0310076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655733" y="3251200"/>
            <a:ext cx="2878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Differential rate is dominated by contributions from </a:t>
            </a:r>
            <a:r>
              <a:rPr lang="en-GB" dirty="0" err="1" smtClean="0"/>
              <a:t>Φ</a:t>
            </a:r>
            <a:r>
              <a:rPr lang="en-GB" dirty="0" smtClean="0"/>
              <a:t> and </a:t>
            </a:r>
            <a:r>
              <a:rPr lang="en-GB" dirty="0" err="1" smtClean="0"/>
              <a:t>ω</a:t>
            </a:r>
            <a:r>
              <a:rPr lang="en-GB" dirty="0" smtClean="0"/>
              <a:t> resonances.</a:t>
            </a:r>
          </a:p>
          <a:p>
            <a:endParaRPr lang="en-GB" dirty="0" smtClean="0"/>
          </a:p>
          <a:p>
            <a:r>
              <a:rPr lang="en-GB" dirty="0" smtClean="0"/>
              <a:t>LD saturates SD effects, but NP enhancements can be clearly determined (away from resonant structure).</a:t>
            </a:r>
            <a:endParaRPr lang="en-GB" dirty="0"/>
          </a:p>
        </p:txBody>
      </p:sp>
      <p:pic>
        <p:nvPicPr>
          <p:cNvPr id="15" name="Picture 14" descr="D_to_pi0l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7282" y="2881668"/>
            <a:ext cx="4598851" cy="33011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25600" y="563880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LD contributions.</a:t>
            </a:r>
            <a:endParaRPr lang="en-GB" dirty="0"/>
          </a:p>
        </p:txBody>
      </p:sp>
      <p:pic>
        <p:nvPicPr>
          <p:cNvPr id="17" name="Picture 16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08000" y="685800"/>
            <a:ext cx="22860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     : The D0 result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17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D0 searched for                           transitions: PRL </a:t>
            </a:r>
            <a:r>
              <a:rPr lang="en-GB" sz="2000" b="1" dirty="0" smtClean="0"/>
              <a:t>100 </a:t>
            </a:r>
            <a:r>
              <a:rPr lang="en-GB" sz="2000" dirty="0" smtClean="0"/>
              <a:t>101801 (2008) </a:t>
            </a:r>
          </a:p>
          <a:p>
            <a:pPr lvl="1"/>
            <a:r>
              <a:rPr lang="en-GB" sz="1600" dirty="0" smtClean="0"/>
              <a:t>Clearly visible signal around resonances, however there is a lot of background...</a:t>
            </a:r>
            <a:endParaRPr lang="en-GB" sz="1600" dirty="0"/>
          </a:p>
        </p:txBody>
      </p:sp>
      <p:pic>
        <p:nvPicPr>
          <p:cNvPr id="5" name="Picture 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08000" y="685800"/>
            <a:ext cx="2286000" cy="406400"/>
          </a:xfrm>
          <a:prstGeom prst="rect">
            <a:avLst/>
          </a:prstGeom>
        </p:spPr>
      </p:pic>
      <p:pic>
        <p:nvPicPr>
          <p:cNvPr id="6" name="Picture 5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726265" y="1289882"/>
            <a:ext cx="1202266" cy="263418"/>
          </a:xfrm>
          <a:prstGeom prst="rect">
            <a:avLst/>
          </a:prstGeom>
        </p:spPr>
      </p:pic>
      <p:pic>
        <p:nvPicPr>
          <p:cNvPr id="7" name="Picture 6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874308" y="2336800"/>
            <a:ext cx="354156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4368801"/>
            <a:ext cx="187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/>
                <a:cs typeface="Calibri"/>
              </a:rPr>
              <a:t>Clear signals for D</a:t>
            </a:r>
            <a:r>
              <a:rPr lang="en-GB" sz="1400" baseline="30000" dirty="0" smtClean="0">
                <a:latin typeface="Calibri"/>
                <a:cs typeface="Calibri"/>
              </a:rPr>
              <a:t>+</a:t>
            </a:r>
            <a:r>
              <a:rPr lang="en-GB" sz="1400" dirty="0" smtClean="0">
                <a:latin typeface="Calibri"/>
                <a:cs typeface="Calibri"/>
              </a:rPr>
              <a:t> and D</a:t>
            </a:r>
            <a:r>
              <a:rPr lang="en-GB" sz="1400" baseline="-25000" dirty="0" smtClean="0">
                <a:latin typeface="Calibri"/>
                <a:cs typeface="Calibri"/>
              </a:rPr>
              <a:t>s</a:t>
            </a:r>
            <a:r>
              <a:rPr lang="en-GB" sz="1400" dirty="0" smtClean="0">
                <a:latin typeface="Calibri"/>
                <a:cs typeface="Calibri"/>
              </a:rPr>
              <a:t> for the </a:t>
            </a:r>
            <a:r>
              <a:rPr lang="en-GB" sz="1400" dirty="0" err="1" smtClean="0">
                <a:latin typeface="Calibri"/>
                <a:cs typeface="Calibri"/>
              </a:rPr>
              <a:t>φ</a:t>
            </a:r>
            <a:r>
              <a:rPr lang="en-GB" sz="1400" dirty="0" smtClean="0">
                <a:latin typeface="Calibri"/>
                <a:cs typeface="Calibri"/>
              </a:rPr>
              <a:t> region</a:t>
            </a:r>
            <a:endParaRPr lang="en-GB" sz="1400" dirty="0">
              <a:latin typeface="Calibri"/>
              <a:cs typeface="Calibri"/>
            </a:endParaRPr>
          </a:p>
        </p:txBody>
      </p:sp>
      <p:pic>
        <p:nvPicPr>
          <p:cNvPr id="9" name="Picture 8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46332" y="2336800"/>
            <a:ext cx="3689558" cy="31834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7467" y="6011334"/>
            <a:ext cx="4249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CLEO, FOCUS and BaBar have results on FCNC searches as well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     : The D0 result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D0 searched for                           transitions: PRL </a:t>
            </a:r>
            <a:r>
              <a:rPr lang="en-GB" sz="2000" b="1" dirty="0" smtClean="0"/>
              <a:t>100 </a:t>
            </a:r>
            <a:r>
              <a:rPr lang="en-GB" sz="2000" dirty="0" smtClean="0"/>
              <a:t>101801 (2008) </a:t>
            </a:r>
          </a:p>
          <a:p>
            <a:pPr lvl="1"/>
            <a:r>
              <a:rPr lang="en-GB" sz="1600" dirty="0" smtClean="0"/>
              <a:t>Vetoing the resonance however shows no evidence for signal...</a:t>
            </a:r>
            <a:endParaRPr lang="en-GB" sz="1600" dirty="0"/>
          </a:p>
        </p:txBody>
      </p:sp>
      <p:pic>
        <p:nvPicPr>
          <p:cNvPr id="5" name="Picture 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08000" y="685800"/>
            <a:ext cx="2286000" cy="406400"/>
          </a:xfrm>
          <a:prstGeom prst="rect">
            <a:avLst/>
          </a:prstGeom>
        </p:spPr>
      </p:pic>
      <p:pic>
        <p:nvPicPr>
          <p:cNvPr id="6" name="Picture 5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726265" y="1289882"/>
            <a:ext cx="1202266" cy="263418"/>
          </a:xfrm>
          <a:prstGeom prst="rect">
            <a:avLst/>
          </a:prstGeom>
        </p:spPr>
      </p:pic>
      <p:pic>
        <p:nvPicPr>
          <p:cNvPr id="10" name="Picture 9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21733" y="2150534"/>
            <a:ext cx="3870701" cy="34882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39732" y="2286000"/>
            <a:ext cx="33358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/>
                <a:cs typeface="Calibri"/>
              </a:rPr>
              <a:t>D0 place an upper limit on this channel of (excluding the </a:t>
            </a:r>
            <a:r>
              <a:rPr lang="en-GB" dirty="0" err="1" smtClean="0">
                <a:latin typeface="Calibri"/>
                <a:cs typeface="Calibri"/>
              </a:rPr>
              <a:t>φ</a:t>
            </a:r>
            <a:r>
              <a:rPr lang="en-GB" dirty="0" smtClean="0">
                <a:latin typeface="Calibri"/>
                <a:cs typeface="Calibri"/>
              </a:rPr>
              <a:t>):</a:t>
            </a:r>
          </a:p>
          <a:p>
            <a:endParaRPr lang="en-GB" dirty="0" smtClean="0">
              <a:latin typeface="Calibri"/>
              <a:cs typeface="Calibri"/>
            </a:endParaRPr>
          </a:p>
          <a:p>
            <a:endParaRPr lang="en-GB" dirty="0" smtClean="0">
              <a:latin typeface="Calibri"/>
              <a:cs typeface="Calibri"/>
            </a:endParaRPr>
          </a:p>
          <a:p>
            <a:endParaRPr lang="en-GB" dirty="0" smtClean="0">
              <a:latin typeface="Calibri"/>
              <a:cs typeface="Calibri"/>
            </a:endParaRPr>
          </a:p>
          <a:p>
            <a:r>
              <a:rPr lang="en-GB" dirty="0" smtClean="0">
                <a:latin typeface="Calibri"/>
                <a:cs typeface="Calibri"/>
              </a:rPr>
              <a:t>Given that enhancement depends on q</a:t>
            </a:r>
            <a:r>
              <a:rPr lang="en-GB" baseline="30000" dirty="0" smtClean="0">
                <a:latin typeface="Calibri"/>
                <a:cs typeface="Calibri"/>
              </a:rPr>
              <a:t>2</a:t>
            </a:r>
            <a:r>
              <a:rPr lang="en-GB" dirty="0" smtClean="0">
                <a:latin typeface="Calibri"/>
                <a:cs typeface="Calibri"/>
              </a:rPr>
              <a:t> of the </a:t>
            </a:r>
            <a:r>
              <a:rPr lang="en-GB" dirty="0" err="1" smtClean="0">
                <a:latin typeface="Calibri"/>
                <a:cs typeface="Calibri"/>
              </a:rPr>
              <a:t>di</a:t>
            </a:r>
            <a:r>
              <a:rPr lang="en-GB" dirty="0" smtClean="0">
                <a:latin typeface="Calibri"/>
                <a:cs typeface="Calibri"/>
              </a:rPr>
              <a:t>-lepton pair, we want to analyse both </a:t>
            </a:r>
            <a:r>
              <a:rPr lang="en-GB" dirty="0" err="1" smtClean="0">
                <a:latin typeface="Calibri"/>
                <a:cs typeface="Calibri"/>
              </a:rPr>
              <a:t>ee</a:t>
            </a:r>
            <a:r>
              <a:rPr lang="en-GB" dirty="0" smtClean="0">
                <a:latin typeface="Calibri"/>
                <a:cs typeface="Calibri"/>
              </a:rPr>
              <a:t> and </a:t>
            </a:r>
            <a:r>
              <a:rPr lang="en-GB" dirty="0" err="1" smtClean="0">
                <a:latin typeface="Calibri"/>
                <a:cs typeface="Calibri"/>
              </a:rPr>
              <a:t>μμ</a:t>
            </a:r>
            <a:r>
              <a:rPr lang="en-GB" dirty="0" smtClean="0">
                <a:latin typeface="Calibri"/>
                <a:cs typeface="Calibri"/>
              </a:rPr>
              <a:t> channels.</a:t>
            </a:r>
          </a:p>
          <a:p>
            <a:endParaRPr lang="en-GB" dirty="0" smtClean="0">
              <a:latin typeface="Calibri"/>
              <a:cs typeface="Calibri"/>
            </a:endParaRPr>
          </a:p>
          <a:p>
            <a:r>
              <a:rPr lang="en-GB" dirty="0" smtClean="0">
                <a:latin typeface="Calibri"/>
                <a:cs typeface="Calibri"/>
              </a:rPr>
              <a:t>SuperB should be able to probe sensitivities down to ~1×10</a:t>
            </a:r>
            <a:r>
              <a:rPr lang="en-GB" baseline="30000" dirty="0" smtClean="0">
                <a:latin typeface="Calibri"/>
                <a:cs typeface="Calibri"/>
              </a:rPr>
              <a:t>−8</a:t>
            </a:r>
            <a:r>
              <a:rPr lang="en-GB" dirty="0" smtClean="0">
                <a:latin typeface="Calibri"/>
                <a:cs typeface="Calibri"/>
              </a:rPr>
              <a:t>.</a:t>
            </a:r>
            <a:endParaRPr lang="en-GB" dirty="0">
              <a:latin typeface="Calibri"/>
              <a:cs typeface="Calibri"/>
            </a:endParaRPr>
          </a:p>
        </p:txBody>
      </p:sp>
      <p:pic>
        <p:nvPicPr>
          <p:cNvPr id="12" name="Picture 11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106459" y="3007364"/>
            <a:ext cx="2649008" cy="279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19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5" name="Picture 4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28964" y="1151467"/>
            <a:ext cx="6931296" cy="51605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Search results from BaBar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endParaRPr lang="en-GB" dirty="0" smtClean="0"/>
          </a:p>
          <a:p>
            <a:r>
              <a:rPr lang="en-GB" dirty="0" smtClean="0"/>
              <a:t>Neutral final states</a:t>
            </a:r>
          </a:p>
          <a:p>
            <a:endParaRPr lang="en-GB" dirty="0" smtClean="0"/>
          </a:p>
          <a:p>
            <a:r>
              <a:rPr lang="en-GB" dirty="0" smtClean="0"/>
              <a:t>(semi-)leptonic final states</a:t>
            </a:r>
          </a:p>
          <a:p>
            <a:endParaRPr lang="en-GB" dirty="0" smtClean="0"/>
          </a:p>
          <a:p>
            <a:r>
              <a:rPr lang="en-GB" dirty="0" smtClean="0"/>
              <a:t>Final states with missing energy</a:t>
            </a:r>
          </a:p>
          <a:p>
            <a:endParaRPr lang="en-GB" dirty="0" smtClean="0"/>
          </a:p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20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Exclusive </a:t>
            </a:r>
            <a:r>
              <a:rPr lang="en-GB" dirty="0" err="1" smtClean="0"/>
              <a:t>BRs</a:t>
            </a:r>
            <a:r>
              <a:rPr lang="en-GB" dirty="0" smtClean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6084" y="6488668"/>
            <a:ext cx="356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Burdman</a:t>
            </a:r>
            <a:r>
              <a:rPr lang="en-GB" dirty="0" smtClean="0"/>
              <a:t> &amp; </a:t>
            </a:r>
            <a:r>
              <a:rPr lang="en-GB" dirty="0" err="1" smtClean="0"/>
              <a:t>Shipsey</a:t>
            </a:r>
            <a:r>
              <a:rPr lang="en-GB" dirty="0" smtClean="0"/>
              <a:t> hep-ph/0310076</a:t>
            </a:r>
            <a:endParaRPr lang="en-GB" dirty="0"/>
          </a:p>
        </p:txBody>
      </p:sp>
      <p:pic>
        <p:nvPicPr>
          <p:cNvPr id="10" name="Picture 9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0199" y="2940979"/>
            <a:ext cx="4767668" cy="32904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31067" y="4859867"/>
            <a:ext cx="370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SD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980269" y="4351867"/>
            <a:ext cx="736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SD + LD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659470" y="3911602"/>
            <a:ext cx="1308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SD + LD </a:t>
            </a:r>
          </a:p>
          <a:p>
            <a:r>
              <a:rPr lang="en-GB" sz="1200" dirty="0" smtClean="0"/>
              <a:t>+ NP (RPV SUSY)</a:t>
            </a:r>
            <a:endParaRPr lang="en-GB" sz="1200" dirty="0"/>
          </a:p>
        </p:txBody>
      </p:sp>
      <p:pic>
        <p:nvPicPr>
          <p:cNvPr id="15" name="Picture 1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8000" y="685800"/>
            <a:ext cx="2286000" cy="406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55733" y="3251200"/>
            <a:ext cx="2878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Differential rate is dominated by contributions from </a:t>
            </a:r>
            <a:r>
              <a:rPr lang="en-GB" dirty="0" err="1" smtClean="0"/>
              <a:t>Φ</a:t>
            </a:r>
            <a:r>
              <a:rPr lang="en-GB" dirty="0" smtClean="0"/>
              <a:t> and </a:t>
            </a:r>
            <a:r>
              <a:rPr lang="en-GB" dirty="0" err="1" smtClean="0"/>
              <a:t>ω</a:t>
            </a:r>
            <a:r>
              <a:rPr lang="en-GB" dirty="0" smtClean="0"/>
              <a:t> resonances.</a:t>
            </a:r>
          </a:p>
          <a:p>
            <a:endParaRPr lang="en-GB" dirty="0" smtClean="0"/>
          </a:p>
          <a:p>
            <a:r>
              <a:rPr lang="en-GB" dirty="0" smtClean="0"/>
              <a:t>LD saturates SD effects, but NP enhancements can be clearly determined (away from resonant structure).</a:t>
            </a:r>
            <a:endParaRPr lang="en-GB" dirty="0"/>
          </a:p>
        </p:txBody>
      </p:sp>
      <p:pic>
        <p:nvPicPr>
          <p:cNvPr id="19" name="Picture 18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844801" y="1206019"/>
            <a:ext cx="5080000" cy="1450398"/>
          </a:xfrm>
          <a:prstGeom prst="rect">
            <a:avLst/>
          </a:prstGeom>
        </p:spPr>
      </p:pic>
      <p:pic>
        <p:nvPicPr>
          <p:cNvPr id="16" name="Picture 15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8852" y="1117599"/>
            <a:ext cx="470831" cy="50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Exclusive </a:t>
            </a:r>
            <a:r>
              <a:rPr lang="en-GB" dirty="0" err="1" smtClean="0"/>
              <a:t>BRs</a:t>
            </a:r>
            <a:r>
              <a:rPr lang="en-GB" dirty="0" smtClean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6084" y="6488668"/>
            <a:ext cx="356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Burdman</a:t>
            </a:r>
            <a:r>
              <a:rPr lang="en-GB" dirty="0" smtClean="0"/>
              <a:t> &amp; </a:t>
            </a:r>
            <a:r>
              <a:rPr lang="en-GB" dirty="0" err="1" smtClean="0"/>
              <a:t>Shipsey</a:t>
            </a:r>
            <a:r>
              <a:rPr lang="en-GB" dirty="0" smtClean="0"/>
              <a:t> hep-ph/0310076</a:t>
            </a:r>
            <a:endParaRPr lang="en-GB" dirty="0"/>
          </a:p>
        </p:txBody>
      </p:sp>
      <p:pic>
        <p:nvPicPr>
          <p:cNvPr id="10" name="Picture 9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0199" y="2940979"/>
            <a:ext cx="4767668" cy="32904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31067" y="4859867"/>
            <a:ext cx="370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SD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980269" y="4351867"/>
            <a:ext cx="736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SD + LD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659470" y="3911602"/>
            <a:ext cx="1308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SD + LD </a:t>
            </a:r>
          </a:p>
          <a:p>
            <a:r>
              <a:rPr lang="en-GB" sz="1200" dirty="0" smtClean="0"/>
              <a:t>+ NP (RPV SUSY)</a:t>
            </a:r>
            <a:endParaRPr lang="en-GB" sz="1200" dirty="0"/>
          </a:p>
        </p:txBody>
      </p:sp>
      <p:pic>
        <p:nvPicPr>
          <p:cNvPr id="15" name="Picture 1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8000" y="685800"/>
            <a:ext cx="2286000" cy="406400"/>
          </a:xfrm>
          <a:prstGeom prst="rect">
            <a:avLst/>
          </a:prstGeom>
        </p:spPr>
      </p:pic>
      <p:pic>
        <p:nvPicPr>
          <p:cNvPr id="19" name="Picture 18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844801" y="1206019"/>
            <a:ext cx="5080000" cy="14503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52533" y="3234267"/>
            <a:ext cx="3183467" cy="289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Broadly speaking there are 3 regions of interest:</a:t>
            </a:r>
          </a:p>
          <a:p>
            <a:pPr>
              <a:buFont typeface="Arial"/>
              <a:buChar char="•"/>
            </a:pPr>
            <a:r>
              <a:rPr lang="en-GB" dirty="0" smtClean="0"/>
              <a:t> </a:t>
            </a:r>
            <a:r>
              <a:rPr lang="en-GB" sz="1600" dirty="0" smtClean="0"/>
              <a:t>Low q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 (below resonances)</a:t>
            </a:r>
          </a:p>
          <a:p>
            <a:pPr>
              <a:buFont typeface="Arial"/>
              <a:buChar char="•"/>
            </a:pPr>
            <a:r>
              <a:rPr lang="en-GB" sz="1600" dirty="0" smtClean="0"/>
              <a:t> High q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 (above resonances)</a:t>
            </a:r>
          </a:p>
          <a:p>
            <a:pPr>
              <a:buFont typeface="Arial"/>
              <a:buChar char="•"/>
            </a:pPr>
            <a:r>
              <a:rPr lang="en-GB" sz="1600" dirty="0" smtClean="0"/>
              <a:t> in between resonances (challenging?)</a:t>
            </a:r>
          </a:p>
          <a:p>
            <a:pPr>
              <a:buFont typeface="Arial"/>
              <a:buChar char="•"/>
            </a:pPr>
            <a:endParaRPr lang="en-GB" sz="1600" dirty="0" smtClean="0"/>
          </a:p>
          <a:p>
            <a:r>
              <a:rPr lang="en-GB" sz="1600" dirty="0" smtClean="0"/>
              <a:t>Easier to see NP effects away from resonant structure.</a:t>
            </a:r>
          </a:p>
          <a:p>
            <a:endParaRPr lang="en-GB" sz="1600" dirty="0" smtClean="0"/>
          </a:p>
          <a:p>
            <a:r>
              <a:rPr lang="en-GB" sz="1600" dirty="0" smtClean="0"/>
              <a:t>SuperB can start probing this.</a:t>
            </a:r>
            <a:endParaRPr lang="en-GB" sz="1600" dirty="0"/>
          </a:p>
        </p:txBody>
      </p:sp>
      <p:pic>
        <p:nvPicPr>
          <p:cNvPr id="17" name="Picture 16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8852" y="1117599"/>
            <a:ext cx="470831" cy="50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Exclusive </a:t>
            </a:r>
            <a:r>
              <a:rPr lang="en-GB" dirty="0" err="1" smtClean="0"/>
              <a:t>BRs</a:t>
            </a:r>
            <a:r>
              <a:rPr lang="en-GB" dirty="0" smtClean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6084" y="6488668"/>
            <a:ext cx="356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Burdman</a:t>
            </a:r>
            <a:r>
              <a:rPr lang="en-GB" dirty="0" smtClean="0"/>
              <a:t> &amp; </a:t>
            </a:r>
            <a:r>
              <a:rPr lang="en-GB" dirty="0" err="1" smtClean="0"/>
              <a:t>Shipsey</a:t>
            </a:r>
            <a:r>
              <a:rPr lang="en-GB" dirty="0" smtClean="0"/>
              <a:t> hep-ph/0310076</a:t>
            </a:r>
            <a:endParaRPr lang="en-GB" dirty="0"/>
          </a:p>
        </p:txBody>
      </p:sp>
      <p:pic>
        <p:nvPicPr>
          <p:cNvPr id="15" name="Picture 1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08000" y="685800"/>
            <a:ext cx="2286000" cy="406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52533" y="3234267"/>
            <a:ext cx="31834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Broadly speaking there are 3 regions of interest:</a:t>
            </a:r>
          </a:p>
          <a:p>
            <a:pPr>
              <a:buFont typeface="Arial"/>
              <a:buChar char="•"/>
            </a:pPr>
            <a:r>
              <a:rPr lang="en-GB" dirty="0" smtClean="0"/>
              <a:t> </a:t>
            </a:r>
            <a:r>
              <a:rPr lang="en-GB" sz="1600" dirty="0" smtClean="0"/>
              <a:t>Low q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 (below resonances)</a:t>
            </a:r>
          </a:p>
          <a:p>
            <a:pPr>
              <a:buFont typeface="Arial"/>
              <a:buChar char="•"/>
            </a:pPr>
            <a:r>
              <a:rPr lang="en-GB" sz="1600" dirty="0" smtClean="0"/>
              <a:t> High q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 (above resonances)</a:t>
            </a:r>
          </a:p>
          <a:p>
            <a:pPr>
              <a:buFont typeface="Arial"/>
              <a:buChar char="•"/>
            </a:pPr>
            <a:r>
              <a:rPr lang="en-GB" sz="1600" dirty="0" smtClean="0"/>
              <a:t> in between resonances (challenging?)</a:t>
            </a:r>
          </a:p>
          <a:p>
            <a:pPr>
              <a:buFont typeface="Arial"/>
              <a:buChar char="•"/>
            </a:pPr>
            <a:endParaRPr lang="en-GB" sz="1600" dirty="0" smtClean="0"/>
          </a:p>
          <a:p>
            <a:r>
              <a:rPr lang="en-GB" sz="1600" dirty="0" smtClean="0"/>
              <a:t>Easier to see NP effects away from resonant structure.</a:t>
            </a:r>
          </a:p>
          <a:p>
            <a:endParaRPr lang="en-GB" sz="1600" dirty="0" smtClean="0"/>
          </a:p>
          <a:p>
            <a:r>
              <a:rPr lang="en-GB" sz="1600" dirty="0" smtClean="0"/>
              <a:t>SuperB can start probing this.</a:t>
            </a:r>
          </a:p>
          <a:p>
            <a:endParaRPr lang="en-GB" sz="1600" dirty="0"/>
          </a:p>
        </p:txBody>
      </p:sp>
      <p:pic>
        <p:nvPicPr>
          <p:cNvPr id="18" name="Picture 17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68151" y="2793998"/>
            <a:ext cx="4647314" cy="34649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94933" y="3352800"/>
            <a:ext cx="75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MSSM</a:t>
            </a:r>
            <a:endParaRPr lang="en-GB" dirty="0"/>
          </a:p>
        </p:txBody>
      </p:sp>
      <p:pic>
        <p:nvPicPr>
          <p:cNvPr id="20" name="Picture 19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844801" y="1206019"/>
            <a:ext cx="5080000" cy="1450398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8852" y="1117599"/>
            <a:ext cx="470831" cy="50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14311" y="2692400"/>
            <a:ext cx="4666687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23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Exclusive </a:t>
            </a:r>
            <a:r>
              <a:rPr lang="en-GB" dirty="0" err="1" smtClean="0"/>
              <a:t>BRs</a:t>
            </a:r>
            <a:r>
              <a:rPr lang="en-GB" dirty="0" smtClean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6084" y="6488668"/>
            <a:ext cx="356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Burdman</a:t>
            </a:r>
            <a:r>
              <a:rPr lang="en-GB" dirty="0" smtClean="0"/>
              <a:t> &amp; </a:t>
            </a:r>
            <a:r>
              <a:rPr lang="en-GB" dirty="0" err="1" smtClean="0"/>
              <a:t>Shipsey</a:t>
            </a:r>
            <a:r>
              <a:rPr lang="en-GB" dirty="0" smtClean="0"/>
              <a:t> hep-ph/0310076</a:t>
            </a:r>
            <a:endParaRPr lang="en-GB" dirty="0"/>
          </a:p>
        </p:txBody>
      </p:sp>
      <p:pic>
        <p:nvPicPr>
          <p:cNvPr id="15" name="Picture 1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8000" y="685800"/>
            <a:ext cx="2286000" cy="406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52533" y="3234267"/>
            <a:ext cx="3183467" cy="289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/>
                <a:cs typeface="Calibri"/>
              </a:rPr>
              <a:t>N.B. </a:t>
            </a:r>
            <a:r>
              <a:rPr lang="en-GB" dirty="0" err="1" smtClean="0">
                <a:latin typeface="Calibri"/>
                <a:cs typeface="Calibri"/>
              </a:rPr>
              <a:t>ρ</a:t>
            </a:r>
            <a:r>
              <a:rPr lang="en-GB" dirty="0" err="1" smtClean="0">
                <a:latin typeface="Mistral"/>
                <a:cs typeface="Mistral"/>
              </a:rPr>
              <a:t>ll</a:t>
            </a:r>
            <a:r>
              <a:rPr lang="en-GB" dirty="0" smtClean="0">
                <a:latin typeface="Calibri"/>
                <a:cs typeface="Calibri"/>
              </a:rPr>
              <a:t> has a larger enhancement at low </a:t>
            </a:r>
            <a:r>
              <a:rPr lang="en-GB" dirty="0" err="1" smtClean="0">
                <a:latin typeface="Calibri"/>
                <a:cs typeface="Calibri"/>
              </a:rPr>
              <a:t>di</a:t>
            </a:r>
            <a:r>
              <a:rPr lang="en-GB" dirty="0" smtClean="0">
                <a:latin typeface="Calibri"/>
                <a:cs typeface="Calibri"/>
              </a:rPr>
              <a:t>-lepton mass.</a:t>
            </a:r>
          </a:p>
          <a:p>
            <a:endParaRPr lang="en-GB" sz="1600" dirty="0" smtClean="0">
              <a:latin typeface="Calibri"/>
              <a:cs typeface="Calibri"/>
            </a:endParaRPr>
          </a:p>
          <a:p>
            <a:r>
              <a:rPr lang="en-GB" sz="1600" dirty="0" smtClean="0">
                <a:latin typeface="Calibri"/>
                <a:cs typeface="Calibri"/>
              </a:rPr>
              <a:t>Experimentally more challenging, but could provide a clearer signal for NP.</a:t>
            </a:r>
          </a:p>
          <a:p>
            <a:endParaRPr lang="en-GB" sz="1600" dirty="0" smtClean="0">
              <a:latin typeface="Calibri"/>
              <a:cs typeface="Calibri"/>
            </a:endParaRPr>
          </a:p>
          <a:p>
            <a:r>
              <a:rPr lang="en-GB" sz="1600" dirty="0" smtClean="0">
                <a:latin typeface="Calibri"/>
                <a:cs typeface="Calibri"/>
              </a:rPr>
              <a:t>Low q</a:t>
            </a:r>
            <a:r>
              <a:rPr lang="en-GB" sz="1600" baseline="30000" dirty="0" smtClean="0">
                <a:latin typeface="Calibri"/>
                <a:cs typeface="Calibri"/>
              </a:rPr>
              <a:t>2</a:t>
            </a:r>
            <a:r>
              <a:rPr lang="en-GB" sz="1600" dirty="0" smtClean="0">
                <a:latin typeface="Calibri"/>
                <a:cs typeface="Calibri"/>
              </a:rPr>
              <a:t> region is of most interest, so e</a:t>
            </a:r>
            <a:r>
              <a:rPr lang="en-GB" sz="1600" baseline="30000" dirty="0" smtClean="0">
                <a:latin typeface="Calibri"/>
                <a:cs typeface="Calibri"/>
              </a:rPr>
              <a:t>+</a:t>
            </a:r>
            <a:r>
              <a:rPr lang="en-GB" sz="1600" dirty="0" smtClean="0">
                <a:latin typeface="Calibri"/>
                <a:cs typeface="Calibri"/>
              </a:rPr>
              <a:t>e</a:t>
            </a:r>
            <a:r>
              <a:rPr lang="en-GB" sz="1600" baseline="30000" dirty="0" smtClean="0">
                <a:latin typeface="Calibri"/>
                <a:cs typeface="Calibri"/>
              </a:rPr>
              <a:t>−</a:t>
            </a:r>
            <a:r>
              <a:rPr lang="en-GB" sz="1600" dirty="0" smtClean="0">
                <a:latin typeface="Calibri"/>
                <a:cs typeface="Calibri"/>
              </a:rPr>
              <a:t> is potentially much more interesting than </a:t>
            </a:r>
            <a:r>
              <a:rPr lang="en-GB" sz="1600" dirty="0" err="1" smtClean="0">
                <a:latin typeface="Calibri"/>
                <a:cs typeface="Calibri"/>
              </a:rPr>
              <a:t>μ</a:t>
            </a:r>
            <a:r>
              <a:rPr lang="en-GB" sz="1600" baseline="30000" dirty="0" err="1" smtClean="0">
                <a:latin typeface="Calibri"/>
                <a:cs typeface="Calibri"/>
              </a:rPr>
              <a:t>+</a:t>
            </a:r>
            <a:r>
              <a:rPr lang="en-GB" sz="1600" dirty="0" err="1" smtClean="0">
                <a:latin typeface="Calibri"/>
                <a:cs typeface="Calibri"/>
              </a:rPr>
              <a:t>μ</a:t>
            </a:r>
            <a:r>
              <a:rPr lang="en-GB" sz="1600" baseline="30000" dirty="0" smtClean="0">
                <a:latin typeface="Calibri"/>
                <a:cs typeface="Calibri"/>
              </a:rPr>
              <a:t>−</a:t>
            </a:r>
            <a:r>
              <a:rPr lang="en-GB" sz="1600" dirty="0" smtClean="0">
                <a:latin typeface="Calibri"/>
                <a:cs typeface="Calibri"/>
              </a:rPr>
              <a:t>.</a:t>
            </a:r>
            <a:endParaRPr lang="en-GB" sz="1600" dirty="0"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4933" y="3352800"/>
            <a:ext cx="75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MSSM</a:t>
            </a:r>
            <a:endParaRPr lang="en-GB" dirty="0"/>
          </a:p>
        </p:txBody>
      </p:sp>
      <p:pic>
        <p:nvPicPr>
          <p:cNvPr id="20" name="Picture 19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844801" y="1206019"/>
            <a:ext cx="5080000" cy="1450398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8852" y="1117599"/>
            <a:ext cx="470831" cy="50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Final states with missing energy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24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5" name="Picture 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90032" y="1365250"/>
            <a:ext cx="2514600" cy="469900"/>
          </a:xfrm>
          <a:prstGeom prst="rect">
            <a:avLst/>
          </a:prstGeom>
        </p:spPr>
      </p:pic>
      <p:pic>
        <p:nvPicPr>
          <p:cNvPr id="7" name="Picture 6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17546" y="2029884"/>
            <a:ext cx="22225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 recoil method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25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Here we need to resort to D recoil methodology to reconstruct the event.</a:t>
            </a:r>
          </a:p>
          <a:p>
            <a:pPr lvl="1"/>
            <a:r>
              <a:rPr lang="en-GB" dirty="0" smtClean="0"/>
              <a:t>e.g.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65333" y="5994399"/>
            <a:ext cx="2613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Cartoon of the CM frame</a:t>
            </a:r>
            <a:endParaRPr lang="en-GB" dirty="0"/>
          </a:p>
        </p:txBody>
      </p:sp>
      <p:pic>
        <p:nvPicPr>
          <p:cNvPr id="8" name="Picture 7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74801" y="2031374"/>
            <a:ext cx="2015066" cy="37316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286001" y="2254249"/>
            <a:ext cx="3979333" cy="3723218"/>
            <a:chOff x="2590800" y="1847849"/>
            <a:chExt cx="3979333" cy="372321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590800" y="2810933"/>
              <a:ext cx="3979333" cy="2709334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4148668" y="3860801"/>
              <a:ext cx="880532" cy="60959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 flipV="1">
              <a:off x="3166534" y="4588932"/>
              <a:ext cx="1134533" cy="69426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3826933" y="4893734"/>
              <a:ext cx="711200" cy="1693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Untitled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937002" y="5376333"/>
              <a:ext cx="340785" cy="194734"/>
            </a:xfrm>
            <a:prstGeom prst="rect">
              <a:avLst/>
            </a:prstGeom>
          </p:spPr>
        </p:pic>
        <p:pic>
          <p:nvPicPr>
            <p:cNvPr id="20" name="Picture 19" descr="Untitled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2819400" y="5336115"/>
              <a:ext cx="422656" cy="203200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4097866" y="2844801"/>
              <a:ext cx="1625600" cy="67733"/>
            </a:xfrm>
            <a:prstGeom prst="straightConnector1">
              <a:avLst/>
            </a:prstGeom>
            <a:ln>
              <a:prstDash val="lg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4428070" y="2683935"/>
              <a:ext cx="1490135" cy="626532"/>
            </a:xfrm>
            <a:prstGeom prst="straightConnector1">
              <a:avLst/>
            </a:prstGeom>
            <a:ln>
              <a:prstDash val="lg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876800" y="2963334"/>
              <a:ext cx="863600" cy="7620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 descr="Untitled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5833533" y="2813049"/>
              <a:ext cx="162560" cy="203200"/>
            </a:xfrm>
            <a:prstGeom prst="rect">
              <a:avLst/>
            </a:prstGeom>
          </p:spPr>
        </p:pic>
        <p:pic>
          <p:nvPicPr>
            <p:cNvPr id="29" name="Picture 28" descr="Untitled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4881032" y="1847849"/>
              <a:ext cx="146304" cy="138176"/>
            </a:xfrm>
            <a:prstGeom prst="rect">
              <a:avLst/>
            </a:prstGeom>
          </p:spPr>
        </p:pic>
        <p:pic>
          <p:nvPicPr>
            <p:cNvPr id="30" name="Picture 29" descr="Untitled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5471583" y="1962150"/>
              <a:ext cx="170688" cy="186944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5983279" y="2472267"/>
            <a:ext cx="2635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sz="1600" dirty="0" smtClean="0">
                <a:latin typeface="Cambria"/>
              </a:rPr>
              <a:t> Missing energy used to discriminate signal from background.</a:t>
            </a:r>
          </a:p>
          <a:p>
            <a:pPr>
              <a:buFont typeface="Arial"/>
              <a:buChar char="•"/>
            </a:pPr>
            <a:r>
              <a:rPr lang="en-GB" sz="1600" dirty="0" smtClean="0">
                <a:latin typeface="Cambria"/>
              </a:rPr>
              <a:t> Any other particles in the event can be used to add discrimination.</a:t>
            </a:r>
            <a:endParaRPr lang="en-GB" sz="1600" dirty="0">
              <a:latin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8133" y="3749302"/>
            <a:ext cx="2421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GB" sz="1600" dirty="0" smtClean="0">
                <a:latin typeface="Cambria"/>
              </a:rPr>
              <a:t> Use tag D to select a pure sample of charm decays with missing energy.</a:t>
            </a:r>
          </a:p>
          <a:p>
            <a:pPr>
              <a:buFont typeface="Arial"/>
              <a:buChar char="•"/>
            </a:pPr>
            <a:r>
              <a:rPr lang="en-GB" sz="1600" dirty="0" smtClean="0">
                <a:latin typeface="Cambria"/>
              </a:rPr>
              <a:t> Use fully reconstructed final states for this.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26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Helicity</a:t>
            </a:r>
            <a:r>
              <a:rPr lang="en-GB" dirty="0" smtClean="0"/>
              <a:t> suppressed in the Standard Model</a:t>
            </a:r>
          </a:p>
          <a:p>
            <a:pPr lvl="1"/>
            <a:r>
              <a:rPr lang="en-GB" dirty="0" smtClean="0"/>
              <a:t>BF ~ 1.1 × 10</a:t>
            </a:r>
            <a:r>
              <a:rPr lang="en-GB" baseline="30000" dirty="0" smtClean="0"/>
              <a:t>−</a:t>
            </a:r>
            <a:r>
              <a:rPr lang="en-GB" baseline="30000" dirty="0" smtClean="0">
                <a:solidFill>
                  <a:srgbClr val="000000"/>
                </a:solidFill>
              </a:rPr>
              <a:t>30</a:t>
            </a:r>
            <a:endParaRPr lang="en-GB" dirty="0" smtClean="0">
              <a:solidFill>
                <a:srgbClr val="000000"/>
              </a:solidFill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The final state with a photon is much more copious: 10</a:t>
            </a:r>
            <a:r>
              <a:rPr lang="en-GB" baseline="30000" dirty="0" smtClean="0">
                <a:solidFill>
                  <a:schemeClr val="tx1"/>
                </a:solidFill>
              </a:rPr>
              <a:t>−14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Beyond the SM one could find significant enhancements</a:t>
            </a:r>
          </a:p>
          <a:p>
            <a:pPr lvl="2"/>
            <a:r>
              <a:rPr lang="en-GB" dirty="0" smtClean="0"/>
              <a:t>e.g. </a:t>
            </a:r>
            <a:r>
              <a:rPr lang="en-GB" dirty="0" smtClean="0">
                <a:solidFill>
                  <a:schemeClr val="tx1"/>
                </a:solidFill>
              </a:rPr>
              <a:t>scalar particles such as DM candidates: </a:t>
            </a:r>
            <a:r>
              <a:rPr lang="en-GB" dirty="0" smtClean="0">
                <a:solidFill>
                  <a:srgbClr val="000000"/>
                </a:solidFill>
              </a:rPr>
              <a:t>PRD </a:t>
            </a:r>
            <a:r>
              <a:rPr lang="en-US" b="1" dirty="0" smtClean="0">
                <a:solidFill>
                  <a:srgbClr val="000000"/>
                </a:solidFill>
              </a:rPr>
              <a:t>82</a:t>
            </a:r>
            <a:r>
              <a:rPr lang="en-US" dirty="0" smtClean="0">
                <a:solidFill>
                  <a:srgbClr val="000000"/>
                </a:solidFill>
              </a:rPr>
              <a:t>:034005, 2010.</a:t>
            </a:r>
            <a:endParaRPr lang="en-GB" dirty="0" smtClean="0">
              <a:solidFill>
                <a:srgbClr val="000000"/>
              </a:solidFill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Require either an isolated photon in the detector (          ), or nothing ....</a:t>
            </a:r>
          </a:p>
          <a:p>
            <a:pPr lvl="2"/>
            <a:r>
              <a:rPr lang="en-GB" dirty="0" smtClean="0"/>
              <a:t>Experimentally challenging: backgrounds include                         where both particles go down the beam pipe... e.g.</a:t>
            </a:r>
          </a:p>
          <a:p>
            <a:pPr lvl="2"/>
            <a:r>
              <a:rPr lang="en-GB" dirty="0" smtClean="0"/>
              <a:t>           has the added advantage of the photon (and smaller allowed phase space for NP).</a:t>
            </a:r>
          </a:p>
          <a:p>
            <a:pPr lvl="2"/>
            <a:r>
              <a:rPr lang="en-GB" dirty="0" smtClean="0">
                <a:solidFill>
                  <a:srgbClr val="000000"/>
                </a:solidFill>
              </a:rPr>
              <a:t>Also worth searching for the corresponding D</a:t>
            </a:r>
            <a:r>
              <a:rPr lang="en-GB" baseline="-25000" dirty="0" smtClean="0">
                <a:solidFill>
                  <a:srgbClr val="000000"/>
                </a:solidFill>
              </a:rPr>
              <a:t>s</a:t>
            </a:r>
            <a:r>
              <a:rPr lang="en-GB" dirty="0" smtClean="0">
                <a:solidFill>
                  <a:srgbClr val="000000"/>
                </a:solidFill>
              </a:rPr>
              <a:t> decays ... see next topic.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5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5366" y="603250"/>
            <a:ext cx="2514600" cy="469900"/>
          </a:xfrm>
          <a:prstGeom prst="rect">
            <a:avLst/>
          </a:prstGeom>
        </p:spPr>
      </p:pic>
      <p:pic>
        <p:nvPicPr>
          <p:cNvPr id="7" name="Picture 6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568016" y="3258502"/>
            <a:ext cx="510117" cy="259382"/>
          </a:xfrm>
          <a:prstGeom prst="rect">
            <a:avLst/>
          </a:prstGeom>
        </p:spPr>
      </p:pic>
      <p:pic>
        <p:nvPicPr>
          <p:cNvPr id="8" name="Picture 7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863372" y="4199450"/>
            <a:ext cx="1208453" cy="226042"/>
          </a:xfrm>
          <a:prstGeom prst="rect">
            <a:avLst/>
          </a:prstGeom>
        </p:spPr>
      </p:pic>
      <p:pic>
        <p:nvPicPr>
          <p:cNvPr id="9" name="Picture 8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03349" y="4562368"/>
            <a:ext cx="510117" cy="2593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2095" y="6028267"/>
            <a:ext cx="3307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Analogues for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d,s</a:t>
            </a:r>
            <a:r>
              <a:rPr lang="en-GB" dirty="0" smtClean="0"/>
              <a:t> and K decays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27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Similar to the invisible decay searches...</a:t>
            </a:r>
          </a:p>
          <a:p>
            <a:pPr lvl="1"/>
            <a:r>
              <a:rPr lang="en-GB" dirty="0" smtClean="0"/>
              <a:t>Can perform inclusive or exclusive measurements, both sets of measurements will provide more information to constrain NP.</a:t>
            </a:r>
          </a:p>
          <a:p>
            <a:pPr lvl="2"/>
            <a:r>
              <a:rPr lang="en-GB" dirty="0" smtClean="0"/>
              <a:t>Analogy with</a:t>
            </a:r>
          </a:p>
          <a:p>
            <a:pPr lvl="2"/>
            <a:r>
              <a:rPr lang="en-GB" dirty="0" smtClean="0"/>
              <a:t>Similar interest for </a:t>
            </a:r>
          </a:p>
          <a:p>
            <a:pPr lvl="1"/>
            <a:r>
              <a:rPr lang="en-GB" dirty="0" smtClean="0"/>
              <a:t>LD contributions should be small, and SM rate is tiny</a:t>
            </a:r>
          </a:p>
          <a:p>
            <a:endParaRPr lang="en-GB" dirty="0"/>
          </a:p>
        </p:txBody>
      </p:sp>
      <p:pic>
        <p:nvPicPr>
          <p:cNvPr id="5" name="Picture 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9013" y="641350"/>
            <a:ext cx="2222500" cy="393700"/>
          </a:xfrm>
          <a:prstGeom prst="rect">
            <a:avLst/>
          </a:prstGeom>
        </p:spPr>
      </p:pic>
      <p:pic>
        <p:nvPicPr>
          <p:cNvPr id="7" name="Picture 6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865960" y="2423581"/>
            <a:ext cx="1299639" cy="206949"/>
          </a:xfrm>
          <a:prstGeom prst="rect">
            <a:avLst/>
          </a:prstGeom>
        </p:spPr>
      </p:pic>
      <p:pic>
        <p:nvPicPr>
          <p:cNvPr id="8" name="Picture 7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488269" y="2794000"/>
            <a:ext cx="1435098" cy="239183"/>
          </a:xfrm>
          <a:prstGeom prst="rect">
            <a:avLst/>
          </a:prstGeom>
        </p:spPr>
      </p:pic>
      <p:pic>
        <p:nvPicPr>
          <p:cNvPr id="9" name="Picture 8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569633" y="3488269"/>
            <a:ext cx="4004733" cy="726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7232" y="6333069"/>
            <a:ext cx="2189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Bigi</a:t>
            </a:r>
            <a:r>
              <a:rPr lang="en-GB" sz="1400" dirty="0" smtClean="0"/>
              <a:t> &amp; Paul arXiv:1110.2862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Similar to the invisible decay searches...</a:t>
            </a:r>
          </a:p>
          <a:p>
            <a:pPr lvl="1"/>
            <a:r>
              <a:rPr lang="en-GB" dirty="0" smtClean="0"/>
              <a:t>Can perform inclusive or exclusive measurements, both sets of measurements will provide more information to constrain NP.</a:t>
            </a:r>
          </a:p>
          <a:p>
            <a:pPr lvl="2"/>
            <a:r>
              <a:rPr lang="en-GB" dirty="0" smtClean="0"/>
              <a:t>Analogy with</a:t>
            </a:r>
          </a:p>
          <a:p>
            <a:pPr lvl="2"/>
            <a:r>
              <a:rPr lang="en-GB" dirty="0" smtClean="0"/>
              <a:t>Similar interest for </a:t>
            </a:r>
          </a:p>
          <a:p>
            <a:pPr lvl="1"/>
            <a:r>
              <a:rPr lang="en-GB" dirty="0" smtClean="0"/>
              <a:t>LD contributions should be small, and SM rate is tiny</a:t>
            </a:r>
          </a:p>
          <a:p>
            <a:endParaRPr lang="en-GB" dirty="0"/>
          </a:p>
        </p:txBody>
      </p:sp>
      <p:pic>
        <p:nvPicPr>
          <p:cNvPr id="5" name="Picture 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9013" y="641350"/>
            <a:ext cx="2222500" cy="393700"/>
          </a:xfrm>
          <a:prstGeom prst="rect">
            <a:avLst/>
          </a:prstGeom>
        </p:spPr>
      </p:pic>
      <p:pic>
        <p:nvPicPr>
          <p:cNvPr id="7" name="Picture 6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865960" y="2423581"/>
            <a:ext cx="1299639" cy="206949"/>
          </a:xfrm>
          <a:prstGeom prst="rect">
            <a:avLst/>
          </a:prstGeom>
        </p:spPr>
      </p:pic>
      <p:pic>
        <p:nvPicPr>
          <p:cNvPr id="8" name="Picture 7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488269" y="2794000"/>
            <a:ext cx="1435098" cy="239183"/>
          </a:xfrm>
          <a:prstGeom prst="rect">
            <a:avLst/>
          </a:prstGeom>
        </p:spPr>
      </p:pic>
      <p:pic>
        <p:nvPicPr>
          <p:cNvPr id="9" name="Picture 8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569633" y="3488269"/>
            <a:ext cx="4004733" cy="726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7232" y="6333069"/>
            <a:ext cx="2189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Bigi</a:t>
            </a:r>
            <a:r>
              <a:rPr lang="en-GB" sz="1400" dirty="0" smtClean="0"/>
              <a:t> &amp; Paul arXiv:1110.2862</a:t>
            </a:r>
            <a:endParaRPr lang="en-GB" sz="1400" dirty="0"/>
          </a:p>
        </p:txBody>
      </p:sp>
      <p:pic>
        <p:nvPicPr>
          <p:cNvPr id="11" name="Picture 10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033894" y="4356100"/>
            <a:ext cx="3640205" cy="2501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0268" y="4334936"/>
            <a:ext cx="46566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 Large enhancements possible in NP models</a:t>
            </a:r>
          </a:p>
          <a:p>
            <a:r>
              <a:rPr lang="en-GB" dirty="0" smtClean="0">
                <a:latin typeface="Cambria"/>
                <a:cs typeface="Cambria"/>
              </a:rPr>
              <a:t>	- Up to ×1000 in LHT models</a:t>
            </a:r>
          </a:p>
          <a:p>
            <a:pPr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 Plausibly could reach ~10</a:t>
            </a:r>
            <a:r>
              <a:rPr lang="en-GB" baseline="30000" dirty="0" smtClean="0">
                <a:latin typeface="Cambria"/>
                <a:cs typeface="Cambria"/>
              </a:rPr>
              <a:t>−8</a:t>
            </a:r>
            <a:r>
              <a:rPr lang="en-GB" dirty="0" smtClean="0">
                <a:latin typeface="Cambria"/>
                <a:cs typeface="Cambria"/>
              </a:rPr>
              <a:t> with SuperB at threshold, need to study potential for D* tagged samples.</a:t>
            </a:r>
          </a:p>
          <a:p>
            <a:pPr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 π</a:t>
            </a:r>
            <a:r>
              <a:rPr lang="en-GB" baseline="30000" dirty="0" smtClean="0">
                <a:latin typeface="Cambria"/>
                <a:cs typeface="Cambria"/>
              </a:rPr>
              <a:t>0</a:t>
            </a:r>
            <a:r>
              <a:rPr lang="en-GB" dirty="0" smtClean="0">
                <a:latin typeface="Cambria"/>
                <a:cs typeface="Cambria"/>
              </a:rPr>
              <a:t> mode is worth searching for as an indication for CPV.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s_to_lnu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8884" y="1166297"/>
            <a:ext cx="3824556" cy="2745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29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Complementary to 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Lots of excitement a few years ago because of a discrepancy with </a:t>
            </a:r>
            <a:r>
              <a:rPr lang="en-GB" sz="2000" dirty="0" err="1" smtClean="0"/>
              <a:t>f</a:t>
            </a:r>
            <a:r>
              <a:rPr lang="en-GB" sz="2000" baseline="-25000" dirty="0" err="1" smtClean="0"/>
              <a:t>Ds</a:t>
            </a:r>
            <a:r>
              <a:rPr lang="en-GB" sz="2000" dirty="0" smtClean="0"/>
              <a:t> from lattice ... unfortunately this was not a sign of NP.</a:t>
            </a:r>
          </a:p>
          <a:p>
            <a:r>
              <a:rPr lang="en-GB" sz="2000" dirty="0" smtClean="0"/>
              <a:t>CLEO find: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which are compatible with SM expectations.</a:t>
            </a:r>
            <a:endParaRPr lang="en-GB" sz="2000" dirty="0"/>
          </a:p>
        </p:txBody>
      </p:sp>
      <p:pic>
        <p:nvPicPr>
          <p:cNvPr id="6" name="Picture 5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878668" y="1264328"/>
            <a:ext cx="1507067" cy="316827"/>
          </a:xfrm>
          <a:prstGeom prst="rect">
            <a:avLst/>
          </a:prstGeom>
        </p:spPr>
      </p:pic>
      <p:pic>
        <p:nvPicPr>
          <p:cNvPr id="20" name="Picture 19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05364" y="548214"/>
            <a:ext cx="2413000" cy="647700"/>
          </a:xfrm>
          <a:prstGeom prst="rect">
            <a:avLst/>
          </a:prstGeom>
        </p:spPr>
      </p:pic>
      <p:pic>
        <p:nvPicPr>
          <p:cNvPr id="8" name="Picture 7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544483" y="1281961"/>
            <a:ext cx="4599517" cy="13871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95333" y="2709333"/>
            <a:ext cx="375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/>
              <a:t> Can also test lepton universality with ratios of rates.</a:t>
            </a:r>
            <a:endParaRPr lang="en-GB" dirty="0"/>
          </a:p>
        </p:txBody>
      </p:sp>
      <p:pic>
        <p:nvPicPr>
          <p:cNvPr id="11" name="Picture 10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109562" y="4596997"/>
            <a:ext cx="4924876" cy="10248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88242" y="6048401"/>
            <a:ext cx="2355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Phys. Rev. D</a:t>
            </a:r>
            <a:r>
              <a:rPr lang="en-US" sz="1400" b="1" dirty="0" smtClean="0"/>
              <a:t>79</a:t>
            </a:r>
            <a:r>
              <a:rPr lang="en-US" sz="1400" dirty="0" smtClean="0"/>
              <a:t> 052001 (2009</a:t>
            </a:r>
            <a:r>
              <a:rPr lang="en-GB" sz="1400" dirty="0" smtClean="0"/>
              <a:t>)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3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What is rare?</a:t>
            </a:r>
          </a:p>
          <a:p>
            <a:pPr lvl="1"/>
            <a:r>
              <a:rPr lang="en-GB" dirty="0" smtClean="0"/>
              <a:t>CLEO-</a:t>
            </a:r>
            <a:r>
              <a:rPr lang="en-GB" dirty="0" err="1" smtClean="0"/>
              <a:t>c</a:t>
            </a:r>
            <a:r>
              <a:rPr lang="en-GB" dirty="0" smtClean="0"/>
              <a:t> at ψ(3770): 0.8fb</a:t>
            </a:r>
            <a:r>
              <a:rPr lang="en-GB" baseline="30000" dirty="0" smtClean="0"/>
              <a:t>−1 </a:t>
            </a:r>
            <a:r>
              <a:rPr lang="en-GB" dirty="0" smtClean="0"/>
              <a:t>(~3.2×10</a:t>
            </a:r>
            <a:r>
              <a:rPr lang="en-GB" baseline="30000" dirty="0" smtClean="0"/>
              <a:t>6</a:t>
            </a:r>
            <a:r>
              <a:rPr lang="en-GB" dirty="0" smtClean="0"/>
              <a:t> D pairs)</a:t>
            </a:r>
            <a:endParaRPr lang="en-GB" baseline="30000" dirty="0" smtClean="0"/>
          </a:p>
          <a:p>
            <a:pPr lvl="1"/>
            <a:r>
              <a:rPr lang="en-GB" dirty="0" smtClean="0"/>
              <a:t>BES III at ψ(3770): ~10fb</a:t>
            </a:r>
            <a:r>
              <a:rPr lang="en-GB" baseline="30000" dirty="0" smtClean="0"/>
              <a:t>−1 </a:t>
            </a:r>
            <a:r>
              <a:rPr lang="en-GB" dirty="0" smtClean="0"/>
              <a:t>(~40×10</a:t>
            </a:r>
            <a:r>
              <a:rPr lang="en-GB" baseline="30000" dirty="0" smtClean="0"/>
              <a:t>6</a:t>
            </a:r>
            <a:r>
              <a:rPr lang="en-GB" dirty="0" smtClean="0"/>
              <a:t> D pairs)</a:t>
            </a:r>
            <a:endParaRPr lang="en-GB" baseline="30000" dirty="0" smtClean="0"/>
          </a:p>
          <a:p>
            <a:pPr lvl="1"/>
            <a:r>
              <a:rPr lang="en-GB" dirty="0" smtClean="0"/>
              <a:t>SuperB at ψ(3770): 500fb</a:t>
            </a:r>
            <a:r>
              <a:rPr lang="en-GB" baseline="30000" dirty="0" smtClean="0"/>
              <a:t>−1 </a:t>
            </a:r>
            <a:r>
              <a:rPr lang="en-GB" dirty="0" smtClean="0"/>
              <a:t>(~2×10</a:t>
            </a:r>
            <a:r>
              <a:rPr lang="en-GB" baseline="30000" dirty="0" smtClean="0"/>
              <a:t>9</a:t>
            </a:r>
            <a:r>
              <a:rPr lang="en-GB" dirty="0" smtClean="0"/>
              <a:t> D pairs)</a:t>
            </a:r>
          </a:p>
          <a:p>
            <a:pPr lvl="2"/>
            <a:r>
              <a:rPr lang="en-GB" dirty="0" smtClean="0"/>
              <a:t>Two large jumps in data samples could change the perspective on rare decays with time ...</a:t>
            </a:r>
          </a:p>
          <a:p>
            <a:pPr lvl="2"/>
            <a:r>
              <a:rPr lang="en-GB" dirty="0" smtClean="0"/>
              <a:t>Superb will approach a single event sensitivity at ~10</a:t>
            </a:r>
            <a:r>
              <a:rPr lang="en-GB" baseline="30000" dirty="0" smtClean="0"/>
              <a:t>−9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BaBar/Belle at the 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ϒ</a:t>
            </a:r>
            <a:r>
              <a:rPr lang="en-GB" dirty="0" smtClean="0"/>
              <a:t>(4S): ~0.5-1ab</a:t>
            </a:r>
            <a:r>
              <a:rPr lang="en-GB" baseline="30000" dirty="0" smtClean="0"/>
              <a:t>−1</a:t>
            </a:r>
            <a:r>
              <a:rPr lang="en-GB" dirty="0" smtClean="0"/>
              <a:t> of data [0.6-1.2 ×10</a:t>
            </a:r>
            <a:r>
              <a:rPr lang="en-GB" baseline="30000" dirty="0" smtClean="0"/>
              <a:t>9</a:t>
            </a:r>
            <a:r>
              <a:rPr lang="en-GB" dirty="0" smtClean="0"/>
              <a:t> events]</a:t>
            </a:r>
          </a:p>
          <a:p>
            <a:pPr lvl="1"/>
            <a:r>
              <a:rPr lang="en-GB" dirty="0" smtClean="0"/>
              <a:t>SuperB/Belle II at the 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ϒ</a:t>
            </a:r>
            <a:r>
              <a:rPr lang="en-GB" dirty="0" smtClean="0"/>
              <a:t>(4S): 50-75ab</a:t>
            </a:r>
            <a:r>
              <a:rPr lang="en-GB" baseline="30000" dirty="0" smtClean="0"/>
              <a:t>−1</a:t>
            </a:r>
            <a:r>
              <a:rPr lang="en-GB" dirty="0" smtClean="0"/>
              <a:t> of data [60-90 ×10</a:t>
            </a:r>
            <a:r>
              <a:rPr lang="en-GB" baseline="30000" dirty="0" smtClean="0"/>
              <a:t>9</a:t>
            </a:r>
            <a:r>
              <a:rPr lang="en-GB" dirty="0" smtClean="0"/>
              <a:t> events]</a:t>
            </a:r>
          </a:p>
          <a:p>
            <a:pPr lvl="2"/>
            <a:r>
              <a:rPr lang="en-GB" dirty="0" smtClean="0"/>
              <a:t>Rely on D* tagged mesons, not always the best (but with 50 times more data than at threshold)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LHCb: </a:t>
            </a:r>
          </a:p>
          <a:p>
            <a:pPr lvl="2"/>
            <a:r>
              <a:rPr lang="en-GB" dirty="0" smtClean="0"/>
              <a:t>Vast numbers in a </a:t>
            </a:r>
            <a:r>
              <a:rPr lang="en-GB" dirty="0" err="1" smtClean="0"/>
              <a:t>hadronic</a:t>
            </a:r>
            <a:r>
              <a:rPr lang="en-GB" dirty="0" smtClean="0"/>
              <a:t> environment: good for charged track final states if channel can be triggered on efficiently.</a:t>
            </a:r>
          </a:p>
          <a:p>
            <a:pPr lvl="2"/>
            <a:r>
              <a:rPr lang="en-GB" dirty="0" smtClean="0"/>
              <a:t>Not so good with neutral final states (</a:t>
            </a:r>
            <a:r>
              <a:rPr lang="en-GB" dirty="0" err="1" smtClean="0"/>
              <a:t>ν's</a:t>
            </a:r>
            <a:r>
              <a:rPr lang="en-GB" dirty="0" smtClean="0"/>
              <a:t>, </a:t>
            </a:r>
            <a:r>
              <a:rPr lang="en-GB" dirty="0" err="1" smtClean="0"/>
              <a:t>γ's</a:t>
            </a:r>
            <a:r>
              <a:rPr lang="en-GB" dirty="0" smtClean="0"/>
              <a:t>, π</a:t>
            </a:r>
            <a:r>
              <a:rPr lang="en-GB" baseline="30000" dirty="0" smtClean="0"/>
              <a:t>0'</a:t>
            </a:r>
            <a:r>
              <a:rPr lang="en-GB" dirty="0" smtClean="0"/>
              <a:t>s etc.)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30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Indication of luminosities required to reach 0.5% statistical precision on different modes vs. precision at 500fb</a:t>
            </a:r>
            <a:r>
              <a:rPr lang="en-GB" baseline="30000" dirty="0" smtClean="0"/>
              <a:t>−1</a:t>
            </a:r>
            <a:r>
              <a:rPr lang="en-GB" dirty="0" smtClean="0"/>
              <a:t>:</a:t>
            </a:r>
            <a:endParaRPr lang="en-GB" dirty="0"/>
          </a:p>
        </p:txBody>
      </p:sp>
      <p:pic>
        <p:nvPicPr>
          <p:cNvPr id="8" name="Picture 7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52785" y="1998132"/>
            <a:ext cx="7646148" cy="4427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31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Great potential to search for NP and understand the rare branching fractions in charm.</a:t>
            </a:r>
          </a:p>
          <a:p>
            <a:r>
              <a:rPr lang="en-GB" dirty="0" smtClean="0"/>
              <a:t>Threshold running will give SuperB another angle, and make it competitive compared to the previous generation.</a:t>
            </a:r>
          </a:p>
          <a:p>
            <a:pPr lvl="1"/>
            <a:r>
              <a:rPr lang="en-GB" dirty="0" smtClean="0"/>
              <a:t>Was not always the case with 4S for BaBar and Belle.</a:t>
            </a:r>
          </a:p>
        </p:txBody>
      </p:sp>
      <p:pic>
        <p:nvPicPr>
          <p:cNvPr id="5" name="Picture 4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05617" y="1253066"/>
            <a:ext cx="4217186" cy="49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32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 number of interesting rare decays to study</a:t>
            </a:r>
          </a:p>
          <a:p>
            <a:pPr lvl="1"/>
            <a:r>
              <a:rPr lang="en-GB" dirty="0" smtClean="0"/>
              <a:t>In many cases can complements searches that can be performed at </a:t>
            </a:r>
            <a:r>
              <a:rPr lang="en-GB" dirty="0" err="1" smtClean="0"/>
              <a:t>φ</a:t>
            </a:r>
            <a:r>
              <a:rPr lang="en-GB" dirty="0" smtClean="0"/>
              <a:t> and 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ϒ</a:t>
            </a:r>
            <a:r>
              <a:rPr lang="en-GB" dirty="0" smtClean="0"/>
              <a:t>(4S) resonances.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Provides a clean environment to study low multiplicity states:</a:t>
            </a:r>
          </a:p>
          <a:p>
            <a:pPr lvl="2"/>
            <a:r>
              <a:rPr lang="en-GB" dirty="0" smtClean="0"/>
              <a:t>Help understand the detector </a:t>
            </a:r>
            <a:r>
              <a:rPr lang="en-GB" dirty="0" err="1" smtClean="0"/>
              <a:t>hermiticity</a:t>
            </a:r>
            <a:r>
              <a:rPr lang="en-GB" dirty="0" smtClean="0"/>
              <a:t> for more complicated environments such as 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ϒ</a:t>
            </a:r>
            <a:r>
              <a:rPr lang="en-GB" dirty="0" smtClean="0"/>
              <a:t>(4S) and 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ϒ</a:t>
            </a:r>
            <a:r>
              <a:rPr lang="en-GB" dirty="0" smtClean="0"/>
              <a:t>(5S).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Correlations between decays need to be understood </a:t>
            </a:r>
          </a:p>
          <a:p>
            <a:pPr lvl="2"/>
            <a:r>
              <a:rPr lang="en-GB" dirty="0" smtClean="0"/>
              <a:t>i.e. what can we learn about NP from this set of modes.</a:t>
            </a:r>
          </a:p>
          <a:p>
            <a:pPr lvl="2"/>
            <a:r>
              <a:rPr lang="en-GB" dirty="0" smtClean="0"/>
              <a:t>&amp; where do long distance contributions wash out NP effects?</a:t>
            </a:r>
          </a:p>
          <a:p>
            <a:pPr lvl="2">
              <a:buNone/>
            </a:pPr>
            <a:endParaRPr lang="en-GB" dirty="0" smtClean="0"/>
          </a:p>
          <a:p>
            <a:pPr lvl="1"/>
            <a:r>
              <a:rPr lang="en-GB" dirty="0" smtClean="0"/>
              <a:t>Many interesting decays have been ignored, and quite a few discussed here need to be studied in detail on SuperB</a:t>
            </a:r>
          </a:p>
          <a:p>
            <a:pPr lvl="2"/>
            <a:r>
              <a:rPr lang="en-GB" dirty="0" smtClean="0">
                <a:sym typeface="Wingdings"/>
              </a:rPr>
              <a:t>If people want to work on this area, extra effort would be welcome.</a:t>
            </a:r>
          </a:p>
          <a:p>
            <a:pPr lvl="2"/>
            <a:r>
              <a:rPr lang="en-US" dirty="0" smtClean="0">
                <a:sym typeface="Wingdings"/>
              </a:rPr>
              <a:t>.... lets start the discussion.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4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What is rare?</a:t>
            </a:r>
          </a:p>
          <a:p>
            <a:pPr lvl="1"/>
            <a:r>
              <a:rPr lang="en-GB" dirty="0" smtClean="0"/>
              <a:t>CLEO-</a:t>
            </a:r>
            <a:r>
              <a:rPr lang="en-GB" dirty="0" err="1" smtClean="0"/>
              <a:t>c</a:t>
            </a:r>
            <a:r>
              <a:rPr lang="en-GB" dirty="0" smtClean="0"/>
              <a:t> at ψ(3770): 0.8fb</a:t>
            </a:r>
            <a:r>
              <a:rPr lang="en-GB" baseline="30000" dirty="0" smtClean="0"/>
              <a:t>−1 </a:t>
            </a:r>
            <a:r>
              <a:rPr lang="en-GB" dirty="0" smtClean="0"/>
              <a:t>   	....	</a:t>
            </a:r>
            <a:r>
              <a:rPr lang="en-GB" dirty="0" smtClean="0">
                <a:solidFill>
                  <a:srgbClr val="3366FF"/>
                </a:solidFill>
              </a:rPr>
              <a:t>sensitivity of a few ×10</a:t>
            </a:r>
            <a:r>
              <a:rPr lang="en-GB" baseline="30000" dirty="0" smtClean="0">
                <a:solidFill>
                  <a:srgbClr val="3366FF"/>
                </a:solidFill>
              </a:rPr>
              <a:t>−5</a:t>
            </a:r>
          </a:p>
          <a:p>
            <a:pPr lvl="1"/>
            <a:r>
              <a:rPr lang="en-GB" dirty="0" smtClean="0"/>
              <a:t>BES III at ψ(3770): ~10fb</a:t>
            </a:r>
            <a:r>
              <a:rPr lang="en-GB" baseline="30000" dirty="0" smtClean="0"/>
              <a:t>−1 	</a:t>
            </a:r>
            <a:r>
              <a:rPr lang="en-GB" dirty="0" smtClean="0"/>
              <a:t>....	</a:t>
            </a:r>
            <a:r>
              <a:rPr lang="en-GB" dirty="0" smtClean="0">
                <a:solidFill>
                  <a:srgbClr val="3366FF"/>
                </a:solidFill>
              </a:rPr>
              <a:t>sensitivity of a few ×10</a:t>
            </a:r>
            <a:r>
              <a:rPr lang="en-GB" baseline="30000" dirty="0" smtClean="0">
                <a:solidFill>
                  <a:srgbClr val="3366FF"/>
                </a:solidFill>
              </a:rPr>
              <a:t>−6</a:t>
            </a:r>
          </a:p>
          <a:p>
            <a:pPr lvl="1"/>
            <a:r>
              <a:rPr lang="en-GB" dirty="0" smtClean="0"/>
              <a:t>SuperB at ψ(3770): 500fb</a:t>
            </a:r>
            <a:r>
              <a:rPr lang="en-GB" baseline="30000" dirty="0" smtClean="0"/>
              <a:t>−1 	</a:t>
            </a:r>
            <a:r>
              <a:rPr lang="en-GB" dirty="0" smtClean="0"/>
              <a:t>....	</a:t>
            </a:r>
            <a:r>
              <a:rPr lang="en-GB" dirty="0" smtClean="0">
                <a:solidFill>
                  <a:srgbClr val="3366FF"/>
                </a:solidFill>
              </a:rPr>
              <a:t>sensitivity of a few ×10</a:t>
            </a:r>
            <a:r>
              <a:rPr lang="en-GB" baseline="30000" dirty="0" smtClean="0">
                <a:solidFill>
                  <a:srgbClr val="3366FF"/>
                </a:solidFill>
              </a:rPr>
              <a:t>−8</a:t>
            </a:r>
            <a:endParaRPr lang="en-GB" dirty="0" smtClean="0">
              <a:solidFill>
                <a:srgbClr val="3366FF"/>
              </a:solidFill>
            </a:endParaRPr>
          </a:p>
          <a:p>
            <a:pPr lvl="2"/>
            <a:r>
              <a:rPr lang="en-GB" dirty="0" smtClean="0"/>
              <a:t>Two large jumps in data samples could change the perspective on rare decays with time ...</a:t>
            </a:r>
          </a:p>
          <a:p>
            <a:pPr lvl="2"/>
            <a:r>
              <a:rPr lang="en-GB" dirty="0" smtClean="0"/>
              <a:t>Superb will approach a single event sensitivity at ~10</a:t>
            </a:r>
            <a:r>
              <a:rPr lang="en-GB" baseline="30000" dirty="0" smtClean="0"/>
              <a:t>−9 </a:t>
            </a:r>
            <a:r>
              <a:rPr lang="en-GB" dirty="0" smtClean="0"/>
              <a:t>at threshold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BaBar/Belle at the 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ϒ</a:t>
            </a:r>
            <a:r>
              <a:rPr lang="en-GB" dirty="0" smtClean="0"/>
              <a:t>(4S): ~0.5-1ab</a:t>
            </a:r>
            <a:r>
              <a:rPr lang="en-GB" baseline="30000" dirty="0" smtClean="0"/>
              <a:t>−1</a:t>
            </a:r>
            <a:r>
              <a:rPr lang="en-GB" dirty="0" smtClean="0"/>
              <a:t> of data [60-1.2 ×10</a:t>
            </a:r>
            <a:r>
              <a:rPr lang="en-GB" baseline="30000" dirty="0" smtClean="0"/>
              <a:t>9</a:t>
            </a:r>
            <a:r>
              <a:rPr lang="en-GB" dirty="0" smtClean="0"/>
              <a:t> events]</a:t>
            </a:r>
          </a:p>
          <a:p>
            <a:pPr lvl="1"/>
            <a:r>
              <a:rPr lang="en-GB" dirty="0" smtClean="0"/>
              <a:t>SuperB/Belle II at the 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ϒ</a:t>
            </a:r>
            <a:r>
              <a:rPr lang="en-GB" dirty="0" smtClean="0"/>
              <a:t>(4S): 50-75ab</a:t>
            </a:r>
            <a:r>
              <a:rPr lang="en-GB" baseline="30000" dirty="0" smtClean="0"/>
              <a:t>−1</a:t>
            </a:r>
            <a:r>
              <a:rPr lang="en-GB" dirty="0" smtClean="0"/>
              <a:t> of data [60-90 ×10</a:t>
            </a:r>
            <a:r>
              <a:rPr lang="en-GB" baseline="30000" dirty="0" smtClean="0"/>
              <a:t>9</a:t>
            </a:r>
            <a:r>
              <a:rPr lang="en-GB" dirty="0" smtClean="0"/>
              <a:t> events]</a:t>
            </a:r>
          </a:p>
          <a:p>
            <a:pPr lvl="2"/>
            <a:r>
              <a:rPr lang="en-GB" dirty="0" smtClean="0"/>
              <a:t>Rely on D* tagged mesons, not always the best (but with 50 times more data than at threshold)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LHCb: </a:t>
            </a:r>
          </a:p>
          <a:p>
            <a:pPr lvl="2"/>
            <a:r>
              <a:rPr lang="en-GB" dirty="0" smtClean="0"/>
              <a:t>Vast numbers in a </a:t>
            </a:r>
            <a:r>
              <a:rPr lang="en-GB" dirty="0" err="1" smtClean="0"/>
              <a:t>hadronic</a:t>
            </a:r>
            <a:r>
              <a:rPr lang="en-GB" dirty="0" smtClean="0"/>
              <a:t> environment: good for charged track final states if channel can be triggered on efficiently.</a:t>
            </a:r>
          </a:p>
          <a:p>
            <a:pPr lvl="2"/>
            <a:r>
              <a:rPr lang="en-GB" dirty="0" smtClean="0"/>
              <a:t>Not so good with neutral final states (</a:t>
            </a:r>
            <a:r>
              <a:rPr lang="en-GB" dirty="0" err="1" smtClean="0"/>
              <a:t>ν's</a:t>
            </a:r>
            <a:r>
              <a:rPr lang="en-GB" dirty="0" smtClean="0"/>
              <a:t>, </a:t>
            </a:r>
            <a:r>
              <a:rPr lang="en-GB" dirty="0" err="1" smtClean="0"/>
              <a:t>γ's</a:t>
            </a:r>
            <a:r>
              <a:rPr lang="en-GB" dirty="0" smtClean="0"/>
              <a:t>, π</a:t>
            </a:r>
            <a:r>
              <a:rPr lang="en-GB" baseline="30000" dirty="0" smtClean="0"/>
              <a:t>0'</a:t>
            </a:r>
            <a:r>
              <a:rPr lang="en-GB" dirty="0" smtClean="0"/>
              <a:t>s etc.)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5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What is rare?</a:t>
            </a:r>
          </a:p>
          <a:p>
            <a:pPr lvl="1"/>
            <a:r>
              <a:rPr lang="en-GB" dirty="0" smtClean="0"/>
              <a:t>CLEO-</a:t>
            </a:r>
            <a:r>
              <a:rPr lang="en-GB" dirty="0" err="1" smtClean="0"/>
              <a:t>c</a:t>
            </a:r>
            <a:r>
              <a:rPr lang="en-GB" dirty="0" smtClean="0"/>
              <a:t> at ψ(3770): 0.8fb</a:t>
            </a:r>
            <a:r>
              <a:rPr lang="en-GB" baseline="30000" dirty="0" smtClean="0"/>
              <a:t>−1 </a:t>
            </a:r>
            <a:r>
              <a:rPr lang="en-GB" dirty="0" smtClean="0"/>
              <a:t>   	....	</a:t>
            </a:r>
            <a:r>
              <a:rPr lang="en-GB" dirty="0" smtClean="0">
                <a:solidFill>
                  <a:srgbClr val="3366FF"/>
                </a:solidFill>
              </a:rPr>
              <a:t>sensitivity of a few ×10</a:t>
            </a:r>
            <a:r>
              <a:rPr lang="en-GB" baseline="30000" dirty="0" smtClean="0">
                <a:solidFill>
                  <a:srgbClr val="3366FF"/>
                </a:solidFill>
              </a:rPr>
              <a:t>−5</a:t>
            </a:r>
          </a:p>
          <a:p>
            <a:pPr lvl="1"/>
            <a:r>
              <a:rPr lang="en-GB" dirty="0" smtClean="0"/>
              <a:t>BES III at ψ(3770): ~10fb</a:t>
            </a:r>
            <a:r>
              <a:rPr lang="en-GB" baseline="30000" dirty="0" smtClean="0"/>
              <a:t>−1 	</a:t>
            </a:r>
            <a:r>
              <a:rPr lang="en-GB" dirty="0" smtClean="0"/>
              <a:t>....	</a:t>
            </a:r>
            <a:r>
              <a:rPr lang="en-GB" dirty="0" smtClean="0">
                <a:solidFill>
                  <a:srgbClr val="3366FF"/>
                </a:solidFill>
              </a:rPr>
              <a:t>sensitivity of a few ×10</a:t>
            </a:r>
            <a:r>
              <a:rPr lang="en-GB" baseline="30000" dirty="0" smtClean="0">
                <a:solidFill>
                  <a:srgbClr val="3366FF"/>
                </a:solidFill>
              </a:rPr>
              <a:t>−6</a:t>
            </a:r>
          </a:p>
          <a:p>
            <a:pPr lvl="1"/>
            <a:r>
              <a:rPr lang="en-GB" dirty="0" smtClean="0"/>
              <a:t>SuperB at ψ(3770): 500fb</a:t>
            </a:r>
            <a:r>
              <a:rPr lang="en-GB" baseline="30000" dirty="0" smtClean="0"/>
              <a:t>−1 	</a:t>
            </a:r>
            <a:r>
              <a:rPr lang="en-GB" dirty="0" smtClean="0"/>
              <a:t>....	</a:t>
            </a:r>
            <a:r>
              <a:rPr lang="en-GB" dirty="0" smtClean="0">
                <a:solidFill>
                  <a:srgbClr val="3366FF"/>
                </a:solidFill>
              </a:rPr>
              <a:t>sensitivity of a few ×10</a:t>
            </a:r>
            <a:r>
              <a:rPr lang="en-GB" baseline="30000" dirty="0" smtClean="0">
                <a:solidFill>
                  <a:srgbClr val="3366FF"/>
                </a:solidFill>
              </a:rPr>
              <a:t>−8</a:t>
            </a:r>
            <a:endParaRPr lang="en-GB" dirty="0" smtClean="0">
              <a:solidFill>
                <a:srgbClr val="3366FF"/>
              </a:solidFill>
            </a:endParaRPr>
          </a:p>
          <a:p>
            <a:pPr lvl="2"/>
            <a:r>
              <a:rPr lang="en-GB" dirty="0" smtClean="0"/>
              <a:t>Two large jumps in data samples could change the perspective on rare decays with time ...</a:t>
            </a:r>
          </a:p>
          <a:p>
            <a:pPr lvl="2"/>
            <a:r>
              <a:rPr lang="en-GB" dirty="0" smtClean="0"/>
              <a:t>Superb will approach a single event sensitivity at ~10</a:t>
            </a:r>
            <a:r>
              <a:rPr lang="en-GB" baseline="30000" dirty="0" smtClean="0"/>
              <a:t>−9 </a:t>
            </a:r>
            <a:r>
              <a:rPr lang="en-GB" dirty="0" smtClean="0"/>
              <a:t>at threshold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BaBar/Belle at the 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ϒ</a:t>
            </a:r>
            <a:r>
              <a:rPr lang="en-GB" dirty="0" smtClean="0"/>
              <a:t>(4S): ~0.5-1ab</a:t>
            </a:r>
            <a:r>
              <a:rPr lang="en-GB" baseline="30000" dirty="0" smtClean="0"/>
              <a:t>−1</a:t>
            </a:r>
            <a:r>
              <a:rPr lang="en-GB" dirty="0" smtClean="0"/>
              <a:t> of data [60-1.2 ×10</a:t>
            </a:r>
            <a:r>
              <a:rPr lang="en-GB" baseline="30000" dirty="0" smtClean="0"/>
              <a:t>9</a:t>
            </a:r>
            <a:r>
              <a:rPr lang="en-GB" dirty="0" smtClean="0"/>
              <a:t> events]</a:t>
            </a:r>
          </a:p>
          <a:p>
            <a:pPr lvl="1"/>
            <a:r>
              <a:rPr lang="en-GB" dirty="0" smtClean="0"/>
              <a:t>SuperB/Belle II at the 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ϒ</a:t>
            </a:r>
            <a:r>
              <a:rPr lang="en-GB" dirty="0" smtClean="0"/>
              <a:t>(4S): 50-75ab</a:t>
            </a:r>
            <a:r>
              <a:rPr lang="en-GB" baseline="30000" dirty="0" smtClean="0"/>
              <a:t>−1</a:t>
            </a:r>
            <a:r>
              <a:rPr lang="en-GB" dirty="0" smtClean="0"/>
              <a:t> of data [60-90 ×10</a:t>
            </a:r>
            <a:r>
              <a:rPr lang="en-GB" baseline="30000" dirty="0" smtClean="0"/>
              <a:t>9</a:t>
            </a:r>
            <a:r>
              <a:rPr lang="en-GB" dirty="0" smtClean="0"/>
              <a:t> events]</a:t>
            </a:r>
          </a:p>
          <a:p>
            <a:pPr lvl="2"/>
            <a:r>
              <a:rPr lang="en-GB" dirty="0" smtClean="0"/>
              <a:t>Rely on D* tagged mesons, not always the best (but with 50 times more data than at threshold)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LHCb: </a:t>
            </a:r>
          </a:p>
          <a:p>
            <a:pPr lvl="2"/>
            <a:r>
              <a:rPr lang="en-GB" dirty="0" smtClean="0"/>
              <a:t>Vast numbers in a </a:t>
            </a:r>
            <a:r>
              <a:rPr lang="en-GB" dirty="0" err="1" smtClean="0"/>
              <a:t>hadronic</a:t>
            </a:r>
            <a:r>
              <a:rPr lang="en-GB" dirty="0" smtClean="0"/>
              <a:t> environment: good for charged track final states if channel can be triggered on efficiently.</a:t>
            </a:r>
          </a:p>
          <a:p>
            <a:pPr lvl="2"/>
            <a:r>
              <a:rPr lang="en-GB" dirty="0" smtClean="0"/>
              <a:t>Not so good with neutral final states (</a:t>
            </a:r>
            <a:r>
              <a:rPr lang="en-GB" dirty="0" err="1" smtClean="0"/>
              <a:t>ν's</a:t>
            </a:r>
            <a:r>
              <a:rPr lang="en-GB" dirty="0" smtClean="0"/>
              <a:t>, </a:t>
            </a:r>
            <a:r>
              <a:rPr lang="en-GB" dirty="0" err="1" smtClean="0"/>
              <a:t>γ's</a:t>
            </a:r>
            <a:r>
              <a:rPr lang="en-GB" dirty="0" smtClean="0"/>
              <a:t>, π</a:t>
            </a:r>
            <a:r>
              <a:rPr lang="en-GB" baseline="30000" dirty="0" smtClean="0"/>
              <a:t>0'</a:t>
            </a:r>
            <a:r>
              <a:rPr lang="en-GB" dirty="0" smtClean="0"/>
              <a:t>s etc.)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 useBgFill="1">
        <p:nvSpPr>
          <p:cNvPr id="5" name="TextBox 4"/>
          <p:cNvSpPr txBox="1"/>
          <p:nvPr/>
        </p:nvSpPr>
        <p:spPr>
          <a:xfrm rot="21050616">
            <a:off x="2350450" y="2965638"/>
            <a:ext cx="4951808" cy="1200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alibri"/>
                <a:cs typeface="Calibri"/>
              </a:rPr>
              <a:t>Perspective changes from threshold to D* tagged events at the </a:t>
            </a:r>
            <a:r>
              <a:rPr lang="en-GB" sz="24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ϒ</a:t>
            </a:r>
            <a:r>
              <a:rPr lang="en-GB" sz="2400" dirty="0" smtClean="0">
                <a:solidFill>
                  <a:srgbClr val="FF0000"/>
                </a:solidFill>
                <a:latin typeface="Calibri"/>
                <a:cs typeface="Calibri"/>
              </a:rPr>
              <a:t>(4S) to pp collisions.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_to_lnu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37471" y="1693336"/>
            <a:ext cx="2901598" cy="2082805"/>
          </a:xfrm>
          <a:prstGeom prst="rect">
            <a:avLst/>
          </a:prstGeom>
        </p:spPr>
      </p:pic>
      <p:pic>
        <p:nvPicPr>
          <p:cNvPr id="7" name="Picture 6" descr="D_to_pi0l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61016" y="3251204"/>
            <a:ext cx="3305572" cy="2372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want to measure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6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23240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NP sensitive processes </a:t>
            </a:r>
          </a:p>
          <a:p>
            <a:pPr lvl="1"/>
            <a:r>
              <a:rPr lang="en-GB" dirty="0" smtClean="0"/>
              <a:t>(or modes controlling theoretical uncertainties for these).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But long distance (LD) interactions can obscure usefulness of the short distance (SD) ones, so not always straightforward to understand NP reach.</a:t>
            </a:r>
            <a:endParaRPr lang="en-GB" dirty="0"/>
          </a:p>
        </p:txBody>
      </p:sp>
      <p:pic>
        <p:nvPicPr>
          <p:cNvPr id="8" name="Picture 7" descr="Gluonic_Pengu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386" y="3217334"/>
            <a:ext cx="3544662" cy="213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7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Focus on thresholds that SuperB is thinking about</a:t>
            </a:r>
            <a:endParaRPr lang="en-GB" dirty="0"/>
          </a:p>
        </p:txBody>
      </p:sp>
      <p:pic>
        <p:nvPicPr>
          <p:cNvPr id="5" name="Picture 4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15382" y="1759374"/>
            <a:ext cx="8809566" cy="3523826"/>
          </a:xfrm>
          <a:prstGeom prst="rect">
            <a:avLst/>
          </a:prstGeom>
        </p:spPr>
      </p:pic>
      <p:pic>
        <p:nvPicPr>
          <p:cNvPr id="6" name="Picture 5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274048" y="5254177"/>
            <a:ext cx="467785" cy="384623"/>
          </a:xfrm>
          <a:prstGeom prst="rect">
            <a:avLst/>
          </a:prstGeom>
        </p:spPr>
      </p:pic>
      <p:pic>
        <p:nvPicPr>
          <p:cNvPr id="11" name="Picture 10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 rot="16200000">
            <a:off x="4556760" y="5883081"/>
            <a:ext cx="220980" cy="19050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rot="5400000" flipH="1" flipV="1">
            <a:off x="4260850" y="5422900"/>
            <a:ext cx="781050" cy="6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 rot="16200000">
            <a:off x="5437720" y="5819562"/>
            <a:ext cx="312420" cy="23622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rot="5400000" flipH="1" flipV="1">
            <a:off x="5192184" y="5422900"/>
            <a:ext cx="781050" cy="6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5866" y="5350934"/>
            <a:ext cx="2455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Lack of D* mesons at these energies has implications for the detector design and B field strength (detector configuration the same (or similar) to 4S running).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Neutral final states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5" name="Picture 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34484" y="1238250"/>
            <a:ext cx="2019300" cy="419100"/>
          </a:xfrm>
          <a:prstGeom prst="rect">
            <a:avLst/>
          </a:prstGeom>
        </p:spPr>
      </p:pic>
      <p:pic>
        <p:nvPicPr>
          <p:cNvPr id="8" name="Picture 7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23899" y="1830916"/>
            <a:ext cx="16002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9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  Not particularly rare... but</a:t>
            </a:r>
          </a:p>
          <a:p>
            <a:pPr lvl="1"/>
            <a:r>
              <a:rPr lang="en-GB" sz="2000" dirty="0" smtClean="0"/>
              <a:t>Input to the Isospin analysis required to constrain penguin pollution for the TDCPV measurement of </a:t>
            </a:r>
            <a:r>
              <a:rPr lang="en-GB" sz="2000" dirty="0" err="1" smtClean="0"/>
              <a:t>π</a:t>
            </a:r>
            <a:r>
              <a:rPr lang="en-GB" sz="2000" baseline="30000" dirty="0" err="1" smtClean="0"/>
              <a:t>+</a:t>
            </a:r>
            <a:r>
              <a:rPr lang="en-GB" sz="2000" dirty="0" err="1" smtClean="0"/>
              <a:t>π</a:t>
            </a:r>
            <a:r>
              <a:rPr lang="en-GB" sz="2000" baseline="30000" dirty="0" smtClean="0"/>
              <a:t>−</a:t>
            </a:r>
            <a:r>
              <a:rPr lang="en-GB" sz="2000" dirty="0" smtClean="0"/>
              <a:t> (see Brian Meadows' talk).</a:t>
            </a:r>
          </a:p>
          <a:p>
            <a:pPr lvl="1"/>
            <a:r>
              <a:rPr lang="en-GB" sz="2000" dirty="0" smtClean="0"/>
              <a:t>Also background to other rare decays (would be nice to determine this a bit more precisely). </a:t>
            </a:r>
            <a:endParaRPr lang="en-GB" sz="2000" dirty="0"/>
          </a:p>
        </p:txBody>
      </p:sp>
      <p:pic>
        <p:nvPicPr>
          <p:cNvPr id="5" name="Picture 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0484" y="628650"/>
            <a:ext cx="2019300" cy="41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3606800"/>
            <a:ext cx="41244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/>
              <a:t> CLEO recorded 500 events in a sample of 0.281fb</a:t>
            </a:r>
            <a:r>
              <a:rPr lang="en-GB" baseline="30000" dirty="0" smtClean="0"/>
              <a:t>−1</a:t>
            </a:r>
            <a:r>
              <a:rPr lang="en-GB" dirty="0" smtClean="0"/>
              <a:t>.</a:t>
            </a:r>
          </a:p>
          <a:p>
            <a:pPr>
              <a:buFont typeface="Arial"/>
              <a:buChar char="•"/>
            </a:pPr>
            <a:r>
              <a:rPr lang="en-GB" dirty="0" smtClean="0"/>
              <a:t> ε~30%.</a:t>
            </a:r>
          </a:p>
          <a:p>
            <a:pPr>
              <a:buFont typeface="Arial"/>
              <a:buChar char="•"/>
            </a:pPr>
            <a:r>
              <a:rPr lang="en-GB" dirty="0" smtClean="0"/>
              <a:t> but dominated by systematic uncertainties (comparable syst. &amp; stat. errors).</a:t>
            </a:r>
          </a:p>
          <a:p>
            <a:pPr>
              <a:buFont typeface="Arial"/>
              <a:buChar char="•"/>
            </a:pPr>
            <a:r>
              <a:rPr lang="en-GB" dirty="0" smtClean="0"/>
              <a:t> Some improvement possible, but will be dominated by the ultimate systematic errors achievable.</a:t>
            </a:r>
            <a:endParaRPr lang="en-GB" dirty="0"/>
          </a:p>
        </p:txBody>
      </p:sp>
      <p:pic>
        <p:nvPicPr>
          <p:cNvPr id="7" name="Picture 6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330979" y="3029911"/>
            <a:ext cx="4482042" cy="3017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32133" y="2997200"/>
            <a:ext cx="91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(CLEO)</a:t>
            </a:r>
            <a:endParaRPr lang="en-GB" dirty="0"/>
          </a:p>
        </p:txBody>
      </p:sp>
      <p:pic>
        <p:nvPicPr>
          <p:cNvPr id="9" name="Picture 8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33006" y="3539068"/>
            <a:ext cx="3638994" cy="2861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3953</TotalTime>
  <Words>2325</Words>
  <Application>Microsoft Macintosh PowerPoint</Application>
  <PresentationFormat>On-screen Show (4:3)</PresentationFormat>
  <Paragraphs>315</Paragraphs>
  <Slides>32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Origin</vt:lpstr>
      <vt:lpstr>Rare Charm Decays</vt:lpstr>
      <vt:lpstr>Overview</vt:lpstr>
      <vt:lpstr>Introduction</vt:lpstr>
      <vt:lpstr>Introduction</vt:lpstr>
      <vt:lpstr>Introduction</vt:lpstr>
      <vt:lpstr>What do we want to measure</vt:lpstr>
      <vt:lpstr>Introduction</vt:lpstr>
      <vt:lpstr>Neutral final states</vt:lpstr>
      <vt:lpstr> </vt:lpstr>
      <vt:lpstr> </vt:lpstr>
      <vt:lpstr> </vt:lpstr>
      <vt:lpstr> </vt:lpstr>
      <vt:lpstr>Rare Leptonic decays</vt:lpstr>
      <vt:lpstr> </vt:lpstr>
      <vt:lpstr> </vt:lpstr>
      <vt:lpstr> </vt:lpstr>
      <vt:lpstr>                          : The D0 result</vt:lpstr>
      <vt:lpstr>                          : The D0 result</vt:lpstr>
      <vt:lpstr> </vt:lpstr>
      <vt:lpstr> </vt:lpstr>
      <vt:lpstr> </vt:lpstr>
      <vt:lpstr> </vt:lpstr>
      <vt:lpstr> </vt:lpstr>
      <vt:lpstr>Final states with missing energy</vt:lpstr>
      <vt:lpstr>D recoil method</vt:lpstr>
      <vt:lpstr> </vt:lpstr>
      <vt:lpstr> </vt:lpstr>
      <vt:lpstr> </vt:lpstr>
      <vt:lpstr> </vt:lpstr>
      <vt:lpstr>Summary</vt:lpstr>
      <vt:lpstr>Summary</vt:lpstr>
      <vt:lpstr>Summary</vt:lpstr>
    </vt:vector>
  </TitlesOfParts>
  <Manager/>
  <Company>QMUL</Company>
  <LinksUpToDate>false</LinksUpToDate>
  <SharedDoc>false</SharedDoc>
  <HyperlinkBase/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SuperB Physics Programme</dc:title>
  <dc:subject/>
  <dc:creator>Adrian Bevan</dc:creator>
  <cp:keywords/>
  <dc:description/>
  <cp:lastModifiedBy>Adrian Bevan</cp:lastModifiedBy>
  <cp:revision>107</cp:revision>
  <cp:lastPrinted>2011-10-13T16:10:58Z</cp:lastPrinted>
  <dcterms:created xsi:type="dcterms:W3CDTF">2011-10-20T18:47:14Z</dcterms:created>
  <dcterms:modified xsi:type="dcterms:W3CDTF">2011-10-20T18:56:10Z</dcterms:modified>
  <cp:category/>
</cp:coreProperties>
</file>