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9" r:id="rId5"/>
    <p:sldId id="267" r:id="rId6"/>
    <p:sldId id="26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06F44-30F3-D12E-2F70-9A7240474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0CD5C0E-EC34-064E-0E94-D7B4273D1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2EB176-E6E0-5186-AAEC-4AE2D868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C3F-316B-49BF-A71A-A39D0C85CBE5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64114C-4701-5CEE-AB43-9253C9C9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2DC1D-3734-20C0-BC00-BD6B9966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A140-A6A5-4F0D-920A-43983D02E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26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AFA66F-6D99-3E67-504F-02B0E8AD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7F056A-81FE-B5AB-CE8E-F460FE08F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08129C-C04C-6700-8DC2-A9DD1373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C3F-316B-49BF-A71A-A39D0C85CBE5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44AE04-3099-7AC2-8573-530ED4C6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BE4B77-51C2-DAA8-CFE7-9450055B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A140-A6A5-4F0D-920A-43983D02E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9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4A5C726-BE6A-726E-DE85-80E27492C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8885EE-688F-AC98-ED2C-0C6D36122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10DA9-0167-5289-9A84-21D5C6BA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C3F-316B-49BF-A71A-A39D0C85CBE5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68FB74-1D2B-6A04-D743-7FD517BC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5371B4-4A0F-B7B2-6E6D-16B91656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A140-A6A5-4F0D-920A-43983D02E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23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080727-922F-54DD-D1B8-5C086A0F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1075B2-6984-EF8D-2157-0987ADF3C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A7F406-647D-785A-92AC-1E637B3D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C3F-316B-49BF-A71A-A39D0C85CBE5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051076-B6C3-BCB3-14B9-5491D9CC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4B9AF6-9438-143D-BE99-CBD48989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A140-A6A5-4F0D-920A-43983D02E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59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74FD31-414B-3906-6521-019407AB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32CB1F-7470-E01C-400E-68352095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400C19-62C0-DE79-D1C7-E96B44A9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C3F-316B-49BF-A71A-A39D0C85CBE5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A3D45C-770E-9EBB-42C5-F50F0EB7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018BB4-8B3E-2F6C-999D-9FB0B006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A140-A6A5-4F0D-920A-43983D02E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8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F4B85-BE7F-24D5-5614-FA4C4011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08A6DA-76A5-7553-F3DA-338CF9C50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C6247D-4574-DE71-AA2B-57A44BB3B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717E79-08C3-2CB2-FEAA-5EAD0BD9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C3F-316B-49BF-A71A-A39D0C85CBE5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B9B114-1532-5CD9-C6CC-7923A3FD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4CA72E-8254-504E-6880-940E5AF8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A140-A6A5-4F0D-920A-43983D02E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1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E7A3E-C4A0-1535-1886-2EF0EC4A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FF179B-4674-8FFC-55E5-E71DF953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DABF4F-6DBE-E7D9-D2FC-EF4674C59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D9931E-0287-E8ED-D91F-DBBA1A368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9015B8-A8AA-A6FD-C34D-DA4941D74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53B6A0-A92C-CA3C-5D09-54CA67C5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C3F-316B-49BF-A71A-A39D0C85CBE5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949CE5A-E2C4-F63E-FFFD-7B44CA8F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8424C63-C53B-5386-AD71-B5342707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A140-A6A5-4F0D-920A-43983D02E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57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1EE23-36CE-0749-088A-FE33BE79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C2583B-363E-0E3A-6D36-73582C0D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C3F-316B-49BF-A71A-A39D0C85CBE5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110841-7F37-EE1A-2DFB-89001D7D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7B9C37-D400-006F-B30D-0B523254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A140-A6A5-4F0D-920A-43983D02E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76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4D2F72-7107-B0FF-6A82-9478E738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C3F-316B-49BF-A71A-A39D0C85CBE5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04B731-2781-816E-F45C-31C5299C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3183E9-4B33-716C-26F3-8A802382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A140-A6A5-4F0D-920A-43983D02E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87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1E0C15-9B9A-485E-6E9F-0863BD2E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C61506-0A9C-E561-AC15-65FAE003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05687C-B1DD-5001-0273-BCC708B2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8D7CD5-7863-83D0-A48D-274B2865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C3F-316B-49BF-A71A-A39D0C85CBE5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B3558E-23A4-8DDC-58C6-AF17458A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12B340-B2AA-265A-B609-35F66B3B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A140-A6A5-4F0D-920A-43983D02E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10B24F-5B03-27D7-29A3-D1E1100C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0DCCED-8773-DE02-DE8A-5E3BC524E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6A1007-A43F-0690-A63F-339193061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EB366E-D4B6-0416-91A8-5A666327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C3F-316B-49BF-A71A-A39D0C85CBE5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3FD629-9BA8-3B63-1EB9-F0970FF1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81DF0D-BFF7-E4F3-6B45-500D821B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A140-A6A5-4F0D-920A-43983D02E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74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E86DCF9-6D61-F322-5BF8-261255B4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3DDC05-C7B3-E051-87DA-97B420F0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BA977B-04C4-97CB-9D08-1205EF84F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EC3F-316B-49BF-A71A-A39D0C85CBE5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3513C4-064E-4A64-F358-41E5E01C7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098DB-A220-7DFD-073C-FC9AF3AC6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A140-A6A5-4F0D-920A-43983D02E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18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92868-2F7F-CA14-9D9F-E0D0A20082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General back-end board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C1311D-9BFF-9C09-3B47-8C583AF60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Jun Hu</a:t>
            </a:r>
          </a:p>
          <a:p>
            <a:r>
              <a:rPr lang="en-US" altLang="zh-CN" dirty="0"/>
              <a:t>2024.2.29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184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">
            <a:extLst>
              <a:ext uri="{FF2B5EF4-FFF2-40B4-BE49-F238E27FC236}">
                <a16:creationId xmlns:a16="http://schemas.microsoft.com/office/drawing/2014/main" id="{E8478E7A-D38E-BAA0-027F-ADFA303F4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528" y="884443"/>
            <a:ext cx="6983782" cy="431087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47717E8-F7CC-E8F7-6FB2-4CCD141C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F5F4AEA7-B8C2-D028-9839-E21B537E863D}"/>
              </a:ext>
            </a:extLst>
          </p:cNvPr>
          <p:cNvSpPr txBox="1">
            <a:spLocks/>
          </p:cNvSpPr>
          <p:nvPr/>
        </p:nvSpPr>
        <p:spPr>
          <a:xfrm>
            <a:off x="8115523" y="2726207"/>
            <a:ext cx="4803280" cy="1405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3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3F6B87-BA52-0F08-78D7-EF6D90786EE9}"/>
              </a:ext>
            </a:extLst>
          </p:cNvPr>
          <p:cNvSpPr txBox="1"/>
          <p:nvPr/>
        </p:nvSpPr>
        <p:spPr>
          <a:xfrm>
            <a:off x="7030189" y="3993292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10Gb/s</a:t>
            </a:r>
            <a:endParaRPr lang="zh-CN" altLang="en-US" sz="1200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FADED1D-9FE7-127D-F687-2667D8AE2041}"/>
              </a:ext>
            </a:extLst>
          </p:cNvPr>
          <p:cNvCxnSpPr/>
          <p:nvPr/>
        </p:nvCxnSpPr>
        <p:spPr>
          <a:xfrm>
            <a:off x="7030189" y="2710213"/>
            <a:ext cx="0" cy="1796635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5900B26-D831-D97A-DCB6-31FE207360BE}"/>
              </a:ext>
            </a:extLst>
          </p:cNvPr>
          <p:cNvSpPr txBox="1"/>
          <p:nvPr/>
        </p:nvSpPr>
        <p:spPr>
          <a:xfrm>
            <a:off x="4983583" y="3990773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Front-end module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1F52CB6-4443-5669-653F-DA7CCEBF4C69}"/>
              </a:ext>
            </a:extLst>
          </p:cNvPr>
          <p:cNvSpPr txBox="1"/>
          <p:nvPr/>
        </p:nvSpPr>
        <p:spPr>
          <a:xfrm>
            <a:off x="10119682" y="5327225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Back-end</a:t>
            </a:r>
          </a:p>
          <a:p>
            <a:r>
              <a:rPr lang="en-US" altLang="zh-CN" dirty="0"/>
              <a:t> (off detector)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13CE832-2A61-38B1-0FB0-F3E97E7C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988183" cy="2681223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FELIX</a:t>
            </a:r>
          </a:p>
          <a:p>
            <a:pPr lvl="1"/>
            <a:r>
              <a:rPr lang="en-US" altLang="zh-CN" sz="1400" dirty="0"/>
              <a:t>Route data between optical link of front-end and the highspeed network of DAQ system</a:t>
            </a:r>
          </a:p>
          <a:p>
            <a:pPr lvl="1"/>
            <a:r>
              <a:rPr lang="en-US" altLang="zh-CN" sz="1400" dirty="0"/>
              <a:t>Connect with TTC and get synced clock, global trigger decision, reset and so on.</a:t>
            </a:r>
          </a:p>
          <a:p>
            <a:pPr lvl="1"/>
            <a:r>
              <a:rPr lang="en-US" altLang="zh-CN" sz="1400" dirty="0"/>
              <a:t>Fanout low speed clock, trigger and reset to front-end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708E39-64E6-BB4E-AC68-34470A054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28" y="3988790"/>
            <a:ext cx="4218110" cy="2308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1F8EAF8-8629-A162-567C-21497ED84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784" y="4638196"/>
            <a:ext cx="4341862" cy="20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5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0701C-037C-74A4-26A5-CD4C2A81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FPGA</a:t>
            </a:r>
            <a:r>
              <a:rPr lang="zh-CN" altLang="en-US" dirty="0"/>
              <a:t>选型考虑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9194E8-89FF-7470-A151-2803E852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91385"/>
            <a:ext cx="6719249" cy="1443791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逻辑资源：可能会有的初步信号处理需求</a:t>
            </a:r>
            <a:endParaRPr lang="en-US" altLang="zh-CN" sz="1800" dirty="0"/>
          </a:p>
          <a:p>
            <a:r>
              <a:rPr lang="en-US" altLang="zh-CN" sz="1800" dirty="0"/>
              <a:t>IO</a:t>
            </a:r>
            <a:r>
              <a:rPr lang="zh-CN" altLang="en-US" sz="1800" dirty="0"/>
              <a:t>端口资源需求：</a:t>
            </a:r>
            <a:r>
              <a:rPr lang="en-US" altLang="zh-CN" sz="1800" dirty="0"/>
              <a:t>DDR</a:t>
            </a:r>
            <a:r>
              <a:rPr lang="zh-CN" altLang="en-US" sz="1800" dirty="0"/>
              <a:t>接口，普通配置接口，需求少？</a:t>
            </a:r>
            <a:endParaRPr lang="en-US" altLang="zh-CN" sz="1800" dirty="0"/>
          </a:p>
          <a:p>
            <a:r>
              <a:rPr lang="zh-CN" altLang="en-US" sz="1800" dirty="0"/>
              <a:t>高速串行</a:t>
            </a:r>
            <a:r>
              <a:rPr lang="en-US" altLang="zh-CN" sz="1800" dirty="0"/>
              <a:t>GTX/GTH</a:t>
            </a:r>
            <a:r>
              <a:rPr lang="zh-CN" altLang="en-US" sz="1800" dirty="0"/>
              <a:t>速率及数量：</a:t>
            </a:r>
            <a:r>
              <a:rPr lang="en-US" altLang="zh-CN" sz="1800" dirty="0"/>
              <a:t>12.5Gbps</a:t>
            </a:r>
            <a:r>
              <a:rPr lang="zh-CN" altLang="en-US" sz="1800" dirty="0"/>
              <a:t>够用？ 数量尽可能多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C851CD2-8447-5253-97D1-96617D394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88549"/>
              </p:ext>
            </p:extLst>
          </p:nvPr>
        </p:nvGraphicFramePr>
        <p:xfrm>
          <a:off x="2685169" y="2121894"/>
          <a:ext cx="6797332" cy="27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02">
                  <a:extLst>
                    <a:ext uri="{9D8B030D-6E8A-4147-A177-3AD203B41FA5}">
                      <a16:colId xmlns:a16="http://schemas.microsoft.com/office/drawing/2014/main" val="2671120510"/>
                    </a:ext>
                  </a:extLst>
                </a:gridCol>
                <a:gridCol w="1327842">
                  <a:extLst>
                    <a:ext uri="{9D8B030D-6E8A-4147-A177-3AD203B41FA5}">
                      <a16:colId xmlns:a16="http://schemas.microsoft.com/office/drawing/2014/main" val="1559589436"/>
                    </a:ext>
                  </a:extLst>
                </a:gridCol>
                <a:gridCol w="1380296">
                  <a:extLst>
                    <a:ext uri="{9D8B030D-6E8A-4147-A177-3AD203B41FA5}">
                      <a16:colId xmlns:a16="http://schemas.microsoft.com/office/drawing/2014/main" val="3484874878"/>
                    </a:ext>
                  </a:extLst>
                </a:gridCol>
                <a:gridCol w="1380296">
                  <a:extLst>
                    <a:ext uri="{9D8B030D-6E8A-4147-A177-3AD203B41FA5}">
                      <a16:colId xmlns:a16="http://schemas.microsoft.com/office/drawing/2014/main" val="2919506500"/>
                    </a:ext>
                  </a:extLst>
                </a:gridCol>
                <a:gridCol w="1380296">
                  <a:extLst>
                    <a:ext uri="{9D8B030D-6E8A-4147-A177-3AD203B41FA5}">
                      <a16:colId xmlns:a16="http://schemas.microsoft.com/office/drawing/2014/main" val="675060261"/>
                    </a:ext>
                  </a:extLst>
                </a:gridCol>
              </a:tblGrid>
              <a:tr h="475875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XC7K325T-2FFG900C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XCKU040-2FFVA1156E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XC7VX690T-2FFG1158C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（有国产替代）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XCKU115-2FLVF1924I </a:t>
                      </a:r>
                      <a:r>
                        <a:rPr lang="en-US" altLang="zh-CN" sz="1400" b="0" dirty="0">
                          <a:solidFill>
                            <a:srgbClr val="FF0000"/>
                          </a:solidFill>
                        </a:rPr>
                        <a:t>3991</a:t>
                      </a:r>
                      <a:endParaRPr lang="zh-CN" alt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997596"/>
                  </a:ext>
                </a:extLst>
              </a:tr>
              <a:tr h="260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Logic Cells(k)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326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530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693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1451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18315"/>
                  </a:ext>
                </a:extLst>
              </a:tr>
              <a:tr h="260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DSP Slices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chemeClr val="tx1"/>
                          </a:solidFill>
                          <a:effectLst/>
                        </a:rPr>
                        <a:t>840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1920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3,600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5520</a:t>
                      </a:r>
                    </a:p>
                  </a:txBody>
                  <a:tcPr marL="71438" marR="71438" marT="47625" marB="47625" anchor="ctr"/>
                </a:tc>
                <a:extLst>
                  <a:ext uri="{0D108BD9-81ED-4DB2-BD59-A6C34878D82A}">
                    <a16:rowId xmlns:a16="http://schemas.microsoft.com/office/drawing/2014/main" val="4100353219"/>
                  </a:ext>
                </a:extLst>
              </a:tr>
              <a:tr h="260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Memory(Kbits)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chemeClr val="tx1"/>
                          </a:solidFill>
                          <a:effectLst/>
                        </a:rPr>
                        <a:t>16,020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21,100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52,920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75,900</a:t>
                      </a:r>
                    </a:p>
                  </a:txBody>
                  <a:tcPr marL="71438" marR="71438" marT="47625" marB="47625" anchor="ctr"/>
                </a:tc>
                <a:extLst>
                  <a:ext uri="{0D108BD9-81ED-4DB2-BD59-A6C34878D82A}">
                    <a16:rowId xmlns:a16="http://schemas.microsoft.com/office/drawing/2014/main" val="3119846373"/>
                  </a:ext>
                </a:extLst>
              </a:tr>
              <a:tr h="325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</a:rPr>
                        <a:t>Transceivers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16(12.5Gb/s)</a:t>
                      </a:r>
                    </a:p>
                    <a:p>
                      <a:pPr algn="l"/>
                      <a:endParaRPr lang="en-US" altLang="zh-CN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20(16.3Gb/s)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48(13.1Gb/s)</a:t>
                      </a:r>
                    </a:p>
                    <a:p>
                      <a:pPr algn="l"/>
                      <a:endParaRPr lang="en-US" altLang="zh-CN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64(16.3Gb/s)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1438" marR="71438" marT="47625" marB="47625" anchor="ctr"/>
                </a:tc>
                <a:extLst>
                  <a:ext uri="{0D108BD9-81ED-4DB2-BD59-A6C34878D82A}">
                    <a16:rowId xmlns:a16="http://schemas.microsoft.com/office/drawing/2014/main" val="1597668103"/>
                  </a:ext>
                </a:extLst>
              </a:tr>
              <a:tr h="192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I/O Pins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520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350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832</a:t>
                      </a:r>
                    </a:p>
                  </a:txBody>
                  <a:tcPr marL="71438" marR="71438" marT="47625" marB="47625" anchor="ctr"/>
                </a:tc>
                <a:extLst>
                  <a:ext uri="{0D108BD9-81ED-4DB2-BD59-A6C34878D82A}">
                    <a16:rowId xmlns:a16="http://schemas.microsoft.com/office/drawing/2014/main" val="1142922419"/>
                  </a:ext>
                </a:extLst>
              </a:tr>
              <a:tr h="260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Cost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RMB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）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</a:p>
                  </a:txBody>
                  <a:tcPr marL="71438" marR="71438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9000</a:t>
                      </a:r>
                    </a:p>
                  </a:txBody>
                  <a:tcPr marL="71438" marR="71438" marT="47625" marB="47625" anchor="ctr"/>
                </a:tc>
                <a:extLst>
                  <a:ext uri="{0D108BD9-81ED-4DB2-BD59-A6C34878D82A}">
                    <a16:rowId xmlns:a16="http://schemas.microsoft.com/office/drawing/2014/main" val="103880339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F8C92FE6-5A26-34C9-EE1C-A9B6473A5743}"/>
              </a:ext>
            </a:extLst>
          </p:cNvPr>
          <p:cNvSpPr txBox="1"/>
          <p:nvPr/>
        </p:nvSpPr>
        <p:spPr>
          <a:xfrm>
            <a:off x="6808727" y="1413730"/>
            <a:ext cx="5142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禁运条件</a:t>
            </a:r>
            <a:r>
              <a:rPr lang="zh-CN" altLang="en-US" dirty="0"/>
              <a:t>：大于</a:t>
            </a:r>
            <a:r>
              <a:rPr lang="en-US" altLang="zh-CN" dirty="0"/>
              <a:t>700</a:t>
            </a:r>
            <a:r>
              <a:rPr lang="zh-CN" altLang="en-US" dirty="0"/>
              <a:t>个可用</a:t>
            </a:r>
            <a:r>
              <a:rPr lang="en-US" altLang="zh-CN" dirty="0"/>
              <a:t>IO</a:t>
            </a:r>
            <a:r>
              <a:rPr lang="zh-CN" altLang="en-US" dirty="0"/>
              <a:t>，大于</a:t>
            </a:r>
            <a:r>
              <a:rPr lang="en-US" altLang="zh-CN" dirty="0"/>
              <a:t>500G</a:t>
            </a:r>
            <a:r>
              <a:rPr lang="zh-CN" altLang="en-US" dirty="0"/>
              <a:t>总带宽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F7AFC5-FF6B-840A-9B88-B40D9924E690}"/>
              </a:ext>
            </a:extLst>
          </p:cNvPr>
          <p:cNvSpPr/>
          <p:nvPr/>
        </p:nvSpPr>
        <p:spPr>
          <a:xfrm>
            <a:off x="6717057" y="2029520"/>
            <a:ext cx="1375039" cy="2961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10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9D09D-296B-CDD2-7140-010DF0A2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669BD1-87CC-B66D-6E73-BDB20AAF0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10515600" cy="4423921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1900" dirty="0"/>
              <a:t>数据</a:t>
            </a:r>
            <a:r>
              <a:rPr lang="en-US" altLang="zh-CN" sz="1900" dirty="0"/>
              <a:t>/</a:t>
            </a:r>
            <a:r>
              <a:rPr lang="zh-CN" altLang="en-US" sz="1900" dirty="0"/>
              <a:t>慢控制通路</a:t>
            </a:r>
            <a:endParaRPr lang="en-US" altLang="zh-CN" sz="1900" dirty="0"/>
          </a:p>
          <a:p>
            <a:pPr lvl="1"/>
            <a:r>
              <a:rPr lang="zh-CN" altLang="en-US" sz="1500" dirty="0">
                <a:solidFill>
                  <a:srgbClr val="FF0000"/>
                </a:solidFill>
              </a:rPr>
              <a:t>输入：</a:t>
            </a:r>
            <a:r>
              <a:rPr lang="en-US" altLang="zh-CN" sz="1500" dirty="0">
                <a:solidFill>
                  <a:srgbClr val="FF0000"/>
                </a:solidFill>
              </a:rPr>
              <a:t>32</a:t>
            </a:r>
            <a:r>
              <a:rPr lang="zh-CN" altLang="en-US" sz="1500" dirty="0">
                <a:solidFill>
                  <a:srgbClr val="FF0000"/>
                </a:solidFill>
              </a:rPr>
              <a:t>通道</a:t>
            </a:r>
            <a:r>
              <a:rPr lang="en-US" altLang="zh-CN" sz="1500" dirty="0"/>
              <a:t>GTH</a:t>
            </a:r>
            <a:r>
              <a:rPr lang="zh-CN" altLang="en-US" sz="1500" dirty="0"/>
              <a:t>（</a:t>
            </a:r>
            <a:r>
              <a:rPr lang="en-US" altLang="zh-CN" sz="1500" dirty="0"/>
              <a:t>0.5-</a:t>
            </a:r>
            <a:r>
              <a:rPr lang="en-US" altLang="zh-CN" sz="1500" dirty="0">
                <a:solidFill>
                  <a:schemeClr val="tx1"/>
                </a:solidFill>
                <a:effectLst/>
              </a:rPr>
              <a:t>13.1Gbps</a:t>
            </a:r>
            <a:r>
              <a:rPr lang="zh-CN" altLang="en-US" sz="1500" dirty="0"/>
              <a:t>）</a:t>
            </a:r>
            <a:r>
              <a:rPr lang="en-US" altLang="zh-CN" sz="1500" dirty="0"/>
              <a:t>-- </a:t>
            </a:r>
            <a:r>
              <a:rPr lang="zh-CN" altLang="en-US" sz="1500" dirty="0"/>
              <a:t>接前端</a:t>
            </a:r>
            <a:r>
              <a:rPr lang="en-US" altLang="zh-CN" sz="1500" dirty="0" err="1"/>
              <a:t>lpgbt</a:t>
            </a:r>
            <a:r>
              <a:rPr lang="en-US" altLang="zh-CN" sz="1500" dirty="0"/>
              <a:t>-like</a:t>
            </a:r>
            <a:r>
              <a:rPr lang="zh-CN" altLang="en-US" sz="1500" dirty="0"/>
              <a:t>输出</a:t>
            </a:r>
            <a:endParaRPr lang="en-US" altLang="zh-CN" sz="1500" dirty="0"/>
          </a:p>
          <a:p>
            <a:pPr lvl="1"/>
            <a:r>
              <a:rPr lang="zh-CN" altLang="en-US" sz="1500" dirty="0">
                <a:solidFill>
                  <a:srgbClr val="FF0000"/>
                </a:solidFill>
              </a:rPr>
              <a:t>输出</a:t>
            </a:r>
            <a:r>
              <a:rPr lang="zh-CN" altLang="en-US" sz="1500" dirty="0"/>
              <a:t>：方案一：</a:t>
            </a:r>
            <a:r>
              <a:rPr lang="en-US" altLang="zh-CN" sz="1500" dirty="0"/>
              <a:t>PCIE GEN3 X 16</a:t>
            </a:r>
            <a:r>
              <a:rPr lang="zh-CN" altLang="en-US" sz="1500" dirty="0"/>
              <a:t>（</a:t>
            </a:r>
            <a:r>
              <a:rPr lang="en-US" altLang="zh-CN" sz="1500" dirty="0"/>
              <a:t>128Gb/s</a:t>
            </a:r>
            <a:r>
              <a:rPr lang="zh-CN" altLang="en-US" sz="1500" dirty="0"/>
              <a:t>）</a:t>
            </a:r>
            <a:r>
              <a:rPr lang="en-US" altLang="zh-CN" sz="1500" dirty="0"/>
              <a:t>-- </a:t>
            </a:r>
            <a:r>
              <a:rPr lang="zh-CN" altLang="en-US" sz="1500" dirty="0"/>
              <a:t>接</a:t>
            </a:r>
            <a:r>
              <a:rPr lang="en-US" altLang="zh-CN" sz="1500" dirty="0" err="1"/>
              <a:t>tdaq</a:t>
            </a:r>
            <a:r>
              <a:rPr lang="zh-CN" altLang="en-US" sz="1500" dirty="0"/>
              <a:t>服务器</a:t>
            </a:r>
            <a:endParaRPr lang="en-US" altLang="zh-CN" sz="1500" dirty="0"/>
          </a:p>
          <a:p>
            <a:pPr marL="457200" lvl="1" indent="0">
              <a:buNone/>
            </a:pPr>
            <a:r>
              <a:rPr lang="en-US" altLang="zh-CN" sz="1500" dirty="0"/>
              <a:t>                </a:t>
            </a:r>
            <a:r>
              <a:rPr lang="zh-CN" altLang="en-US" sz="1500" dirty="0"/>
              <a:t>方案二：</a:t>
            </a:r>
            <a:r>
              <a:rPr lang="en-US" altLang="zh-CN" sz="1500" dirty="0" err="1"/>
              <a:t>xTCA</a:t>
            </a:r>
            <a:r>
              <a:rPr lang="zh-CN" altLang="en-US" sz="1500" dirty="0"/>
              <a:t>机箱与触发系统兼容？（后插板 </a:t>
            </a:r>
            <a:r>
              <a:rPr lang="en-US" altLang="zh-CN" sz="1500" dirty="0"/>
              <a:t>100G TCP/IP</a:t>
            </a:r>
            <a:r>
              <a:rPr lang="zh-CN" altLang="en-US" sz="1500" dirty="0"/>
              <a:t>网络）</a:t>
            </a:r>
            <a:r>
              <a:rPr lang="en-US" altLang="zh-CN" sz="1500" dirty="0"/>
              <a:t>-- </a:t>
            </a:r>
            <a:r>
              <a:rPr lang="zh-CN" altLang="en-US" sz="1500" dirty="0"/>
              <a:t>接</a:t>
            </a:r>
            <a:r>
              <a:rPr lang="en-US" altLang="zh-CN" sz="1500" dirty="0" err="1"/>
              <a:t>tdaq</a:t>
            </a:r>
            <a:r>
              <a:rPr lang="zh-CN" altLang="en-US" sz="1500" dirty="0"/>
              <a:t>网卡</a:t>
            </a:r>
            <a:endParaRPr lang="en-US" altLang="zh-CN" sz="1500" dirty="0"/>
          </a:p>
          <a:p>
            <a:pPr marL="457200" lvl="1" indent="0">
              <a:buNone/>
            </a:pPr>
            <a:r>
              <a:rPr lang="en-US" altLang="zh-CN" sz="1500" dirty="0"/>
              <a:t>        </a:t>
            </a:r>
            <a:r>
              <a:rPr lang="zh-CN" altLang="en-US" sz="1500" dirty="0"/>
              <a:t>考虑到时钟需要同轴引出占用面板，可能</a:t>
            </a:r>
            <a:r>
              <a:rPr lang="en-US" altLang="zh-CN" sz="1500" dirty="0" err="1"/>
              <a:t>xTCA</a:t>
            </a:r>
            <a:r>
              <a:rPr lang="zh-CN" altLang="en-US" sz="1500" dirty="0"/>
              <a:t>是更好的选择？需要考虑机箱成本和订购周期</a:t>
            </a:r>
            <a:endParaRPr lang="en-US" altLang="zh-CN" sz="1500" dirty="0"/>
          </a:p>
          <a:p>
            <a:pPr lvl="1"/>
            <a:endParaRPr lang="en-US" altLang="zh-CN" sz="1400" dirty="0"/>
          </a:p>
          <a:p>
            <a:r>
              <a:rPr lang="zh-CN" altLang="en-US" sz="1900" dirty="0"/>
              <a:t>时钟同步</a:t>
            </a:r>
            <a:endParaRPr lang="en-US" altLang="zh-CN" sz="1900" dirty="0"/>
          </a:p>
          <a:p>
            <a:pPr lvl="1"/>
            <a:r>
              <a:rPr lang="zh-CN" altLang="en-US" sz="1500" dirty="0">
                <a:solidFill>
                  <a:srgbClr val="FF0000"/>
                </a:solidFill>
              </a:rPr>
              <a:t>输入</a:t>
            </a:r>
            <a:r>
              <a:rPr lang="zh-CN" altLang="en-US" sz="1500" dirty="0"/>
              <a:t>：方案一：直接使用</a:t>
            </a:r>
            <a:r>
              <a:rPr lang="en-US" altLang="zh-CN" sz="1500" dirty="0"/>
              <a:t>WR endpoint </a:t>
            </a:r>
          </a:p>
          <a:p>
            <a:pPr marL="457200" lvl="1" indent="0">
              <a:buNone/>
            </a:pPr>
            <a:r>
              <a:rPr lang="en-US" altLang="zh-CN" sz="1500" dirty="0"/>
              <a:t>                </a:t>
            </a:r>
            <a:r>
              <a:rPr lang="zh-CN" altLang="en-US" sz="1500" dirty="0"/>
              <a:t>方案二：</a:t>
            </a:r>
            <a:r>
              <a:rPr lang="en-US" altLang="zh-CN" sz="1500" dirty="0" err="1"/>
              <a:t>TClink</a:t>
            </a:r>
            <a:r>
              <a:rPr lang="zh-CN" altLang="en-US" sz="1500" dirty="0"/>
              <a:t>？占用一个</a:t>
            </a:r>
            <a:r>
              <a:rPr lang="en-US" altLang="zh-CN" sz="1500" dirty="0"/>
              <a:t>GTH</a:t>
            </a:r>
            <a:r>
              <a:rPr lang="zh-CN" altLang="en-US" sz="1500" dirty="0"/>
              <a:t>或者用</a:t>
            </a:r>
            <a:r>
              <a:rPr lang="en-US" altLang="zh-CN" sz="1500" dirty="0"/>
              <a:t>CDR</a:t>
            </a:r>
            <a:r>
              <a:rPr lang="zh-CN" altLang="en-US" sz="1500" dirty="0"/>
              <a:t>，</a:t>
            </a:r>
            <a:endParaRPr lang="en-US" altLang="zh-CN" sz="1500" dirty="0"/>
          </a:p>
          <a:p>
            <a:pPr marL="457200" lvl="1" indent="0">
              <a:buNone/>
            </a:pPr>
            <a:r>
              <a:rPr lang="en-US" altLang="zh-CN" sz="1500" dirty="0"/>
              <a:t>         </a:t>
            </a:r>
            <a:r>
              <a:rPr lang="zh-CN" altLang="en-US" sz="1500" dirty="0"/>
              <a:t>研发成本的考虑</a:t>
            </a:r>
            <a:endParaRPr lang="en-US" altLang="zh-CN" sz="1500" dirty="0"/>
          </a:p>
          <a:p>
            <a:pPr lvl="1"/>
            <a:r>
              <a:rPr lang="zh-CN" altLang="en-US" sz="1500" dirty="0">
                <a:solidFill>
                  <a:srgbClr val="FF0000"/>
                </a:solidFill>
              </a:rPr>
              <a:t>输出：时钟低抖动扇出 </a:t>
            </a:r>
            <a:r>
              <a:rPr lang="en-US" altLang="zh-CN" sz="1500" dirty="0">
                <a:solidFill>
                  <a:srgbClr val="FF0000"/>
                </a:solidFill>
              </a:rPr>
              <a:t>1 to 32</a:t>
            </a:r>
            <a:r>
              <a:rPr lang="zh-CN" altLang="en-US" sz="1500" dirty="0"/>
              <a:t>，用物理刻度掉线长不一致</a:t>
            </a:r>
            <a:endParaRPr lang="en-US" altLang="zh-CN" sz="1500" dirty="0"/>
          </a:p>
          <a:p>
            <a:pPr lvl="1"/>
            <a:endParaRPr lang="en-US" altLang="zh-CN" sz="1400" dirty="0"/>
          </a:p>
          <a:p>
            <a:r>
              <a:rPr lang="zh-CN" altLang="en-US" sz="1900" dirty="0"/>
              <a:t>存储</a:t>
            </a:r>
            <a:endParaRPr lang="en-US" altLang="zh-CN" sz="1900" dirty="0"/>
          </a:p>
          <a:p>
            <a:pPr lvl="1"/>
            <a:r>
              <a:rPr lang="en-US" altLang="zh-CN" sz="1500" dirty="0"/>
              <a:t>DDR</a:t>
            </a:r>
            <a:r>
              <a:rPr lang="zh-CN" altLang="en-US" sz="1500" dirty="0"/>
              <a:t>内存条（</a:t>
            </a:r>
            <a:r>
              <a:rPr lang="en-US" altLang="zh-CN" sz="1500" dirty="0"/>
              <a:t>2 X 4GB/64bit</a:t>
            </a:r>
            <a:r>
              <a:rPr lang="zh-CN" altLang="en-US" sz="1500" dirty="0"/>
              <a:t>）</a:t>
            </a:r>
            <a:endParaRPr lang="en-US" altLang="zh-CN" sz="1500" dirty="0"/>
          </a:p>
          <a:p>
            <a:pPr marL="457200" lvl="1" indent="0">
              <a:buNone/>
            </a:pPr>
            <a:endParaRPr lang="en-US" altLang="zh-CN" sz="1400" dirty="0"/>
          </a:p>
          <a:p>
            <a:r>
              <a:rPr lang="zh-CN" altLang="en-US" sz="1900" dirty="0"/>
              <a:t>电源</a:t>
            </a:r>
            <a:endParaRPr lang="en-US" altLang="zh-CN" sz="1900" dirty="0"/>
          </a:p>
          <a:p>
            <a:pPr lvl="1"/>
            <a:r>
              <a:rPr lang="zh-CN" altLang="en-US" sz="1500" dirty="0"/>
              <a:t>输入：</a:t>
            </a:r>
            <a:r>
              <a:rPr lang="en-US" altLang="zh-CN" sz="1500" dirty="0"/>
              <a:t>FPGA</a:t>
            </a:r>
            <a:r>
              <a:rPr lang="zh-CN" altLang="en-US" sz="1500" dirty="0"/>
              <a:t>功耗</a:t>
            </a:r>
            <a:r>
              <a:rPr lang="en-US" altLang="zh-CN" sz="1500" dirty="0"/>
              <a:t>30W</a:t>
            </a:r>
            <a:r>
              <a:rPr lang="zh-CN" altLang="en-US" sz="1500" dirty="0"/>
              <a:t>，加上其他器件总功耗按</a:t>
            </a:r>
            <a:r>
              <a:rPr lang="en-US" altLang="zh-CN" sz="1500" dirty="0"/>
              <a:t>60W</a:t>
            </a:r>
            <a:r>
              <a:rPr lang="zh-CN" altLang="en-US" sz="1500" dirty="0"/>
              <a:t>计算，</a:t>
            </a:r>
            <a:endParaRPr lang="en-US" altLang="zh-CN" sz="1500" dirty="0"/>
          </a:p>
          <a:p>
            <a:pPr lvl="1"/>
            <a:r>
              <a:rPr lang="zh-CN" altLang="en-US" sz="1500" dirty="0"/>
              <a:t>理论</a:t>
            </a:r>
            <a:r>
              <a:rPr lang="en-US" altLang="zh-CN" sz="1500" dirty="0"/>
              <a:t>PCIE</a:t>
            </a:r>
            <a:r>
              <a:rPr lang="zh-CN" altLang="en-US" sz="1500" dirty="0"/>
              <a:t>供电能力</a:t>
            </a:r>
            <a:r>
              <a:rPr lang="en-US" altLang="zh-CN" sz="1500" dirty="0"/>
              <a:t>75W@12V</a:t>
            </a:r>
            <a:r>
              <a:rPr lang="zh-CN" altLang="en-US" sz="1500" dirty="0"/>
              <a:t>，可能需要外接电源</a:t>
            </a:r>
          </a:p>
          <a:p>
            <a:pPr lvl="1"/>
            <a:r>
              <a:rPr lang="en-US" altLang="zh-CN" sz="1500" dirty="0" err="1"/>
              <a:t>xTCA</a:t>
            </a:r>
            <a:r>
              <a:rPr lang="zh-CN" altLang="en-US" sz="1500" dirty="0"/>
              <a:t>供电能力</a:t>
            </a:r>
            <a:endParaRPr lang="en-US" altLang="zh-CN" sz="15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ED8E0F3-1572-7AD6-6053-2ED0AF7A1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81" y="4017777"/>
            <a:ext cx="4060890" cy="23667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C1324CB-7058-702F-26F4-6E24A720763B}"/>
              </a:ext>
            </a:extLst>
          </p:cNvPr>
          <p:cNvSpPr txBox="1"/>
          <p:nvPr/>
        </p:nvSpPr>
        <p:spPr>
          <a:xfrm>
            <a:off x="8875868" y="6381043"/>
            <a:ext cx="1670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V7 FPGA</a:t>
            </a:r>
            <a:r>
              <a:rPr lang="zh-CN" altLang="en-US" sz="1400" dirty="0"/>
              <a:t>功耗仿真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5E7FE4-D4CF-C1B7-AE38-9C2CCAD52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75868" y="216683"/>
            <a:ext cx="3146778" cy="2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2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B5BFC-AFB8-FDB7-08AB-03DCDA8A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以下计算以</a:t>
            </a:r>
            <a:r>
              <a:rPr lang="en-US" altLang="zh-CN" dirty="0"/>
              <a:t>10</a:t>
            </a:r>
            <a:r>
              <a:rPr lang="zh-CN" altLang="en-US" dirty="0"/>
              <a:t>块板为批量估计</a:t>
            </a:r>
            <a:r>
              <a:rPr lang="zh-CN" altLang="en-US" sz="3200" dirty="0"/>
              <a:t>（单位人民币）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ADC0DD-AAE1-54AD-EAD6-DA05EDBFD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1800" dirty="0"/>
              <a:t>PCB : 3000</a:t>
            </a:r>
          </a:p>
          <a:p>
            <a:r>
              <a:rPr lang="en-US" altLang="zh-CN" sz="1800" dirty="0"/>
              <a:t>Component: 15000</a:t>
            </a:r>
          </a:p>
          <a:p>
            <a:pPr lvl="1"/>
            <a:r>
              <a:rPr lang="en-US" altLang="zh-CN" sz="1600" dirty="0"/>
              <a:t>FPGA : 10000</a:t>
            </a:r>
          </a:p>
          <a:p>
            <a:pPr lvl="1"/>
            <a:r>
              <a:rPr lang="en-US" altLang="zh-CN" sz="1600" dirty="0"/>
              <a:t>Jitter clean: 400</a:t>
            </a:r>
          </a:p>
          <a:p>
            <a:pPr lvl="1"/>
            <a:r>
              <a:rPr lang="en-US" altLang="zh-CN" sz="1600" dirty="0"/>
              <a:t>CDR: 350</a:t>
            </a:r>
          </a:p>
          <a:p>
            <a:pPr lvl="1"/>
            <a:r>
              <a:rPr lang="en-US" altLang="zh-CN" sz="1600" dirty="0"/>
              <a:t>Clock fanout 500</a:t>
            </a:r>
          </a:p>
          <a:p>
            <a:pPr lvl="1"/>
            <a:r>
              <a:rPr lang="en-US" altLang="zh-CN" sz="1600" dirty="0"/>
              <a:t>DCDC/LDO: 1000</a:t>
            </a:r>
          </a:p>
          <a:p>
            <a:pPr lvl="1"/>
            <a:r>
              <a:rPr lang="en-US" altLang="zh-CN" sz="1600" dirty="0"/>
              <a:t>DDR: 250 / 8GB</a:t>
            </a:r>
          </a:p>
          <a:p>
            <a:pPr lvl="1"/>
            <a:r>
              <a:rPr lang="en-US" altLang="zh-CN" sz="1600" dirty="0"/>
              <a:t>Opti-connector: 1500</a:t>
            </a:r>
          </a:p>
          <a:p>
            <a:pPr lvl="1"/>
            <a:r>
              <a:rPr lang="en-US" altLang="zh-CN" sz="1600" dirty="0"/>
              <a:t>Others</a:t>
            </a:r>
            <a:r>
              <a:rPr lang="zh-CN" altLang="en-US" sz="1600" dirty="0"/>
              <a:t>：</a:t>
            </a:r>
            <a:r>
              <a:rPr lang="en-US" altLang="zh-CN" sz="1600" dirty="0"/>
              <a:t>1000</a:t>
            </a:r>
          </a:p>
          <a:p>
            <a:pPr lvl="1"/>
            <a:r>
              <a:rPr lang="en-US" altLang="zh-CN" sz="1600" strike="sngStrike" dirty="0"/>
              <a:t>WR endpoint : 10000</a:t>
            </a:r>
          </a:p>
          <a:p>
            <a:r>
              <a:rPr lang="en-US" altLang="zh-CN" sz="1800" dirty="0"/>
              <a:t>Assembly : 2000</a:t>
            </a:r>
          </a:p>
          <a:p>
            <a:r>
              <a:rPr lang="en-US" altLang="zh-CN" sz="1800" dirty="0"/>
              <a:t>Test and aging</a:t>
            </a:r>
            <a:r>
              <a:rPr lang="zh-CN" altLang="en-US" sz="1800" dirty="0"/>
              <a:t>：</a:t>
            </a:r>
            <a:r>
              <a:rPr lang="en-US" altLang="zh-CN" sz="1800" dirty="0"/>
              <a:t>2000</a:t>
            </a:r>
          </a:p>
          <a:p>
            <a:r>
              <a:rPr lang="en-US" altLang="zh-CN" sz="1800" dirty="0"/>
              <a:t>In total</a:t>
            </a:r>
            <a:r>
              <a:rPr lang="zh-CN" altLang="en-US" sz="1800" dirty="0"/>
              <a:t>：</a:t>
            </a:r>
            <a:r>
              <a:rPr lang="en-US" altLang="zh-CN" sz="1800" dirty="0"/>
              <a:t> 22000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420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877D09-D3A4-5802-1208-0710F565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E07E2B-09E3-9B2C-EDE3-131331E17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电源线：直径大约</a:t>
            </a:r>
            <a:r>
              <a:rPr lang="en-US" altLang="zh-CN" dirty="0"/>
              <a:t>2mm</a:t>
            </a:r>
            <a:r>
              <a:rPr lang="zh-CN" altLang="en-US" dirty="0"/>
              <a:t>，线上电阻</a:t>
            </a:r>
            <a:r>
              <a:rPr lang="en-US" altLang="zh-CN" dirty="0"/>
              <a:t>&lt;1</a:t>
            </a:r>
            <a:r>
              <a:rPr lang="zh-CN" altLang="en-US" dirty="0"/>
              <a:t>欧</a:t>
            </a:r>
            <a:r>
              <a:rPr lang="en-US" altLang="zh-CN" dirty="0"/>
              <a:t>@100m, </a:t>
            </a:r>
            <a:r>
              <a:rPr lang="zh-CN" altLang="en-US" dirty="0"/>
              <a:t>单价</a:t>
            </a:r>
            <a:r>
              <a:rPr lang="en-US" altLang="zh-CN" dirty="0"/>
              <a:t>2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米</a:t>
            </a:r>
            <a:endParaRPr lang="en-US" altLang="zh-CN" dirty="0"/>
          </a:p>
          <a:p>
            <a:r>
              <a:rPr lang="zh-CN" altLang="en-US" dirty="0"/>
              <a:t>同轴电缆：单价</a:t>
            </a:r>
            <a:r>
              <a:rPr lang="en-US" altLang="zh-CN" dirty="0"/>
              <a:t>5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米，每通道</a:t>
            </a:r>
            <a:r>
              <a:rPr lang="en-US" altLang="zh-CN" dirty="0"/>
              <a:t>2</a:t>
            </a:r>
            <a:r>
              <a:rPr lang="zh-CN" altLang="en-US" dirty="0"/>
              <a:t>根，</a:t>
            </a:r>
            <a:endParaRPr lang="en-US" altLang="zh-CN" dirty="0"/>
          </a:p>
          <a:p>
            <a:r>
              <a:rPr lang="zh-CN" altLang="en-US" dirty="0"/>
              <a:t>光纤：</a:t>
            </a:r>
            <a:r>
              <a:rPr lang="en-US" altLang="zh-CN" dirty="0"/>
              <a:t>2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米</a:t>
            </a:r>
            <a:endParaRPr lang="en-US" altLang="zh-CN" dirty="0"/>
          </a:p>
          <a:p>
            <a:r>
              <a:rPr lang="zh-CN" altLang="en-US" dirty="0"/>
              <a:t>长度按</a:t>
            </a:r>
            <a:r>
              <a:rPr lang="en-US" altLang="zh-CN" dirty="0"/>
              <a:t>50m</a:t>
            </a:r>
            <a:r>
              <a:rPr lang="zh-CN" altLang="en-US" dirty="0"/>
              <a:t>计算，每米单价</a:t>
            </a:r>
            <a:r>
              <a:rPr lang="en-US" altLang="zh-CN" dirty="0"/>
              <a:t>14</a:t>
            </a:r>
            <a:r>
              <a:rPr lang="zh-CN" altLang="en-US" dirty="0"/>
              <a:t>元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每块后端板需要配</a:t>
            </a:r>
            <a:r>
              <a:rPr lang="en-US" altLang="zh-CN" dirty="0"/>
              <a:t>50m</a:t>
            </a:r>
            <a:r>
              <a:rPr lang="zh-CN" altLang="en-US" dirty="0"/>
              <a:t>长线缆，</a:t>
            </a:r>
            <a:r>
              <a:rPr lang="en-US" altLang="zh-CN" dirty="0"/>
              <a:t>14X50mX32= 22400</a:t>
            </a:r>
            <a:r>
              <a:rPr lang="zh-CN" altLang="en-US" dirty="0"/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195278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495</Words>
  <Application>Microsoft Office PowerPoint</Application>
  <PresentationFormat>宽屏</PresentationFormat>
  <Paragraphs>93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Roboto</vt:lpstr>
      <vt:lpstr>Office 主题​​</vt:lpstr>
      <vt:lpstr>General back-end board </vt:lpstr>
      <vt:lpstr>Outline</vt:lpstr>
      <vt:lpstr>FPGA选型考虑</vt:lpstr>
      <vt:lpstr>PowerPoint 演示文稿</vt:lpstr>
      <vt:lpstr>以下计算以10块板为批量估计（单位人民币）</vt:lpstr>
      <vt:lpstr>线缆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俊 胡</dc:creator>
  <cp:lastModifiedBy>俊 胡</cp:lastModifiedBy>
  <cp:revision>15</cp:revision>
  <dcterms:created xsi:type="dcterms:W3CDTF">2024-02-21T03:46:41Z</dcterms:created>
  <dcterms:modified xsi:type="dcterms:W3CDTF">2024-02-29T00:53:47Z</dcterms:modified>
</cp:coreProperties>
</file>