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850" r:id="rId4"/>
    <p:sldId id="258" r:id="rId5"/>
    <p:sldId id="257" r:id="rId6"/>
    <p:sldId id="259" r:id="rId7"/>
    <p:sldId id="260" r:id="rId8"/>
    <p:sldId id="851" r:id="rId9"/>
    <p:sldId id="426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9257F-9297-4E93-8537-1178D20069DD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79564-7FB4-4026-99E1-6226920A53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15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>
            <a:extLst>
              <a:ext uri="{FF2B5EF4-FFF2-40B4-BE49-F238E27FC236}">
                <a16:creationId xmlns:a16="http://schemas.microsoft.com/office/drawing/2014/main" id="{F94F6B92-9B80-4A91-BEE8-111581D315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7" name="备注占位符 2">
            <a:extLst>
              <a:ext uri="{FF2B5EF4-FFF2-40B4-BE49-F238E27FC236}">
                <a16:creationId xmlns:a16="http://schemas.microsoft.com/office/drawing/2014/main" id="{1EB91EE8-11FF-41F2-B12E-6D7294EB5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28" name="灯片编号占位符 3">
            <a:extLst>
              <a:ext uri="{FF2B5EF4-FFF2-40B4-BE49-F238E27FC236}">
                <a16:creationId xmlns:a16="http://schemas.microsoft.com/office/drawing/2014/main" id="{64F1A8CB-D02D-4D15-9ACB-07DED1B430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C9CFE-9A0E-4E5C-9D6D-BFE93E42B33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73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14B4E7-4737-4EB2-84CB-DB3503D8D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451650D-76BE-48EC-BD83-0B06B38B1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AC4DB8-87E2-4D07-AAE9-BCA02A68E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97A6-8276-44F5-BD23-372E8FE07D96}" type="datetime1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26E702-A6ED-487D-8614-0F8B9FF74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26E95C-5E6E-4D29-AF66-C88DB635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5235-AB90-40ED-9E4E-974C87EC3C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62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D9593C-6E04-4368-B9C2-E931AADA2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41BCC0B-CC70-4F5E-B543-9A5CB1A75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4D9985-5A96-4D91-A6A9-2530EE6FF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FE06-70B1-4CC4-9726-469C9802EBC0}" type="datetime1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FA65F1-FD5B-4EA4-A857-F1E35A88D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F51F26-2D2E-46ED-A89F-80B7F5AE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5235-AB90-40ED-9E4E-974C87EC3C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56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5FBE504-D411-441E-BDEC-8AF5C399CE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D16C1-7939-47A9-934B-6A3F1333A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C0162E-D5CA-4CF7-928E-F09F20B06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8C55-0855-4A8D-AB2E-AF575DD014E2}" type="datetime1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75375B-E356-4685-B52F-EC0004908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C59024-27A4-48CB-8C60-18F5D9B6C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5235-AB90-40ED-9E4E-974C87EC3C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90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图标-单色.tif"/>
          <p:cNvPicPr>
            <a:picLocks noChangeAspect="1"/>
          </p:cNvPicPr>
          <p:nvPr userDrawn="1"/>
        </p:nvPicPr>
        <p:blipFill>
          <a:blip r:embed="rId2" cstate="email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348880"/>
            <a:ext cx="7440149" cy="4509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17ADD-5C84-44BA-A2B5-76CE00E0DFA6}" type="datetime1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889149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07EC-E588-44AE-8016-28F4A9A7DEDA}" type="datetime1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45185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804A1-6165-4BFF-AD33-85C793EBECA5}" type="datetime1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377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AD21-AA97-492E-BE97-0AE4E47842AC}" type="datetime1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983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1300-BD10-482D-858B-E3931119D4ED}" type="datetime1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69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8D5686-0524-4AE3-9B19-41CD5C0BA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08ABD8-1237-4683-8E20-6D93E69E8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F85607-B78C-4AD6-8DA0-685EFCEB1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0345-832A-43D6-9255-48589969FB80}" type="datetime1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6FD6BC-BAC1-40B2-910F-B210950AE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504230-C6C5-4832-800B-9A619BA03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5235-AB90-40ED-9E4E-974C87EC3C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28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635C46-721C-4D21-A24F-314B85958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E110AF5-C23D-40D1-933D-CA71EF84C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91C4B-D8EC-43CC-8508-E24CB6079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8169-F4BB-4FFF-B7AF-C85CC1DD6353}" type="datetime1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B73BB9-7578-4E86-B52D-8063C6F61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FBF766-15D1-4A15-BBC7-87D1D1F65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5235-AB90-40ED-9E4E-974C87EC3C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75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EEC4D4-8DDB-4157-B7A2-3A587DEF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122588-E713-43DB-AE19-681FAEEF11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4635473-20E4-4E84-8F2F-24D35A7F1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4C6267-1E26-43D5-894D-F737288F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AB97-22D2-4BC9-BC2A-FEBB76C99615}" type="datetime1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CE0961F-E559-410F-ACB4-CFF1AE97A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EEA4C3-4F8B-4EF9-A196-A01EFAD12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5235-AB90-40ED-9E4E-974C87EC3C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85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C6BA6B-6D17-4B08-A671-333C79B78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348EA2-F4FC-40B6-B4A2-CA018E992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A7959FC-7FF8-489C-9965-E33C4269F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24F5F20-5D97-4BA7-A6FF-3DCC0C405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4572D08-4DB4-4700-8D01-EBD04BD71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4F9DAD0-2555-4E19-A370-7ED06AB32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A1E5-31F7-4ABC-B4ED-AC71095162C2}" type="datetime1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0C6C6E4-C7F4-43FD-B9EC-A8B53F31E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7054977-458D-43EF-AA82-95A98EB7C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5235-AB90-40ED-9E4E-974C87EC3C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40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E9F09A-8612-4369-9D85-2CE9D8A7E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17856CB-FE46-413C-BA82-CB28303D2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3B44-C0A5-4562-9052-003889165BD0}" type="datetime1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E19461F-779B-4B67-A9B2-86694D367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9BE6565-16EE-49B6-A50A-398C5FA03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5235-AB90-40ED-9E4E-974C87EC3C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233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E82127E-3C07-461F-B000-B40282023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7554-D67A-4CFA-8929-1201D554F863}" type="datetime1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5FB3626-FBB7-4CDD-B500-8297F65A7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DC3AE4-5F0C-467A-9CD9-79AD4663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5235-AB90-40ED-9E4E-974C87EC3C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00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EBE8F-22A9-4181-AE5D-DD20B445F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C2A959-8633-4ABE-BF92-B46B8D8EF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26AF9A3-74B8-4106-AE95-1E72F4300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629D3D-41D2-4D2B-ABA9-4E967318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6B99-D2F9-499F-A432-2DED066C0487}" type="datetime1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E13AF0-C712-4922-B7FC-97E49D2B1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32873E-9BD6-4AA7-BCCD-964FFEEA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5235-AB90-40ED-9E4E-974C87EC3C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75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83DE7F-5DB4-4944-931E-9A090CA22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AA685DF-280E-4795-8788-0A53104280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F83188E-1D52-4DE7-A718-766E0AA60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51039B-B89E-45D5-8C0C-E5B3F0154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E6B4-7CC8-431B-8D81-819F6A529268}" type="datetime1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2FD61F-226E-4475-B2C4-30CBC862B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9B1EBF-50B0-4999-9254-C528B6999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5235-AB90-40ED-9E4E-974C87EC3C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84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EAFB47C-756E-41D4-B2C5-489AB55FF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7EEA6C7-549B-4D8E-8E9E-E19A4D68F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502429-CD8B-413D-8954-75EA95ED00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50966-665B-4567-BC95-194C2EA1981E}" type="datetime1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1C7FB0-58BE-46FE-BD87-0503B8CAD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CB5B15-D0CF-4111-9FBF-CD0DF30649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85235-AB90-40ED-9E4E-974C87EC3C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973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6400B-9B2F-4126-811C-6F65AFB3560A}" type="datetime1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76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CA0151-E05E-4914-85DC-9E6015B7BD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CEPC TDAQ </a:t>
            </a:r>
            <a:br>
              <a:rPr lang="en-US" altLang="zh-CN" dirty="0"/>
            </a:br>
            <a:r>
              <a:rPr lang="zh-CN" altLang="en-US" dirty="0"/>
              <a:t>通用触发板细化讨论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8213DB5-609A-45EC-AEFC-5510D5236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7133" y="4228572"/>
            <a:ext cx="9144000" cy="1096962"/>
          </a:xfrm>
        </p:spPr>
        <p:txBody>
          <a:bodyPr/>
          <a:lstStyle/>
          <a:p>
            <a:r>
              <a:rPr lang="zh-CN" altLang="en-US" dirty="0"/>
              <a:t>李飞，刘振安，赵京周</a:t>
            </a:r>
            <a:endParaRPr lang="en-US" altLang="zh-CN" dirty="0"/>
          </a:p>
          <a:p>
            <a:r>
              <a:rPr lang="en-US" altLang="zh-CN" dirty="0"/>
              <a:t>2024.2.21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C6B5196-4B05-4DAB-8A8A-A026714BD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5235-AB90-40ED-9E4E-974C87EC3C6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663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 descr="Large confetti">
            <a:extLst>
              <a:ext uri="{FF2B5EF4-FFF2-40B4-BE49-F238E27FC236}">
                <a16:creationId xmlns:a16="http://schemas.microsoft.com/office/drawing/2014/main" id="{5A08F9C9-F699-46BD-8356-B10091F46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42852"/>
            <a:ext cx="11094677" cy="7254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CN" altLang="en-US" sz="4400" b="0" dirty="0">
                <a:solidFill>
                  <a:schemeClr val="tx1"/>
                </a:solidFill>
                <a:effectLst/>
                <a:latin typeface="等线 Light" panose="02010600030101010101" pitchFamily="2" charset="-122"/>
                <a:ea typeface="等线 Light" panose="02010600030101010101" pitchFamily="2" charset="-122"/>
              </a:rPr>
              <a:t>触发实验室触发插件设计及项目应用</a:t>
            </a:r>
          </a:p>
        </p:txBody>
      </p:sp>
      <p:sp>
        <p:nvSpPr>
          <p:cNvPr id="25603" name="内容占位符 2">
            <a:extLst>
              <a:ext uri="{FF2B5EF4-FFF2-40B4-BE49-F238E27FC236}">
                <a16:creationId xmlns:a16="http://schemas.microsoft.com/office/drawing/2014/main" id="{5DA9DCA6-3BCE-49B8-8B45-3E93C8CB3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345" y="882608"/>
            <a:ext cx="6120680" cy="1952717"/>
          </a:xfrm>
          <a:noFill/>
        </p:spPr>
        <p:txBody>
          <a:bodyPr>
            <a:normAutofit/>
          </a:bodyPr>
          <a:lstStyle/>
          <a:p>
            <a:r>
              <a:rPr lang="zh-CN" altLang="en-US" sz="2000" dirty="0">
                <a:latin typeface="等线" panose="02010600030101010101" pitchFamily="2" charset="-122"/>
                <a:ea typeface="等线" panose="02010600030101010101" pitchFamily="2" charset="-122"/>
              </a:rPr>
              <a:t>基于</a:t>
            </a:r>
            <a:r>
              <a:rPr lang="en-US" altLang="zh-CN" sz="2000" dirty="0" err="1">
                <a:latin typeface="等线" panose="02010600030101010101" pitchFamily="2" charset="-122"/>
                <a:ea typeface="等线" panose="02010600030101010101" pitchFamily="2" charset="-122"/>
              </a:rPr>
              <a:t>xTCA</a:t>
            </a:r>
            <a:r>
              <a:rPr lang="zh-CN" altLang="en-US" sz="2000" dirty="0">
                <a:latin typeface="等线" panose="02010600030101010101" pitchFamily="2" charset="-122"/>
                <a:ea typeface="等线" panose="02010600030101010101" pitchFamily="2" charset="-122"/>
              </a:rPr>
              <a:t>新标准架构，未来主流架构。</a:t>
            </a:r>
            <a:endParaRPr lang="en-US" altLang="zh-CN" sz="20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2000" dirty="0">
                <a:latin typeface="等线" panose="02010600030101010101" pitchFamily="2" charset="-122"/>
                <a:ea typeface="等线" panose="02010600030101010101" pitchFamily="2" charset="-122"/>
              </a:rPr>
              <a:t>自主设计：</a:t>
            </a:r>
            <a:endParaRPr lang="en-US" altLang="zh-CN" sz="20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lvl="1"/>
            <a:r>
              <a:rPr lang="en-US" altLang="zh-CN" sz="1600" dirty="0">
                <a:latin typeface="等线" panose="02010600030101010101" pitchFamily="2" charset="-122"/>
                <a:ea typeface="等线" panose="02010600030101010101" pitchFamily="2" charset="-122"/>
              </a:rPr>
              <a:t>HPCN V1, HPCN V2</a:t>
            </a:r>
            <a:r>
              <a:rPr lang="zh-CN" altLang="en-US" sz="1600" dirty="0"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1600" dirty="0">
                <a:latin typeface="等线" panose="02010600030101010101" pitchFamily="2" charset="-122"/>
                <a:ea typeface="等线" panose="02010600030101010101" pitchFamily="2" charset="-122"/>
              </a:rPr>
              <a:t>PANDA TDAQ</a:t>
            </a:r>
          </a:p>
          <a:p>
            <a:pPr lvl="1"/>
            <a:r>
              <a:rPr lang="en-US" altLang="zh-CN" sz="1600" dirty="0">
                <a:latin typeface="等线" panose="02010600030101010101" pitchFamily="2" charset="-122"/>
                <a:ea typeface="等线" panose="02010600030101010101" pitchFamily="2" charset="-122"/>
              </a:rPr>
              <a:t>HPCN V3: </a:t>
            </a:r>
            <a:r>
              <a:rPr lang="en-US" altLang="zh-CN" sz="1600" dirty="0" err="1">
                <a:latin typeface="等线" panose="02010600030101010101" pitchFamily="2" charset="-122"/>
                <a:ea typeface="等线" panose="02010600030101010101" pitchFamily="2" charset="-122"/>
              </a:rPr>
              <a:t>BelleII</a:t>
            </a:r>
            <a:r>
              <a:rPr lang="en-US" altLang="zh-CN" sz="1600" dirty="0">
                <a:latin typeface="等线" panose="02010600030101010101" pitchFamily="2" charset="-122"/>
                <a:ea typeface="等线" panose="02010600030101010101" pitchFamily="2" charset="-122"/>
              </a:rPr>
              <a:t> Pixel DAQ system</a:t>
            </a:r>
          </a:p>
          <a:p>
            <a:pPr lvl="1"/>
            <a:r>
              <a:rPr lang="en-US" altLang="zh-CN" sz="1600" dirty="0">
                <a:latin typeface="等线" panose="02010600030101010101" pitchFamily="2" charset="-122"/>
                <a:ea typeface="等线" panose="02010600030101010101" pitchFamily="2" charset="-122"/>
              </a:rPr>
              <a:t>CPPF: CMS Phase-I CPPF system</a:t>
            </a:r>
          </a:p>
        </p:txBody>
      </p:sp>
      <p:sp>
        <p:nvSpPr>
          <p:cNvPr id="25605" name="灯片编号占位符 4">
            <a:extLst>
              <a:ext uri="{FF2B5EF4-FFF2-40B4-BE49-F238E27FC236}">
                <a16:creationId xmlns:a16="http://schemas.microsoft.com/office/drawing/2014/main" id="{0BDAB140-AB3F-4110-87C5-328B5CA38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682A2-2A49-492C-B09F-0B57DEF751E6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5606" name="Picture 5">
            <a:extLst>
              <a:ext uri="{FF2B5EF4-FFF2-40B4-BE49-F238E27FC236}">
                <a16:creationId xmlns:a16="http://schemas.microsoft.com/office/drawing/2014/main" id="{335608E0-B7AF-45A9-AC30-F17DA8AC4B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464" y="2906836"/>
            <a:ext cx="1436786" cy="87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内容占位符 2">
            <a:extLst>
              <a:ext uri="{FF2B5EF4-FFF2-40B4-BE49-F238E27FC236}">
                <a16:creationId xmlns:a16="http://schemas.microsoft.com/office/drawing/2014/main" id="{8620C367-C736-4E72-9B81-91CFEC771BBF}"/>
              </a:ext>
            </a:extLst>
          </p:cNvPr>
          <p:cNvSpPr txBox="1">
            <a:spLocks/>
          </p:cNvSpPr>
          <p:nvPr/>
        </p:nvSpPr>
        <p:spPr bwMode="auto">
          <a:xfrm>
            <a:off x="6261520" y="875201"/>
            <a:ext cx="5428909" cy="196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85000"/>
              <a:buFont typeface="Wingdings" panose="05000000000000000000" pitchFamily="2" charset="2"/>
              <a:buChar char="n"/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0000"/>
              <a:buFont typeface="Wingdings" panose="05000000000000000000" pitchFamily="2" charset="2"/>
              <a:buChar char="n"/>
              <a:defRPr kumimoji="0" sz="1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24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2000"/>
            </a:lvl9pPr>
          </a:lstStyle>
          <a:p>
            <a:r>
              <a:rPr lang="zh-CN" altLang="en-US" sz="2000" dirty="0"/>
              <a:t>自主设计：</a:t>
            </a:r>
            <a:endParaRPr lang="en-US" altLang="zh-CN" sz="2000" dirty="0"/>
          </a:p>
          <a:p>
            <a:pPr lvl="1"/>
            <a:r>
              <a:rPr lang="en-US" altLang="zh-CN" sz="1600" dirty="0"/>
              <a:t>HPCN V4</a:t>
            </a:r>
            <a:r>
              <a:rPr lang="zh-CN" altLang="en-US" sz="1600" dirty="0"/>
              <a:t>：</a:t>
            </a:r>
            <a:r>
              <a:rPr lang="en-US" altLang="zh-CN" sz="1600" dirty="0"/>
              <a:t>CMS Phase-II</a:t>
            </a:r>
            <a:r>
              <a:rPr lang="zh-CN" altLang="en-US" sz="1600" dirty="0"/>
              <a:t>第一块</a:t>
            </a:r>
            <a:r>
              <a:rPr lang="en-US" altLang="zh-CN" sz="1600" dirty="0"/>
              <a:t>ATCA</a:t>
            </a:r>
            <a:r>
              <a:rPr lang="zh-CN" altLang="en-US" sz="1600" dirty="0"/>
              <a:t>原型板</a:t>
            </a:r>
            <a:endParaRPr lang="en-US" altLang="zh-CN" sz="1600" dirty="0"/>
          </a:p>
          <a:p>
            <a:r>
              <a:rPr lang="zh-CN" altLang="en-US" sz="2000" dirty="0"/>
              <a:t>参与设计：</a:t>
            </a:r>
            <a:endParaRPr lang="en-US" altLang="zh-CN" sz="2000" dirty="0"/>
          </a:p>
          <a:p>
            <a:pPr lvl="1"/>
            <a:r>
              <a:rPr lang="en-US" altLang="zh-CN" sz="1600" dirty="0"/>
              <a:t>Serenity</a:t>
            </a:r>
            <a:r>
              <a:rPr lang="zh-CN" altLang="en-US" sz="1600" dirty="0"/>
              <a:t>：</a:t>
            </a:r>
            <a:r>
              <a:rPr lang="en-US" altLang="zh-CN" sz="1600" dirty="0"/>
              <a:t>CMS Phase-II</a:t>
            </a:r>
            <a:r>
              <a:rPr lang="zh-CN" altLang="en-US" sz="1600" dirty="0"/>
              <a:t>升级</a:t>
            </a:r>
            <a:endParaRPr lang="en-US" altLang="zh-CN" sz="1600" dirty="0"/>
          </a:p>
        </p:txBody>
      </p:sp>
      <p:sp>
        <p:nvSpPr>
          <p:cNvPr id="47" name="燕尾形 46">
            <a:extLst>
              <a:ext uri="{FF2B5EF4-FFF2-40B4-BE49-F238E27FC236}">
                <a16:creationId xmlns:a16="http://schemas.microsoft.com/office/drawing/2014/main" id="{321947BA-E937-4F43-98EE-840058F7B7C7}"/>
              </a:ext>
            </a:extLst>
          </p:cNvPr>
          <p:cNvSpPr/>
          <p:nvPr/>
        </p:nvSpPr>
        <p:spPr bwMode="auto">
          <a:xfrm>
            <a:off x="3723505" y="4501405"/>
            <a:ext cx="1465263" cy="414337"/>
          </a:xfrm>
          <a:prstGeom prst="chevron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3Gbps</a:t>
            </a:r>
            <a:endParaRPr kumimoji="0" lang="zh-CN" alt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燕尾形 35">
            <a:extLst>
              <a:ext uri="{FF2B5EF4-FFF2-40B4-BE49-F238E27FC236}">
                <a16:creationId xmlns:a16="http://schemas.microsoft.com/office/drawing/2014/main" id="{E3BD928E-A75B-43B9-85C6-0E7CCD525327}"/>
              </a:ext>
            </a:extLst>
          </p:cNvPr>
          <p:cNvSpPr/>
          <p:nvPr/>
        </p:nvSpPr>
        <p:spPr bwMode="auto">
          <a:xfrm>
            <a:off x="5082404" y="4509341"/>
            <a:ext cx="1466850" cy="414338"/>
          </a:xfrm>
          <a:prstGeom prst="chevron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6Gbps</a:t>
            </a:r>
            <a:endParaRPr kumimoji="0" lang="zh-CN" alt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燕尾形 36">
            <a:extLst>
              <a:ext uri="{FF2B5EF4-FFF2-40B4-BE49-F238E27FC236}">
                <a16:creationId xmlns:a16="http://schemas.microsoft.com/office/drawing/2014/main" id="{0C5F6BBB-DF58-456C-8D18-0184A0312174}"/>
              </a:ext>
            </a:extLst>
          </p:cNvPr>
          <p:cNvSpPr/>
          <p:nvPr/>
        </p:nvSpPr>
        <p:spPr bwMode="auto">
          <a:xfrm>
            <a:off x="7753072" y="4501406"/>
            <a:ext cx="1465263" cy="414337"/>
          </a:xfrm>
          <a:prstGeom prst="chevron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16Gbps</a:t>
            </a:r>
            <a:endParaRPr kumimoji="0" lang="zh-CN" alt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" name="燕尾形 44">
            <a:extLst>
              <a:ext uri="{FF2B5EF4-FFF2-40B4-BE49-F238E27FC236}">
                <a16:creationId xmlns:a16="http://schemas.microsoft.com/office/drawing/2014/main" id="{5AF17BB6-6397-4BF6-B0F7-A0D66AE58FB7}"/>
              </a:ext>
            </a:extLst>
          </p:cNvPr>
          <p:cNvSpPr/>
          <p:nvPr/>
        </p:nvSpPr>
        <p:spPr bwMode="auto">
          <a:xfrm>
            <a:off x="9105622" y="4514106"/>
            <a:ext cx="1465263" cy="414337"/>
          </a:xfrm>
          <a:prstGeom prst="chevron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25Gbps</a:t>
            </a:r>
            <a:endParaRPr kumimoji="0" lang="zh-CN" alt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" name="燕尾形 45">
            <a:extLst>
              <a:ext uri="{FF2B5EF4-FFF2-40B4-BE49-F238E27FC236}">
                <a16:creationId xmlns:a16="http://schemas.microsoft.com/office/drawing/2014/main" id="{7156BDF7-CD15-4F56-ABB2-5D23B1C099F9}"/>
              </a:ext>
            </a:extLst>
          </p:cNvPr>
          <p:cNvSpPr/>
          <p:nvPr/>
        </p:nvSpPr>
        <p:spPr bwMode="auto">
          <a:xfrm>
            <a:off x="2363017" y="4509341"/>
            <a:ext cx="1466850" cy="414338"/>
          </a:xfrm>
          <a:prstGeom prst="chevron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3Gbps</a:t>
            </a:r>
            <a:endParaRPr kumimoji="0" lang="zh-CN" alt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五边形 8">
            <a:extLst>
              <a:ext uri="{FF2B5EF4-FFF2-40B4-BE49-F238E27FC236}">
                <a16:creationId xmlns:a16="http://schemas.microsoft.com/office/drawing/2014/main" id="{02A3224B-8A3E-4A91-9A91-BB90E34CEF7F}"/>
              </a:ext>
            </a:extLst>
          </p:cNvPr>
          <p:cNvSpPr/>
          <p:nvPr/>
        </p:nvSpPr>
        <p:spPr bwMode="auto">
          <a:xfrm>
            <a:off x="1515293" y="4523630"/>
            <a:ext cx="968375" cy="414337"/>
          </a:xfrm>
          <a:prstGeom prst="homePlat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速率</a:t>
            </a:r>
          </a:p>
        </p:txBody>
      </p:sp>
      <p:sp>
        <p:nvSpPr>
          <p:cNvPr id="48" name="燕尾形 47">
            <a:extLst>
              <a:ext uri="{FF2B5EF4-FFF2-40B4-BE49-F238E27FC236}">
                <a16:creationId xmlns:a16="http://schemas.microsoft.com/office/drawing/2014/main" id="{A11DD880-C030-48CB-B186-05367BE6784A}"/>
              </a:ext>
            </a:extLst>
          </p:cNvPr>
          <p:cNvSpPr/>
          <p:nvPr/>
        </p:nvSpPr>
        <p:spPr bwMode="auto">
          <a:xfrm>
            <a:off x="3723505" y="5468589"/>
            <a:ext cx="1465263" cy="415925"/>
          </a:xfrm>
          <a:prstGeom prst="chevron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2GB</a:t>
            </a:r>
            <a:endParaRPr kumimoji="0" lang="zh-CN" alt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燕尾形 48">
            <a:extLst>
              <a:ext uri="{FF2B5EF4-FFF2-40B4-BE49-F238E27FC236}">
                <a16:creationId xmlns:a16="http://schemas.microsoft.com/office/drawing/2014/main" id="{2B8B9B17-7E7B-4EB9-86F7-F26DFA0BA06A}"/>
              </a:ext>
            </a:extLst>
          </p:cNvPr>
          <p:cNvSpPr/>
          <p:nvPr/>
        </p:nvSpPr>
        <p:spPr bwMode="auto">
          <a:xfrm>
            <a:off x="5082404" y="5476525"/>
            <a:ext cx="1466850" cy="414338"/>
          </a:xfrm>
          <a:prstGeom prst="chevron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4GB</a:t>
            </a:r>
            <a:endParaRPr kumimoji="0" lang="zh-CN" alt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" name="燕尾形 49">
            <a:extLst>
              <a:ext uri="{FF2B5EF4-FFF2-40B4-BE49-F238E27FC236}">
                <a16:creationId xmlns:a16="http://schemas.microsoft.com/office/drawing/2014/main" id="{85FAB4A7-AA92-49C3-BCAF-52F31CD9D3B5}"/>
              </a:ext>
            </a:extLst>
          </p:cNvPr>
          <p:cNvSpPr/>
          <p:nvPr/>
        </p:nvSpPr>
        <p:spPr bwMode="auto">
          <a:xfrm>
            <a:off x="7753072" y="5468590"/>
            <a:ext cx="1465263" cy="414337"/>
          </a:xfrm>
          <a:prstGeom prst="chevron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48GB</a:t>
            </a:r>
            <a:endParaRPr kumimoji="0" lang="zh-CN" alt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" name="燕尾形 50">
            <a:extLst>
              <a:ext uri="{FF2B5EF4-FFF2-40B4-BE49-F238E27FC236}">
                <a16:creationId xmlns:a16="http://schemas.microsoft.com/office/drawing/2014/main" id="{85B7090A-DC10-4E1A-B239-456919346CB6}"/>
              </a:ext>
            </a:extLst>
          </p:cNvPr>
          <p:cNvSpPr/>
          <p:nvPr/>
        </p:nvSpPr>
        <p:spPr bwMode="auto">
          <a:xfrm>
            <a:off x="9105622" y="5481290"/>
            <a:ext cx="1465263" cy="414337"/>
          </a:xfrm>
          <a:prstGeom prst="chevron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—</a:t>
            </a:r>
            <a:endParaRPr kumimoji="0" lang="zh-CN" alt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" name="燕尾形 51">
            <a:extLst>
              <a:ext uri="{FF2B5EF4-FFF2-40B4-BE49-F238E27FC236}">
                <a16:creationId xmlns:a16="http://schemas.microsoft.com/office/drawing/2014/main" id="{E2CB90D0-2620-4907-99E2-D6BF5C79D1F1}"/>
              </a:ext>
            </a:extLst>
          </p:cNvPr>
          <p:cNvSpPr/>
          <p:nvPr/>
        </p:nvSpPr>
        <p:spPr bwMode="auto">
          <a:xfrm>
            <a:off x="2363017" y="5476525"/>
            <a:ext cx="1466850" cy="414338"/>
          </a:xfrm>
          <a:prstGeom prst="chevron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2GB</a:t>
            </a:r>
            <a:endParaRPr kumimoji="0" lang="zh-CN" alt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" name="五边形 52">
            <a:extLst>
              <a:ext uri="{FF2B5EF4-FFF2-40B4-BE49-F238E27FC236}">
                <a16:creationId xmlns:a16="http://schemas.microsoft.com/office/drawing/2014/main" id="{8A2848ED-207A-4140-BD80-EC00E7759CA4}"/>
              </a:ext>
            </a:extLst>
          </p:cNvPr>
          <p:cNvSpPr/>
          <p:nvPr/>
        </p:nvSpPr>
        <p:spPr bwMode="auto">
          <a:xfrm>
            <a:off x="1515293" y="5490814"/>
            <a:ext cx="968375" cy="414337"/>
          </a:xfrm>
          <a:prstGeom prst="homePlat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缓存</a:t>
            </a:r>
          </a:p>
        </p:txBody>
      </p:sp>
      <p:sp>
        <p:nvSpPr>
          <p:cNvPr id="55" name="燕尾形 54">
            <a:extLst>
              <a:ext uri="{FF2B5EF4-FFF2-40B4-BE49-F238E27FC236}">
                <a16:creationId xmlns:a16="http://schemas.microsoft.com/office/drawing/2014/main" id="{3C25A212-A79A-4798-B6BB-7450EDAFE64B}"/>
              </a:ext>
            </a:extLst>
          </p:cNvPr>
          <p:cNvSpPr/>
          <p:nvPr/>
        </p:nvSpPr>
        <p:spPr bwMode="auto">
          <a:xfrm>
            <a:off x="7753072" y="5951190"/>
            <a:ext cx="1436687" cy="414337"/>
          </a:xfrm>
          <a:prstGeom prst="chevron">
            <a:avLst/>
          </a:prstGeom>
          <a:solidFill>
            <a:srgbClr val="00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10GbE</a:t>
            </a:r>
            <a:endParaRPr kumimoji="0" lang="zh-CN" alt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燕尾形 56">
            <a:extLst>
              <a:ext uri="{FF2B5EF4-FFF2-40B4-BE49-F238E27FC236}">
                <a16:creationId xmlns:a16="http://schemas.microsoft.com/office/drawing/2014/main" id="{1BF5BDB5-0213-48D7-B23E-4C281734C804}"/>
              </a:ext>
            </a:extLst>
          </p:cNvPr>
          <p:cNvSpPr/>
          <p:nvPr/>
        </p:nvSpPr>
        <p:spPr bwMode="auto">
          <a:xfrm>
            <a:off x="9105622" y="5965476"/>
            <a:ext cx="1465263" cy="414338"/>
          </a:xfrm>
          <a:prstGeom prst="chevron">
            <a:avLst/>
          </a:prstGeom>
          <a:solidFill>
            <a:srgbClr val="00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100GbE</a:t>
            </a:r>
            <a:endParaRPr kumimoji="0" lang="zh-CN" alt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" name="燕尾形 57">
            <a:extLst>
              <a:ext uri="{FF2B5EF4-FFF2-40B4-BE49-F238E27FC236}">
                <a16:creationId xmlns:a16="http://schemas.microsoft.com/office/drawing/2014/main" id="{4F828150-F909-4ED4-A7BE-DD257A78C6B2}"/>
              </a:ext>
            </a:extLst>
          </p:cNvPr>
          <p:cNvSpPr/>
          <p:nvPr/>
        </p:nvSpPr>
        <p:spPr bwMode="auto">
          <a:xfrm>
            <a:off x="2363018" y="5960714"/>
            <a:ext cx="4186237" cy="414337"/>
          </a:xfrm>
          <a:prstGeom prst="chevron">
            <a:avLst/>
          </a:prstGeom>
          <a:solidFill>
            <a:srgbClr val="00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1GbE</a:t>
            </a:r>
            <a:endParaRPr kumimoji="0" lang="zh-CN" alt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" name="五边形 58">
            <a:extLst>
              <a:ext uri="{FF2B5EF4-FFF2-40B4-BE49-F238E27FC236}">
                <a16:creationId xmlns:a16="http://schemas.microsoft.com/office/drawing/2014/main" id="{9FE44EEA-F15E-4DEA-9B29-A5D03ACD23DB}"/>
              </a:ext>
            </a:extLst>
          </p:cNvPr>
          <p:cNvSpPr/>
          <p:nvPr/>
        </p:nvSpPr>
        <p:spPr bwMode="auto">
          <a:xfrm>
            <a:off x="1515293" y="5975000"/>
            <a:ext cx="968375" cy="414338"/>
          </a:xfrm>
          <a:prstGeom prst="homePlate">
            <a:avLst/>
          </a:prstGeom>
          <a:solidFill>
            <a:srgbClr val="00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输出</a:t>
            </a:r>
          </a:p>
        </p:txBody>
      </p:sp>
      <p:sp>
        <p:nvSpPr>
          <p:cNvPr id="60" name="燕尾形 59">
            <a:extLst>
              <a:ext uri="{FF2B5EF4-FFF2-40B4-BE49-F238E27FC236}">
                <a16:creationId xmlns:a16="http://schemas.microsoft.com/office/drawing/2014/main" id="{E10F29AC-6E90-4E9B-AD29-EEE199F70628}"/>
              </a:ext>
            </a:extLst>
          </p:cNvPr>
          <p:cNvSpPr/>
          <p:nvPr/>
        </p:nvSpPr>
        <p:spPr bwMode="auto">
          <a:xfrm>
            <a:off x="3723505" y="3994992"/>
            <a:ext cx="1465263" cy="415925"/>
          </a:xfrm>
          <a:prstGeom prst="chevro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HPCN V2</a:t>
            </a:r>
            <a:endParaRPr kumimoji="0" lang="zh-CN" alt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" name="燕尾形 60">
            <a:extLst>
              <a:ext uri="{FF2B5EF4-FFF2-40B4-BE49-F238E27FC236}">
                <a16:creationId xmlns:a16="http://schemas.microsoft.com/office/drawing/2014/main" id="{E17B1089-0B61-476E-8724-1061541265F2}"/>
              </a:ext>
            </a:extLst>
          </p:cNvPr>
          <p:cNvSpPr/>
          <p:nvPr/>
        </p:nvSpPr>
        <p:spPr bwMode="auto">
          <a:xfrm>
            <a:off x="5082404" y="4002930"/>
            <a:ext cx="1466850" cy="414337"/>
          </a:xfrm>
          <a:prstGeom prst="chevro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HPCN V3</a:t>
            </a:r>
            <a:endParaRPr kumimoji="0" lang="zh-CN" alt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燕尾形 61">
            <a:extLst>
              <a:ext uri="{FF2B5EF4-FFF2-40B4-BE49-F238E27FC236}">
                <a16:creationId xmlns:a16="http://schemas.microsoft.com/office/drawing/2014/main" id="{B24E92AB-35D6-4EB5-BA2E-E471C18844A9}"/>
              </a:ext>
            </a:extLst>
          </p:cNvPr>
          <p:cNvSpPr/>
          <p:nvPr/>
        </p:nvSpPr>
        <p:spPr bwMode="auto">
          <a:xfrm>
            <a:off x="7753072" y="3994992"/>
            <a:ext cx="1465263" cy="414338"/>
          </a:xfrm>
          <a:prstGeom prst="chevro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HPCN V4</a:t>
            </a:r>
            <a:endParaRPr kumimoji="0" lang="zh-CN" alt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燕尾形 62">
            <a:extLst>
              <a:ext uri="{FF2B5EF4-FFF2-40B4-BE49-F238E27FC236}">
                <a16:creationId xmlns:a16="http://schemas.microsoft.com/office/drawing/2014/main" id="{486C237C-A941-4A08-B3F3-6B0CBED76305}"/>
              </a:ext>
            </a:extLst>
          </p:cNvPr>
          <p:cNvSpPr/>
          <p:nvPr/>
        </p:nvSpPr>
        <p:spPr bwMode="auto">
          <a:xfrm>
            <a:off x="9105622" y="4007692"/>
            <a:ext cx="1465263" cy="414338"/>
          </a:xfrm>
          <a:prstGeom prst="chevro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Serenity</a:t>
            </a:r>
            <a:endParaRPr kumimoji="0" lang="zh-CN" alt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" name="燕尾形 63">
            <a:extLst>
              <a:ext uri="{FF2B5EF4-FFF2-40B4-BE49-F238E27FC236}">
                <a16:creationId xmlns:a16="http://schemas.microsoft.com/office/drawing/2014/main" id="{82B3610C-236E-4DCC-AD9E-8C744A3909AB}"/>
              </a:ext>
            </a:extLst>
          </p:cNvPr>
          <p:cNvSpPr/>
          <p:nvPr/>
        </p:nvSpPr>
        <p:spPr bwMode="auto">
          <a:xfrm>
            <a:off x="2363017" y="4002930"/>
            <a:ext cx="1466850" cy="414337"/>
          </a:xfrm>
          <a:prstGeom prst="chevro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HPCN V1</a:t>
            </a:r>
            <a:endParaRPr kumimoji="0" lang="zh-CN" alt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" name="五边形 64">
            <a:extLst>
              <a:ext uri="{FF2B5EF4-FFF2-40B4-BE49-F238E27FC236}">
                <a16:creationId xmlns:a16="http://schemas.microsoft.com/office/drawing/2014/main" id="{57578ABA-BDD3-49B2-86F7-6AAA040F81C6}"/>
              </a:ext>
            </a:extLst>
          </p:cNvPr>
          <p:cNvSpPr/>
          <p:nvPr/>
        </p:nvSpPr>
        <p:spPr bwMode="auto">
          <a:xfrm>
            <a:off x="1515293" y="4017216"/>
            <a:ext cx="968375" cy="414338"/>
          </a:xfrm>
          <a:prstGeom prst="homePlat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版本</a:t>
            </a:r>
          </a:p>
        </p:txBody>
      </p:sp>
      <p:pic>
        <p:nvPicPr>
          <p:cNvPr id="25632" name="图片 9">
            <a:extLst>
              <a:ext uri="{FF2B5EF4-FFF2-40B4-BE49-F238E27FC236}">
                <a16:creationId xmlns:a16="http://schemas.microsoft.com/office/drawing/2014/main" id="{B22E58DF-8E4D-4B30-9C58-5B6E69FC99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142" y="2897145"/>
            <a:ext cx="1143144" cy="95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3" name="图片 10">
            <a:extLst>
              <a:ext uri="{FF2B5EF4-FFF2-40B4-BE49-F238E27FC236}">
                <a16:creationId xmlns:a16="http://schemas.microsoft.com/office/drawing/2014/main" id="{84B043CE-9303-43DE-8176-A98738DE5D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999" y="2806824"/>
            <a:ext cx="108108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4" name="图片 4" descr="屏幕快照 2017-04-26 10.21.07.png">
            <a:extLst>
              <a:ext uri="{FF2B5EF4-FFF2-40B4-BE49-F238E27FC236}">
                <a16:creationId xmlns:a16="http://schemas.microsoft.com/office/drawing/2014/main" id="{E2AB2044-D29B-451D-81D6-EE375C42BA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2"/>
          <a:stretch>
            <a:fillRect/>
          </a:stretch>
        </p:blipFill>
        <p:spPr bwMode="auto">
          <a:xfrm>
            <a:off x="5107935" y="2916360"/>
            <a:ext cx="12842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8F83210-E91E-48C2-807F-12E3585809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0493" y="2906836"/>
            <a:ext cx="882130" cy="941388"/>
          </a:xfrm>
          <a:prstGeom prst="rect">
            <a:avLst/>
          </a:prstGeom>
        </p:spPr>
      </p:pic>
      <p:sp>
        <p:nvSpPr>
          <p:cNvPr id="39" name="燕尾形 46">
            <a:extLst>
              <a:ext uri="{FF2B5EF4-FFF2-40B4-BE49-F238E27FC236}">
                <a16:creationId xmlns:a16="http://schemas.microsoft.com/office/drawing/2014/main" id="{C8C46E08-90F0-41BB-B644-B9A9B5EE4972}"/>
              </a:ext>
            </a:extLst>
          </p:cNvPr>
          <p:cNvSpPr/>
          <p:nvPr/>
        </p:nvSpPr>
        <p:spPr bwMode="auto">
          <a:xfrm>
            <a:off x="3685925" y="4998590"/>
            <a:ext cx="1465263" cy="414337"/>
          </a:xfrm>
          <a:prstGeom prst="chevron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8ch</a:t>
            </a:r>
            <a:endParaRPr kumimoji="0" lang="zh-CN" alt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燕尾形 35">
            <a:extLst>
              <a:ext uri="{FF2B5EF4-FFF2-40B4-BE49-F238E27FC236}">
                <a16:creationId xmlns:a16="http://schemas.microsoft.com/office/drawing/2014/main" id="{06E9171B-1DB1-4DAE-8331-6AB29C5804D9}"/>
              </a:ext>
            </a:extLst>
          </p:cNvPr>
          <p:cNvSpPr/>
          <p:nvPr/>
        </p:nvSpPr>
        <p:spPr bwMode="auto">
          <a:xfrm>
            <a:off x="5044824" y="5006526"/>
            <a:ext cx="1466850" cy="414338"/>
          </a:xfrm>
          <a:prstGeom prst="chevron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8-16ch</a:t>
            </a:r>
            <a:endParaRPr kumimoji="0" lang="zh-CN" alt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" name="燕尾形 36">
            <a:extLst>
              <a:ext uri="{FF2B5EF4-FFF2-40B4-BE49-F238E27FC236}">
                <a16:creationId xmlns:a16="http://schemas.microsoft.com/office/drawing/2014/main" id="{AC2BBF3E-9FC1-4BF9-973B-162730F8D59D}"/>
              </a:ext>
            </a:extLst>
          </p:cNvPr>
          <p:cNvSpPr/>
          <p:nvPr/>
        </p:nvSpPr>
        <p:spPr bwMode="auto">
          <a:xfrm>
            <a:off x="7715492" y="4998591"/>
            <a:ext cx="1465263" cy="414337"/>
          </a:xfrm>
          <a:prstGeom prst="chevron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48ch</a:t>
            </a:r>
            <a:endParaRPr kumimoji="0" lang="zh-CN" alt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燕尾形 44">
            <a:extLst>
              <a:ext uri="{FF2B5EF4-FFF2-40B4-BE49-F238E27FC236}">
                <a16:creationId xmlns:a16="http://schemas.microsoft.com/office/drawing/2014/main" id="{2F50946B-2037-4B3F-9240-D04E54551B11}"/>
              </a:ext>
            </a:extLst>
          </p:cNvPr>
          <p:cNvSpPr/>
          <p:nvPr/>
        </p:nvSpPr>
        <p:spPr bwMode="auto">
          <a:xfrm>
            <a:off x="9068042" y="5011291"/>
            <a:ext cx="1465263" cy="414337"/>
          </a:xfrm>
          <a:prstGeom prst="chevron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124ch</a:t>
            </a:r>
            <a:endParaRPr kumimoji="0" lang="zh-CN" alt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燕尾形 45">
            <a:extLst>
              <a:ext uri="{FF2B5EF4-FFF2-40B4-BE49-F238E27FC236}">
                <a16:creationId xmlns:a16="http://schemas.microsoft.com/office/drawing/2014/main" id="{60ED6AD9-F892-4610-9EF5-11ECC04D4E40}"/>
              </a:ext>
            </a:extLst>
          </p:cNvPr>
          <p:cNvSpPr/>
          <p:nvPr/>
        </p:nvSpPr>
        <p:spPr bwMode="auto">
          <a:xfrm>
            <a:off x="2325437" y="5006526"/>
            <a:ext cx="1466850" cy="414338"/>
          </a:xfrm>
          <a:prstGeom prst="chevron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8 </a:t>
            </a:r>
            <a:r>
              <a:rPr kumimoji="0" lang="en-US" altLang="zh-CN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ch</a:t>
            </a:r>
            <a:endParaRPr kumimoji="0" lang="zh-CN" alt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" name="五边形 8">
            <a:extLst>
              <a:ext uri="{FF2B5EF4-FFF2-40B4-BE49-F238E27FC236}">
                <a16:creationId xmlns:a16="http://schemas.microsoft.com/office/drawing/2014/main" id="{6B0715A8-0D7C-41DD-8F69-5C22B4566143}"/>
              </a:ext>
            </a:extLst>
          </p:cNvPr>
          <p:cNvSpPr/>
          <p:nvPr/>
        </p:nvSpPr>
        <p:spPr bwMode="auto">
          <a:xfrm>
            <a:off x="1477713" y="5020815"/>
            <a:ext cx="968375" cy="414337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通道数</a:t>
            </a:r>
            <a:r>
              <a:rPr kumimoji="0" lang="en-US" altLang="zh-C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	</a:t>
            </a:r>
            <a:endParaRPr kumimoji="0" lang="zh-CN" alt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燕尾形 36">
            <a:extLst>
              <a:ext uri="{FF2B5EF4-FFF2-40B4-BE49-F238E27FC236}">
                <a16:creationId xmlns:a16="http://schemas.microsoft.com/office/drawing/2014/main" id="{69E5AFE0-7F0B-4F26-A69A-F7C4B3D3ACAA}"/>
              </a:ext>
            </a:extLst>
          </p:cNvPr>
          <p:cNvSpPr/>
          <p:nvPr/>
        </p:nvSpPr>
        <p:spPr bwMode="auto">
          <a:xfrm>
            <a:off x="6428605" y="4501406"/>
            <a:ext cx="1465263" cy="414337"/>
          </a:xfrm>
          <a:prstGeom prst="chevron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10Gbps</a:t>
            </a:r>
            <a:endParaRPr kumimoji="0" lang="zh-CN" alt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" name="燕尾形 49">
            <a:extLst>
              <a:ext uri="{FF2B5EF4-FFF2-40B4-BE49-F238E27FC236}">
                <a16:creationId xmlns:a16="http://schemas.microsoft.com/office/drawing/2014/main" id="{574FE4E2-8738-47BF-A303-5F4B86B2E10A}"/>
              </a:ext>
            </a:extLst>
          </p:cNvPr>
          <p:cNvSpPr/>
          <p:nvPr/>
        </p:nvSpPr>
        <p:spPr bwMode="auto">
          <a:xfrm>
            <a:off x="6428605" y="5468590"/>
            <a:ext cx="1465263" cy="414337"/>
          </a:xfrm>
          <a:prstGeom prst="chevron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—</a:t>
            </a:r>
            <a:endParaRPr kumimoji="0" lang="zh-CN" alt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燕尾形 54">
            <a:extLst>
              <a:ext uri="{FF2B5EF4-FFF2-40B4-BE49-F238E27FC236}">
                <a16:creationId xmlns:a16="http://schemas.microsoft.com/office/drawing/2014/main" id="{EA13E502-8F1B-4F91-B713-88DFE850076E}"/>
              </a:ext>
            </a:extLst>
          </p:cNvPr>
          <p:cNvSpPr/>
          <p:nvPr/>
        </p:nvSpPr>
        <p:spPr bwMode="auto">
          <a:xfrm>
            <a:off x="6428605" y="5951190"/>
            <a:ext cx="1436687" cy="414337"/>
          </a:xfrm>
          <a:prstGeom prst="chevron">
            <a:avLst/>
          </a:prstGeom>
          <a:solidFill>
            <a:srgbClr val="00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1/10GbE</a:t>
            </a:r>
            <a:endParaRPr kumimoji="0" lang="zh-CN" alt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燕尾形 61">
            <a:extLst>
              <a:ext uri="{FF2B5EF4-FFF2-40B4-BE49-F238E27FC236}">
                <a16:creationId xmlns:a16="http://schemas.microsoft.com/office/drawing/2014/main" id="{7D5093B8-FABC-401E-A7C0-E1F495C34CA6}"/>
              </a:ext>
            </a:extLst>
          </p:cNvPr>
          <p:cNvSpPr/>
          <p:nvPr/>
        </p:nvSpPr>
        <p:spPr bwMode="auto">
          <a:xfrm>
            <a:off x="6428605" y="3994992"/>
            <a:ext cx="1465263" cy="414338"/>
          </a:xfrm>
          <a:prstGeom prst="chevro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CPPF</a:t>
            </a:r>
            <a:endParaRPr kumimoji="0" lang="zh-CN" alt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燕尾形 36">
            <a:extLst>
              <a:ext uri="{FF2B5EF4-FFF2-40B4-BE49-F238E27FC236}">
                <a16:creationId xmlns:a16="http://schemas.microsoft.com/office/drawing/2014/main" id="{5C0D35BF-E2BC-4257-8CBD-3EC30B818B4D}"/>
              </a:ext>
            </a:extLst>
          </p:cNvPr>
          <p:cNvSpPr/>
          <p:nvPr/>
        </p:nvSpPr>
        <p:spPr bwMode="auto">
          <a:xfrm>
            <a:off x="6391025" y="4998591"/>
            <a:ext cx="1465263" cy="414337"/>
          </a:xfrm>
          <a:prstGeom prst="chevron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36ch</a:t>
            </a:r>
            <a:endParaRPr kumimoji="0" lang="zh-CN" alt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1" name="图片 19">
            <a:extLst>
              <a:ext uri="{FF2B5EF4-FFF2-40B4-BE49-F238E27FC236}">
                <a16:creationId xmlns:a16="http://schemas.microsoft.com/office/drawing/2014/main" id="{D78B94EC-B8EE-4050-8730-99835F18DE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5" t="26854" r="15862" b="10374"/>
          <a:stretch>
            <a:fillRect/>
          </a:stretch>
        </p:blipFill>
        <p:spPr bwMode="auto">
          <a:xfrm>
            <a:off x="6474583" y="2891749"/>
            <a:ext cx="1240909" cy="99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C019FB0-1BE1-49CF-9D6A-4960003F2B38}"/>
              </a:ext>
            </a:extLst>
          </p:cNvPr>
          <p:cNvSpPr txBox="1"/>
          <p:nvPr/>
        </p:nvSpPr>
        <p:spPr>
          <a:xfrm>
            <a:off x="10702683" y="4515864"/>
            <a:ext cx="13550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HPCN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：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H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igh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erformance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ompute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N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ode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5AFEFEDF-752F-47DA-8064-1AD3F0974381}"/>
              </a:ext>
            </a:extLst>
          </p:cNvPr>
          <p:cNvSpPr txBox="1"/>
          <p:nvPr/>
        </p:nvSpPr>
        <p:spPr>
          <a:xfrm>
            <a:off x="10676707" y="5447109"/>
            <a:ext cx="1669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CPPF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：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oncentrator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re-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rocessor and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F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an-out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9" name="燕尾形 60">
            <a:extLst>
              <a:ext uri="{FF2B5EF4-FFF2-40B4-BE49-F238E27FC236}">
                <a16:creationId xmlns:a16="http://schemas.microsoft.com/office/drawing/2014/main" id="{5D689452-399E-4FD4-979E-5B5FD0735694}"/>
              </a:ext>
            </a:extLst>
          </p:cNvPr>
          <p:cNvSpPr/>
          <p:nvPr/>
        </p:nvSpPr>
        <p:spPr bwMode="auto">
          <a:xfrm>
            <a:off x="5082404" y="6416328"/>
            <a:ext cx="1466850" cy="414337"/>
          </a:xfrm>
          <a:prstGeom prst="chevro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BelleII</a:t>
            </a:r>
            <a:r>
              <a:rPr kumimoji="0" lang="en-US" altLang="zh-C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/PXD</a:t>
            </a:r>
            <a:endParaRPr kumimoji="0" lang="zh-CN" alt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" name="燕尾形 61">
            <a:extLst>
              <a:ext uri="{FF2B5EF4-FFF2-40B4-BE49-F238E27FC236}">
                <a16:creationId xmlns:a16="http://schemas.microsoft.com/office/drawing/2014/main" id="{34B0AED3-901C-404E-A23D-1BC097A8B54D}"/>
              </a:ext>
            </a:extLst>
          </p:cNvPr>
          <p:cNvSpPr/>
          <p:nvPr/>
        </p:nvSpPr>
        <p:spPr bwMode="auto">
          <a:xfrm>
            <a:off x="7753072" y="6408390"/>
            <a:ext cx="2817813" cy="414338"/>
          </a:xfrm>
          <a:prstGeom prst="chevro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CMS Phase-II</a:t>
            </a:r>
            <a:endParaRPr kumimoji="0" lang="zh-CN" alt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" name="燕尾形 63">
            <a:extLst>
              <a:ext uri="{FF2B5EF4-FFF2-40B4-BE49-F238E27FC236}">
                <a16:creationId xmlns:a16="http://schemas.microsoft.com/office/drawing/2014/main" id="{89322301-AC94-439C-8A60-74AE610819ED}"/>
              </a:ext>
            </a:extLst>
          </p:cNvPr>
          <p:cNvSpPr/>
          <p:nvPr/>
        </p:nvSpPr>
        <p:spPr bwMode="auto">
          <a:xfrm>
            <a:off x="2363016" y="6416328"/>
            <a:ext cx="2825751" cy="414337"/>
          </a:xfrm>
          <a:prstGeom prst="chevro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PANDA</a:t>
            </a:r>
            <a:endParaRPr kumimoji="0" lang="zh-CN" alt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五边形 64">
            <a:extLst>
              <a:ext uri="{FF2B5EF4-FFF2-40B4-BE49-F238E27FC236}">
                <a16:creationId xmlns:a16="http://schemas.microsoft.com/office/drawing/2014/main" id="{2C564E27-4CEB-4980-9C1F-47379E40B70D}"/>
              </a:ext>
            </a:extLst>
          </p:cNvPr>
          <p:cNvSpPr/>
          <p:nvPr/>
        </p:nvSpPr>
        <p:spPr bwMode="auto">
          <a:xfrm>
            <a:off x="1515293" y="6430614"/>
            <a:ext cx="968375" cy="414338"/>
          </a:xfrm>
          <a:prstGeom prst="homePlat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宋体" panose="02010600030101010101" pitchFamily="2" charset="-122"/>
              </a:rPr>
              <a:t>实验</a:t>
            </a:r>
            <a:endParaRPr kumimoji="0" lang="zh-CN" alt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4" name="燕尾形 61">
            <a:extLst>
              <a:ext uri="{FF2B5EF4-FFF2-40B4-BE49-F238E27FC236}">
                <a16:creationId xmlns:a16="http://schemas.microsoft.com/office/drawing/2014/main" id="{3C004DFC-A7BD-42DE-A2E7-56ACFB089EBD}"/>
              </a:ext>
            </a:extLst>
          </p:cNvPr>
          <p:cNvSpPr/>
          <p:nvPr/>
        </p:nvSpPr>
        <p:spPr bwMode="auto">
          <a:xfrm>
            <a:off x="6428605" y="6408390"/>
            <a:ext cx="1465263" cy="414338"/>
          </a:xfrm>
          <a:prstGeom prst="chevro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CMS Phase-I</a:t>
            </a:r>
            <a:endParaRPr kumimoji="0" lang="zh-CN" alt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5598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E90031-712F-4013-8B6F-C1175466E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57533" cy="1325563"/>
          </a:xfrm>
        </p:spPr>
        <p:txBody>
          <a:bodyPr/>
          <a:lstStyle/>
          <a:p>
            <a:r>
              <a:rPr lang="en-US" altLang="zh-CN" dirty="0"/>
              <a:t>CEPC</a:t>
            </a:r>
            <a:r>
              <a:rPr lang="zh-CN" altLang="en-US" dirty="0"/>
              <a:t>通用触发板功能需求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A28AAA-80C2-4483-9614-0F1D48DD6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57533" cy="4351338"/>
          </a:xfrm>
        </p:spPr>
        <p:txBody>
          <a:bodyPr/>
          <a:lstStyle/>
          <a:p>
            <a:r>
              <a:rPr lang="zh-CN" altLang="en-US" dirty="0"/>
              <a:t>高速数据传输能力</a:t>
            </a:r>
            <a:endParaRPr lang="en-US" altLang="zh-CN" dirty="0"/>
          </a:p>
          <a:p>
            <a:pPr lvl="1"/>
            <a:r>
              <a:rPr lang="en-US" altLang="zh-CN" dirty="0"/>
              <a:t>Rocket IO</a:t>
            </a:r>
            <a:r>
              <a:rPr lang="zh-CN" altLang="en-US" dirty="0"/>
              <a:t>，光纤</a:t>
            </a:r>
            <a:endParaRPr lang="en-US" altLang="zh-CN" dirty="0"/>
          </a:p>
          <a:p>
            <a:r>
              <a:rPr lang="zh-CN" altLang="en-US" dirty="0"/>
              <a:t>高速数据共享能力</a:t>
            </a:r>
            <a:endParaRPr lang="en-US" altLang="zh-CN" dirty="0"/>
          </a:p>
          <a:p>
            <a:pPr lvl="1"/>
            <a:r>
              <a:rPr lang="en-US" altLang="zh-CN" dirty="0"/>
              <a:t>Rocket IO</a:t>
            </a:r>
            <a:r>
              <a:rPr lang="zh-CN" altLang="en-US" dirty="0"/>
              <a:t>，</a:t>
            </a:r>
            <a:r>
              <a:rPr lang="en-US" altLang="zh-CN" dirty="0"/>
              <a:t>ATCA Full mesh</a:t>
            </a:r>
            <a:r>
              <a:rPr lang="zh-CN" altLang="en-US" dirty="0"/>
              <a:t>背板</a:t>
            </a:r>
            <a:endParaRPr lang="en-US" altLang="zh-CN" dirty="0"/>
          </a:p>
          <a:p>
            <a:r>
              <a:rPr lang="zh-CN" altLang="en-US" dirty="0"/>
              <a:t>大数据缓存能力</a:t>
            </a:r>
            <a:endParaRPr lang="en-US" altLang="zh-CN" dirty="0"/>
          </a:p>
          <a:p>
            <a:pPr lvl="1"/>
            <a:r>
              <a:rPr lang="en-US" altLang="zh-CN" dirty="0"/>
              <a:t>FPGA BRAM</a:t>
            </a:r>
            <a:r>
              <a:rPr lang="zh-CN" altLang="en-US" dirty="0"/>
              <a:t>，</a:t>
            </a:r>
            <a:r>
              <a:rPr lang="en-US" altLang="zh-CN" dirty="0"/>
              <a:t>DDR</a:t>
            </a:r>
          </a:p>
          <a:p>
            <a:r>
              <a:rPr lang="zh-CN" altLang="en-US" dirty="0"/>
              <a:t>并行数据处理能力</a:t>
            </a:r>
            <a:endParaRPr lang="en-US" altLang="zh-CN" dirty="0"/>
          </a:p>
          <a:p>
            <a:r>
              <a:rPr lang="zh-CN" altLang="en-US" dirty="0"/>
              <a:t>高速数据读出能力</a:t>
            </a:r>
            <a:endParaRPr lang="en-US" altLang="zh-CN" dirty="0"/>
          </a:p>
          <a:p>
            <a:pPr lvl="1"/>
            <a:r>
              <a:rPr lang="en-US" altLang="zh-CN" dirty="0"/>
              <a:t>10GbE,  RDMA</a:t>
            </a:r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0428E6-BBB5-4ED0-B6AB-849F09E45A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7"/>
          <a:stretch/>
        </p:blipFill>
        <p:spPr bwMode="auto">
          <a:xfrm>
            <a:off x="8474075" y="3496167"/>
            <a:ext cx="2548726" cy="254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215FDB20-CC4C-4827-B816-B6FE0DBBE5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07"/>
          <a:stretch/>
        </p:blipFill>
        <p:spPr bwMode="auto">
          <a:xfrm>
            <a:off x="8474075" y="620712"/>
            <a:ext cx="2740793" cy="274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6C5534-54E8-4205-90CB-6ACB43F9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5235-AB90-40ED-9E4E-974C87EC3C6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449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5AA1F4-3200-41D8-ADC6-EAA960ED5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关键器件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  <a:r>
              <a:rPr lang="en-US" altLang="zh-CN" dirty="0"/>
              <a:t>FPGA</a:t>
            </a:r>
            <a:r>
              <a:rPr lang="zh-CN" altLang="en-US" dirty="0"/>
              <a:t>器件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5D1979-0BD9-4C3E-80FD-B01C2556D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以前采用过的</a:t>
            </a:r>
            <a:r>
              <a:rPr lang="en-US" altLang="zh-CN" dirty="0"/>
              <a:t>FPGA</a:t>
            </a:r>
            <a:r>
              <a:rPr lang="zh-CN" altLang="en-US" dirty="0"/>
              <a:t>型号：</a:t>
            </a:r>
            <a:endParaRPr lang="en-US" altLang="zh-CN" dirty="0"/>
          </a:p>
          <a:p>
            <a:pPr lvl="1"/>
            <a:r>
              <a:rPr lang="en-US" altLang="zh-CN" dirty="0"/>
              <a:t>Xilinx</a:t>
            </a:r>
            <a:r>
              <a:rPr lang="zh-CN" altLang="en-US" dirty="0"/>
              <a:t>声明</a:t>
            </a:r>
            <a:r>
              <a:rPr lang="en-US" altLang="zh-CN" dirty="0"/>
              <a:t>Virtex-7</a:t>
            </a:r>
            <a:r>
              <a:rPr lang="zh-CN" altLang="en-US" dirty="0"/>
              <a:t>生产线保留到</a:t>
            </a:r>
            <a:r>
              <a:rPr lang="en-US" altLang="zh-CN" dirty="0"/>
              <a:t>2035</a:t>
            </a:r>
            <a:r>
              <a:rPr lang="zh-CN" altLang="en-US" dirty="0"/>
              <a:t>年</a:t>
            </a:r>
            <a:endParaRPr lang="en-US" altLang="zh-CN" dirty="0"/>
          </a:p>
          <a:p>
            <a:pPr lvl="1"/>
            <a:r>
              <a:rPr lang="en-US" altLang="zh-CN" dirty="0" err="1"/>
              <a:t>Ultrascale</a:t>
            </a:r>
            <a:r>
              <a:rPr lang="zh-CN" altLang="en-US" dirty="0"/>
              <a:t>是比</a:t>
            </a:r>
            <a:r>
              <a:rPr lang="en-US" altLang="zh-CN" dirty="0"/>
              <a:t>Virtex-7</a:t>
            </a:r>
            <a:r>
              <a:rPr lang="zh-CN" altLang="en-US" dirty="0"/>
              <a:t>更新的工艺，应该可以用的时间更长，建议采用该系列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EF00B64-6DB3-4E6F-A98D-6FD0D837E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67" y="3389863"/>
            <a:ext cx="11082866" cy="1686943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880566-ABB0-4192-ABC1-9A876567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5235-AB90-40ED-9E4E-974C87EC3C6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216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C9C900-0CD7-4538-A4B8-CA8DA1781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关键器件</a:t>
            </a:r>
            <a:r>
              <a:rPr lang="en-US" altLang="zh-CN" dirty="0"/>
              <a:t>2</a:t>
            </a:r>
            <a:r>
              <a:rPr lang="zh-CN" altLang="en-US" dirty="0"/>
              <a:t>：光电转换器件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340334-5F49-482F-B21F-4F7FCD133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67" y="1825625"/>
            <a:ext cx="4318000" cy="4351338"/>
          </a:xfrm>
        </p:spPr>
        <p:txBody>
          <a:bodyPr/>
          <a:lstStyle/>
          <a:p>
            <a:r>
              <a:rPr lang="en-US" altLang="zh-CN" dirty="0"/>
              <a:t>SFP+</a:t>
            </a:r>
            <a:r>
              <a:rPr lang="zh-CN" altLang="en-US" dirty="0"/>
              <a:t>，</a:t>
            </a:r>
            <a:r>
              <a:rPr lang="en-US" altLang="zh-CN" dirty="0"/>
              <a:t>to 28Gbps/</a:t>
            </a:r>
            <a:r>
              <a:rPr lang="en-US" altLang="zh-CN" dirty="0" err="1"/>
              <a:t>ch</a:t>
            </a:r>
            <a:endParaRPr lang="en-US" altLang="zh-CN" dirty="0"/>
          </a:p>
          <a:p>
            <a:pPr lvl="1"/>
            <a:r>
              <a:rPr lang="zh-CN" altLang="en-US" dirty="0"/>
              <a:t>每器件支持</a:t>
            </a:r>
            <a:r>
              <a:rPr lang="en-US" altLang="zh-CN" dirty="0"/>
              <a:t>1</a:t>
            </a:r>
            <a:r>
              <a:rPr lang="zh-CN" altLang="en-US" dirty="0"/>
              <a:t>路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55AA504-312D-4771-9797-9AB52BEAD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3117057"/>
            <a:ext cx="3048000" cy="3048000"/>
          </a:xfrm>
          <a:prstGeom prst="rect">
            <a:avLst/>
          </a:prstGeom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AB9F863-71B7-4F2B-B6D2-53562784E444}"/>
              </a:ext>
            </a:extLst>
          </p:cNvPr>
          <p:cNvSpPr txBox="1">
            <a:spLocks/>
          </p:cNvSpPr>
          <p:nvPr/>
        </p:nvSpPr>
        <p:spPr>
          <a:xfrm>
            <a:off x="4406900" y="1825625"/>
            <a:ext cx="431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QSFP</a:t>
            </a:r>
            <a:r>
              <a:rPr lang="zh-CN" altLang="en-US" dirty="0"/>
              <a:t>，</a:t>
            </a:r>
            <a:r>
              <a:rPr lang="en-US" altLang="zh-CN" dirty="0"/>
              <a:t>to 28Gbps/</a:t>
            </a:r>
            <a:r>
              <a:rPr lang="en-US" altLang="zh-CN" dirty="0" err="1"/>
              <a:t>ch</a:t>
            </a:r>
            <a:endParaRPr lang="en-US" altLang="zh-CN" dirty="0"/>
          </a:p>
          <a:p>
            <a:pPr lvl="1"/>
            <a:r>
              <a:rPr lang="zh-CN" altLang="en-US" dirty="0"/>
              <a:t>每器件支持</a:t>
            </a:r>
            <a:r>
              <a:rPr lang="en-US" altLang="zh-CN" dirty="0"/>
              <a:t>4</a:t>
            </a:r>
            <a:r>
              <a:rPr lang="zh-CN" altLang="en-US" dirty="0"/>
              <a:t>路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E998052-D16B-46A3-A47F-8A3D286EF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933" y="3056467"/>
            <a:ext cx="3048000" cy="3048000"/>
          </a:xfrm>
          <a:prstGeom prst="rect">
            <a:avLst/>
          </a:prstGeom>
        </p:spPr>
      </p:pic>
      <p:sp>
        <p:nvSpPr>
          <p:cNvPr id="7" name="内容占位符 2">
            <a:extLst>
              <a:ext uri="{FF2B5EF4-FFF2-40B4-BE49-F238E27FC236}">
                <a16:creationId xmlns:a16="http://schemas.microsoft.com/office/drawing/2014/main" id="{69A56565-84F8-458D-8CE4-81ABC400E161}"/>
              </a:ext>
            </a:extLst>
          </p:cNvPr>
          <p:cNvSpPr txBox="1">
            <a:spLocks/>
          </p:cNvSpPr>
          <p:nvPr/>
        </p:nvSpPr>
        <p:spPr>
          <a:xfrm>
            <a:off x="8263466" y="1825625"/>
            <a:ext cx="37930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Firefly</a:t>
            </a:r>
            <a:r>
              <a:rPr lang="zh-CN" altLang="en-US" dirty="0"/>
              <a:t>，</a:t>
            </a:r>
            <a:r>
              <a:rPr lang="en-US" altLang="zh-CN" dirty="0"/>
              <a:t>to 28Gbps/</a:t>
            </a:r>
            <a:r>
              <a:rPr lang="en-US" altLang="zh-CN" dirty="0" err="1"/>
              <a:t>ch</a:t>
            </a:r>
            <a:endParaRPr lang="en-US" altLang="zh-CN" dirty="0"/>
          </a:p>
          <a:p>
            <a:pPr lvl="1"/>
            <a:r>
              <a:rPr lang="zh-CN" altLang="en-US" dirty="0"/>
              <a:t>每器件支持</a:t>
            </a:r>
            <a:r>
              <a:rPr lang="en-US" altLang="zh-CN" dirty="0"/>
              <a:t>12</a:t>
            </a:r>
            <a:r>
              <a:rPr lang="zh-CN" altLang="en-US" dirty="0"/>
              <a:t>路收</a:t>
            </a:r>
            <a:r>
              <a:rPr lang="en-US" altLang="zh-CN" dirty="0"/>
              <a:t>/</a:t>
            </a:r>
            <a:r>
              <a:rPr lang="zh-CN" altLang="en-US" dirty="0"/>
              <a:t>发</a:t>
            </a:r>
            <a:endParaRPr lang="en-US" altLang="zh-CN" dirty="0"/>
          </a:p>
          <a:p>
            <a:pPr lvl="1"/>
            <a:r>
              <a:rPr lang="zh-CN" altLang="en-US" dirty="0"/>
              <a:t>高集成度，建议采用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D1954A4-12C2-47F4-BCB8-A89C19B67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349" y="3389324"/>
            <a:ext cx="2923118" cy="157398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660204A-0B31-4012-9BF0-D2F48F654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8699" y="5030780"/>
            <a:ext cx="3022600" cy="1462095"/>
          </a:xfrm>
          <a:prstGeom prst="rect">
            <a:avLst/>
          </a:prstGeom>
        </p:spPr>
      </p:pic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56AD6227-64BA-41A4-8F31-0EC863E66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5235-AB90-40ED-9E4E-974C87EC3C6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342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717964-E5CA-431D-BAAA-D34951882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需要明确的信息：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C41DEA-5CCA-4E7B-8885-2EAFD3CCF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内室，量能器的探测器类型？</a:t>
            </a:r>
            <a:endParaRPr lang="en-US" altLang="zh-CN" dirty="0"/>
          </a:p>
          <a:p>
            <a:r>
              <a:rPr lang="zh-CN" altLang="en-US" dirty="0"/>
              <a:t>各探测器根据物理需求给出的触发条件？</a:t>
            </a:r>
            <a:endParaRPr lang="en-US" altLang="zh-CN" dirty="0"/>
          </a:p>
          <a:p>
            <a:r>
              <a:rPr lang="zh-CN" altLang="en-US" dirty="0"/>
              <a:t>后端电子学板给出的触发条件的表达方式？</a:t>
            </a:r>
            <a:endParaRPr lang="en-US" altLang="zh-CN" dirty="0"/>
          </a:p>
          <a:p>
            <a:r>
              <a:rPr lang="zh-CN" altLang="en-US" dirty="0"/>
              <a:t>后端电子学板到触发板的传输速率？</a:t>
            </a:r>
            <a:endParaRPr lang="en-US" altLang="zh-CN" dirty="0"/>
          </a:p>
          <a:p>
            <a:pPr lvl="1"/>
            <a:r>
              <a:rPr lang="en-US" altLang="zh-CN" dirty="0"/>
              <a:t>10Gbps</a:t>
            </a:r>
            <a:r>
              <a:rPr lang="zh-CN" altLang="en-US" dirty="0"/>
              <a:t>？</a:t>
            </a:r>
            <a:r>
              <a:rPr lang="en-US" altLang="zh-CN" dirty="0"/>
              <a:t>16Gbps</a:t>
            </a:r>
            <a:r>
              <a:rPr lang="zh-CN" altLang="en-US" dirty="0"/>
              <a:t>？</a:t>
            </a:r>
            <a:r>
              <a:rPr lang="en-US" altLang="zh-CN" dirty="0"/>
              <a:t>25Gbps</a:t>
            </a:r>
            <a:r>
              <a:rPr lang="zh-CN" altLang="en-US" dirty="0"/>
              <a:t>？</a:t>
            </a:r>
            <a:endParaRPr lang="en-US" altLang="zh-CN" dirty="0"/>
          </a:p>
          <a:p>
            <a:r>
              <a:rPr lang="zh-CN" altLang="en-US" dirty="0"/>
              <a:t>每条光纤覆盖多少区域？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FF6D52-7618-4964-B767-C64A1E3D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5235-AB90-40ED-9E4E-974C87EC3C6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884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121596-AE22-45A1-9144-5684AED69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ATLAS TDAQ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C8A9BF-5B6D-4F5A-A70B-8CA6B7631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ADDBF8A-D017-4180-AF31-9C6D3AB5A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5235-AB90-40ED-9E4E-974C87EC3C61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52486B2-5541-44E7-A3D4-B6361AE43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264" y="469370"/>
            <a:ext cx="5482322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42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1A0C83-2B11-45BB-931B-2FB704238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02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/>
              <a:t>CMS Phase-II TDAQ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E4C9724-94BF-4EF2-80A5-11BA655FA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383" y="2480732"/>
            <a:ext cx="6839767" cy="3650705"/>
          </a:xfrm>
          <a:prstGeom prst="rect">
            <a:avLst/>
          </a:pr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696B812-D83F-4FE1-9FFE-24DCD351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3CBB-7691-4E27-84C6-A2E7163225D6}" type="slidenum">
              <a:rPr lang="zh-CN" altLang="en-US" smtClean="0"/>
              <a:t>8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71163B7-5699-472F-8D57-F996F4196D3F}"/>
              </a:ext>
            </a:extLst>
          </p:cNvPr>
          <p:cNvCxnSpPr>
            <a:cxnSpLocks/>
          </p:cNvCxnSpPr>
          <p:nvPr/>
        </p:nvCxnSpPr>
        <p:spPr>
          <a:xfrm flipH="1">
            <a:off x="3987801" y="3725330"/>
            <a:ext cx="4070351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921F7A2-C30D-42E4-8A76-48951532FECD}"/>
              </a:ext>
            </a:extLst>
          </p:cNvPr>
          <p:cNvCxnSpPr>
            <a:cxnSpLocks/>
          </p:cNvCxnSpPr>
          <p:nvPr/>
        </p:nvCxnSpPr>
        <p:spPr>
          <a:xfrm flipV="1">
            <a:off x="3987800" y="2899831"/>
            <a:ext cx="0" cy="825501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7DFEE78A-2D30-4236-966A-E3C935C5FE04}"/>
              </a:ext>
            </a:extLst>
          </p:cNvPr>
          <p:cNvSpPr txBox="1"/>
          <p:nvPr/>
        </p:nvSpPr>
        <p:spPr>
          <a:xfrm>
            <a:off x="8409631" y="2026914"/>
            <a:ext cx="2137371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1000" b="1" dirty="0"/>
              <a:t>后端电子学</a:t>
            </a:r>
            <a:r>
              <a:rPr lang="en-US" altLang="zh-CN" sz="1000" b="1" dirty="0"/>
              <a:t>(</a:t>
            </a:r>
            <a:r>
              <a:rPr lang="zh-CN" altLang="en-US" sz="1000" b="1" dirty="0"/>
              <a:t>同步低延迟）：</a:t>
            </a:r>
            <a:endParaRPr lang="en-US" altLang="zh-CN" sz="1000" b="1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000" dirty="0"/>
              <a:t>前后端标准协议接口，数据解压，数据对齐</a:t>
            </a:r>
            <a:endParaRPr lang="en-US" altLang="zh-CN" sz="10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000" dirty="0"/>
              <a:t>产生触发条件：簇，径迹段，能量等</a:t>
            </a:r>
            <a:r>
              <a:rPr lang="en-US" altLang="zh-CN" sz="1000" dirty="0"/>
              <a:t>…</a:t>
            </a:r>
            <a:r>
              <a:rPr lang="zh-CN" altLang="en-US" sz="1000" dirty="0"/>
              <a:t>，触发条件信息的同步发送（所有触发条件都在后端产生）</a:t>
            </a:r>
            <a:endParaRPr lang="en-US" altLang="zh-CN" sz="10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000" dirty="0"/>
              <a:t>探测器原始数据及触发条件信息数据读出（</a:t>
            </a:r>
            <a:r>
              <a:rPr lang="en-US" altLang="zh-CN" sz="1000" dirty="0"/>
              <a:t>DAQ</a:t>
            </a:r>
            <a:r>
              <a:rPr lang="zh-CN" altLang="en-US" sz="1000" dirty="0"/>
              <a:t>功能）</a:t>
            </a:r>
            <a:endParaRPr lang="en-US" altLang="zh-CN" sz="10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000" dirty="0"/>
              <a:t>触发快控制时钟接收及往前端发送，状态信息反馈（快控制）</a:t>
            </a:r>
            <a:endParaRPr lang="en-US" altLang="zh-CN" sz="10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000" dirty="0"/>
              <a:t>前端上电控制，阈值等慢控参数配置及读回校验（慢控制）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4A466111-6C39-49E0-97EA-F75DA05A59BB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7944664" y="2996411"/>
            <a:ext cx="464966" cy="48804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8E648361-0E1E-4C79-9F2C-67CB29EBCBF4}"/>
              </a:ext>
            </a:extLst>
          </p:cNvPr>
          <p:cNvSpPr txBox="1"/>
          <p:nvPr/>
        </p:nvSpPr>
        <p:spPr>
          <a:xfrm>
            <a:off x="8409631" y="1454534"/>
            <a:ext cx="2137371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1000" b="1" dirty="0"/>
              <a:t>前端电子学：</a:t>
            </a:r>
            <a:r>
              <a:rPr lang="zh-CN" altLang="en-US" sz="1000" dirty="0"/>
              <a:t>时钟及快控制信号恢复，</a:t>
            </a:r>
            <a:r>
              <a:rPr lang="en-US" altLang="zh-CN" sz="1000" dirty="0"/>
              <a:t>ADC</a:t>
            </a:r>
            <a:r>
              <a:rPr lang="zh-CN" altLang="en-US" sz="1000" dirty="0"/>
              <a:t>，</a:t>
            </a:r>
            <a:r>
              <a:rPr lang="en-US" altLang="zh-CN" sz="1000" dirty="0"/>
              <a:t>TDC</a:t>
            </a:r>
            <a:r>
              <a:rPr lang="zh-CN" altLang="en-US" sz="1000" dirty="0"/>
              <a:t>，数据压缩发送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68CCB307-26D4-4A5C-95B3-48D3C591C15E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7918744" y="1654589"/>
            <a:ext cx="490886" cy="107422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22C8358E-D0CE-4ECA-A88F-22B06061C69F}"/>
              </a:ext>
            </a:extLst>
          </p:cNvPr>
          <p:cNvSpPr txBox="1"/>
          <p:nvPr/>
        </p:nvSpPr>
        <p:spPr>
          <a:xfrm>
            <a:off x="8421998" y="4253832"/>
            <a:ext cx="2125003" cy="123110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机箱内快控制时钟扇出及数据读出</a:t>
            </a:r>
            <a:r>
              <a:rPr lang="zh-CN" altLang="en-US" sz="1000" b="1" dirty="0"/>
              <a:t>：</a:t>
            </a:r>
            <a:endParaRPr lang="en-US" altLang="zh-CN" sz="1000" b="1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000" dirty="0"/>
              <a:t>为后端电子学提供标准数据读出接口</a:t>
            </a:r>
            <a:r>
              <a:rPr lang="en-US" altLang="zh-CN" sz="1000" dirty="0"/>
              <a:t>S-Link</a:t>
            </a:r>
            <a:r>
              <a:rPr lang="zh-CN" altLang="en-US" sz="1000" dirty="0"/>
              <a:t>，</a:t>
            </a:r>
            <a:endParaRPr lang="en-US" altLang="zh-CN" sz="10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000" dirty="0"/>
              <a:t>数据汇总及发送，</a:t>
            </a:r>
            <a:endParaRPr lang="en-US" altLang="zh-CN" sz="10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000" dirty="0"/>
              <a:t>触发快控制时钟机箱内扇出及后端电子学状态汇总，反馈</a:t>
            </a: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01B05F4D-14A7-4B33-BB23-E4D7A81540A5}"/>
              </a:ext>
            </a:extLst>
          </p:cNvPr>
          <p:cNvCxnSpPr>
            <a:cxnSpLocks/>
            <a:stCxn id="27" idx="1"/>
          </p:cNvCxnSpPr>
          <p:nvPr/>
        </p:nvCxnSpPr>
        <p:spPr>
          <a:xfrm flipH="1" flipV="1">
            <a:off x="7858189" y="4084191"/>
            <a:ext cx="563809" cy="78519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6A8D6F2A-6714-4679-A7C9-FEEB32F8F12A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3019409" y="2527640"/>
            <a:ext cx="84920" cy="73144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503661C7-6AA3-4F28-940C-7A55B7F61929}"/>
              </a:ext>
            </a:extLst>
          </p:cNvPr>
          <p:cNvSpPr txBox="1"/>
          <p:nvPr/>
        </p:nvSpPr>
        <p:spPr>
          <a:xfrm>
            <a:off x="8409630" y="5592463"/>
            <a:ext cx="2137371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TCDS</a:t>
            </a:r>
            <a:r>
              <a:rPr lang="zh-CN" altLang="en-US" sz="1200" b="1" dirty="0"/>
              <a:t> </a:t>
            </a:r>
            <a:r>
              <a:rPr lang="zh-CN" altLang="en-US" sz="1000" b="1" dirty="0"/>
              <a:t>：</a:t>
            </a:r>
            <a:endParaRPr lang="en-US" altLang="zh-CN" sz="1000" b="1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000" dirty="0"/>
              <a:t>接收</a:t>
            </a:r>
            <a:r>
              <a:rPr lang="en-US" altLang="zh-CN" sz="1000" dirty="0"/>
              <a:t>L1A</a:t>
            </a:r>
            <a:r>
              <a:rPr lang="zh-CN" altLang="en-US" sz="1000" dirty="0"/>
              <a:t>，系统状态汇总</a:t>
            </a:r>
            <a:endParaRPr lang="en-US" altLang="zh-CN" sz="10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000" dirty="0"/>
              <a:t>触发时钟快控制信息扇出，系统快控制响应</a:t>
            </a:r>
            <a:endParaRPr lang="en-US" altLang="zh-CN" sz="1000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978BD3A3-A72B-4911-982F-3FBF2A2A15AD}"/>
              </a:ext>
            </a:extLst>
          </p:cNvPr>
          <p:cNvSpPr txBox="1"/>
          <p:nvPr/>
        </p:nvSpPr>
        <p:spPr>
          <a:xfrm>
            <a:off x="2152650" y="1788976"/>
            <a:ext cx="1903358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触发系统 </a:t>
            </a:r>
            <a:r>
              <a:rPr lang="zh-CN" altLang="en-US" sz="1000" b="1" dirty="0"/>
              <a:t>：</a:t>
            </a:r>
            <a:endParaRPr lang="en-US" altLang="zh-CN" sz="1000" b="1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000" dirty="0"/>
              <a:t>接收各探测器触发条件信息</a:t>
            </a:r>
            <a:endParaRPr lang="en-US" altLang="zh-CN" sz="10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000" dirty="0"/>
              <a:t>根据物理需求产生</a:t>
            </a:r>
            <a:r>
              <a:rPr lang="en-US" altLang="zh-CN" sz="1000" dirty="0"/>
              <a:t>L1A</a:t>
            </a:r>
            <a:r>
              <a:rPr lang="zh-CN" altLang="en-US" sz="1000" dirty="0"/>
              <a:t>并发送给</a:t>
            </a:r>
            <a:r>
              <a:rPr lang="en-US" altLang="zh-CN" sz="1000" dirty="0"/>
              <a:t>TCDS</a:t>
            </a: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ED8D223C-F906-453D-932C-E4B3A98D483E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3333753" y="4423473"/>
            <a:ext cx="5075876" cy="153832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597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524</Words>
  <Application>Microsoft Office PowerPoint</Application>
  <PresentationFormat>宽屏</PresentationFormat>
  <Paragraphs>111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等线</vt:lpstr>
      <vt:lpstr>等线 Light</vt:lpstr>
      <vt:lpstr>微软雅黑</vt:lpstr>
      <vt:lpstr>Arial</vt:lpstr>
      <vt:lpstr>Arial Black</vt:lpstr>
      <vt:lpstr>Calibri</vt:lpstr>
      <vt:lpstr>Times New Roman</vt:lpstr>
      <vt:lpstr>Wingdings</vt:lpstr>
      <vt:lpstr>Office 主题​​</vt:lpstr>
      <vt:lpstr>Office 主题</vt:lpstr>
      <vt:lpstr>CEPC TDAQ  通用触发板细化讨论</vt:lpstr>
      <vt:lpstr>触发实验室触发插件设计及项目应用</vt:lpstr>
      <vt:lpstr>CEPC通用触发板功能需求</vt:lpstr>
      <vt:lpstr>关键器件1：FPGA器件</vt:lpstr>
      <vt:lpstr>关键器件2：光电转换器件</vt:lpstr>
      <vt:lpstr>需要明确的信息：</vt:lpstr>
      <vt:lpstr>ATLAS TDAQ</vt:lpstr>
      <vt:lpstr>CMS Phase-II TDAQ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TDAQ通用触发板细化讨论</dc:title>
  <dc:creator>逍遥</dc:creator>
  <cp:lastModifiedBy>逍遥</cp:lastModifiedBy>
  <cp:revision>52</cp:revision>
  <dcterms:created xsi:type="dcterms:W3CDTF">2024-02-28T02:34:49Z</dcterms:created>
  <dcterms:modified xsi:type="dcterms:W3CDTF">2024-02-29T01:00:54Z</dcterms:modified>
</cp:coreProperties>
</file>