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1818" r:id="rId3"/>
    <p:sldId id="1821" r:id="rId4"/>
    <p:sldId id="1824" r:id="rId5"/>
    <p:sldId id="1825" r:id="rId6"/>
    <p:sldId id="1814" r:id="rId7"/>
    <p:sldId id="1820" r:id="rId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75C5"/>
    <a:srgbClr val="DC89C2"/>
    <a:srgbClr val="484BAF"/>
    <a:srgbClr val="E48311"/>
    <a:srgbClr val="0F7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0"/>
    <p:restoredTop sz="50000"/>
  </p:normalViewPr>
  <p:slideViewPr>
    <p:cSldViewPr snapToGrid="0" snapToObjects="1">
      <p:cViewPr varScale="1">
        <p:scale>
          <a:sx n="110" d="100"/>
          <a:sy n="110" d="100"/>
        </p:scale>
        <p:origin x="1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13BA0-58D0-408E-87F5-B5D4485CB8AC}" type="datetimeFigureOut">
              <a:rPr lang="en-US" smtClean="0"/>
              <a:t>2/29/24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35300-01C4-4EC5-A4B4-F523C2562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2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35300-01C4-4EC5-A4B4-F523C25623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9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7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7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67119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869895-2E93-024E-B62F-58D014B200D9}"/>
              </a:ext>
            </a:extLst>
          </p:cNvPr>
          <p:cNvSpPr txBox="1"/>
          <p:nvPr userDrawn="1"/>
        </p:nvSpPr>
        <p:spPr>
          <a:xfrm>
            <a:off x="4528457" y="64588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43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1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270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4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buClr>
                <a:srgbClr val="0F75BD"/>
              </a:buClr>
              <a:defRPr sz="3200"/>
            </a:lvl1pPr>
            <a:lvl2pPr>
              <a:buClr>
                <a:srgbClr val="0F75BD"/>
              </a:buClr>
              <a:defRPr sz="2800"/>
            </a:lvl2pPr>
            <a:lvl3pPr>
              <a:buClr>
                <a:srgbClr val="0F75BD"/>
              </a:buClr>
              <a:defRPr sz="2400"/>
            </a:lvl3pPr>
            <a:lvl4pPr>
              <a:buClr>
                <a:srgbClr val="0F75BD"/>
              </a:buClr>
              <a:defRPr sz="2000"/>
            </a:lvl4pPr>
            <a:lvl5pPr>
              <a:buClr>
                <a:srgbClr val="0F75BD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4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3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172087"/>
            <a:ext cx="8543925" cy="600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168400"/>
            <a:ext cx="8543925" cy="500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D98D-72B3-3D49-9BC1-B5043B0D15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" y="6176963"/>
            <a:ext cx="9902952" cy="678299"/>
          </a:xfrm>
          <a:prstGeom prst="rect">
            <a:avLst/>
          </a:prstGeom>
          <a:gradFill flip="none" rotWithShape="1">
            <a:gsLst>
              <a:gs pos="94020">
                <a:schemeClr val="bg1"/>
              </a:gs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681038" y="937846"/>
            <a:ext cx="8543925" cy="2344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BE6B9FA9-7F0F-8043-9054-75C98F10319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176962"/>
            <a:ext cx="681038" cy="681038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D2EB6D3-F519-2346-A983-ABBB74A22DC8}"/>
              </a:ext>
            </a:extLst>
          </p:cNvPr>
          <p:cNvSpPr txBox="1">
            <a:spLocks/>
          </p:cNvSpPr>
          <p:nvPr userDrawn="1"/>
        </p:nvSpPr>
        <p:spPr>
          <a:xfrm>
            <a:off x="7553325" y="6318034"/>
            <a:ext cx="222885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15FD98D-72B3-3D49-9BC1-B5043B0D15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9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ndico.ihep.ac.cn/event/21543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9448" y="1559102"/>
            <a:ext cx="8918303" cy="2454541"/>
          </a:xfrm>
        </p:spPr>
        <p:txBody>
          <a:bodyPr>
            <a:normAutofit fontScale="90000"/>
          </a:bodyPr>
          <a:lstStyle/>
          <a:p>
            <a:r>
              <a:rPr lang="en-CN" altLang="zh-CN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CEPC</a:t>
            </a:r>
            <a:r>
              <a:rPr lang="zh-CN" altLang="en-US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CN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vertex</a:t>
            </a:r>
            <a:r>
              <a:rPr lang="zh-CN" altLang="en-US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CN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detector</a:t>
            </a:r>
            <a:br>
              <a:rPr lang="en-US" altLang="zh-CN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</a:br>
            <a:r>
              <a:rPr lang="en-US" altLang="zh-CN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towards</a:t>
            </a:r>
            <a:r>
              <a:rPr lang="zh-CN" altLang="en-US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CN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TDR</a:t>
            </a:r>
            <a:br>
              <a:rPr lang="en-US" altLang="zh-CN" b="1" dirty="0">
                <a:solidFill>
                  <a:srgbClr val="1A63A0"/>
                </a:solidFill>
                <a:latin typeface="Roboto" panose="02000000000000000000" pitchFamily="2" charset="0"/>
              </a:rPr>
            </a:br>
            <a:endParaRPr lang="en-US" altLang="zh-CN" b="1" dirty="0">
              <a:solidFill>
                <a:srgbClr val="1A63A0"/>
              </a:solidFill>
              <a:latin typeface="Roboto" panose="020000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113" y="4013643"/>
            <a:ext cx="8831439" cy="2004811"/>
          </a:xfrm>
        </p:spPr>
        <p:txBody>
          <a:bodyPr>
            <a:normAutofit/>
          </a:bodyPr>
          <a:lstStyle/>
          <a:p>
            <a:r>
              <a:rPr lang="en-US" dirty="0"/>
              <a:t>Zhijun Liang,</a:t>
            </a:r>
          </a:p>
          <a:p>
            <a:r>
              <a:rPr lang="en-US" altLang="zh-CN"/>
              <a:t>On behalf of CEPC vertex working group </a:t>
            </a:r>
          </a:p>
          <a:p>
            <a:endParaRPr lang="en-US" dirty="0"/>
          </a:p>
          <a:p>
            <a:endParaRPr lang="en-US" altLang="zh-CN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72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B0B6-74CF-EECE-8EF9-F6A15516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1A63A0"/>
                </a:solidFill>
                <a:latin typeface="Roboto" panose="02000000000000000000" pitchFamily="2" charset="0"/>
              </a:rPr>
              <a:t>T</a:t>
            </a:r>
            <a:r>
              <a:rPr lang="en-US" altLang="zh-CN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owards</a:t>
            </a:r>
            <a:r>
              <a:rPr lang="zh-CN" altLang="en-US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CN" b="1" i="0" u="none" strike="noStrike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TDR</a:t>
            </a:r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621FD-3CD7-3CC3-937C-6505C5FE7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96" y="1168400"/>
            <a:ext cx="10336193" cy="5008563"/>
          </a:xfrm>
        </p:spPr>
        <p:txBody>
          <a:bodyPr/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Aim to have a draft of TDR by the end of 2024. </a:t>
            </a:r>
          </a:p>
          <a:p>
            <a:pPr lvl="1"/>
            <a:r>
              <a:rPr kumimoji="1" lang="en-US" altLang="zh-CN" dirty="0"/>
              <a:t>System level design, choose baseline technology</a:t>
            </a:r>
          </a:p>
          <a:p>
            <a:pPr lvl="1"/>
            <a:r>
              <a:rPr kumimoji="1" lang="en-US" altLang="zh-CN" dirty="0"/>
              <a:t>Electronics, service and mechanics needs to be included </a:t>
            </a:r>
          </a:p>
          <a:p>
            <a:pPr lvl="1"/>
            <a:endParaRPr kumimoji="1" lang="en-US" altLang="zh-CN" dirty="0">
              <a:solidFill>
                <a:srgbClr val="0070C0"/>
              </a:solidFill>
            </a:endParaRPr>
          </a:p>
          <a:p>
            <a:r>
              <a:rPr kumimoji="1" lang="en-US" altLang="zh-CN" dirty="0">
                <a:solidFill>
                  <a:srgbClr val="0070C0"/>
                </a:solidFill>
              </a:rPr>
              <a:t>Major change from CDR to TDR </a:t>
            </a:r>
          </a:p>
          <a:p>
            <a:pPr lvl="1"/>
            <a:r>
              <a:rPr kumimoji="1" lang="en-US" altLang="zh-CN" dirty="0"/>
              <a:t>Beam</a:t>
            </a:r>
            <a:r>
              <a:rPr kumimoji="1" lang="zh-CN" altLang="en-US" dirty="0"/>
              <a:t> </a:t>
            </a:r>
            <a:r>
              <a:rPr kumimoji="1" lang="en-US" altLang="zh-CN" dirty="0"/>
              <a:t>pipe diameter: 28mm (CDR) </a:t>
            </a:r>
            <a:r>
              <a:rPr kumimoji="1" lang="en-US" altLang="zh-CN" dirty="0">
                <a:sym typeface="Wingdings" pitchFamily="2" charset="2"/>
              </a:rPr>
              <a:t> 20mm (TDR)       (reduce 30%)</a:t>
            </a:r>
          </a:p>
          <a:p>
            <a:pPr lvl="1"/>
            <a:r>
              <a:rPr kumimoji="1" lang="en-US" altLang="zh-CN" dirty="0">
                <a:sym typeface="Wingdings" pitchFamily="2" charset="2"/>
              </a:rPr>
              <a:t>Instant Luminosity per IP: </a:t>
            </a:r>
          </a:p>
          <a:p>
            <a:pPr lvl="2"/>
            <a:r>
              <a:rPr kumimoji="1" lang="en-US" altLang="zh-CN" dirty="0">
                <a:sym typeface="Wingdings" pitchFamily="2" charset="2"/>
              </a:rPr>
              <a:t>Z pole: 32</a:t>
            </a:r>
            <a:r>
              <a:rPr kumimoji="1" lang="en-US" altLang="zh-CN" dirty="0"/>
              <a:t>×</a:t>
            </a:r>
            <a:r>
              <a:rPr kumimoji="1" lang="en-US" altLang="zh-CN" dirty="0">
                <a:sym typeface="Wingdings" pitchFamily="2" charset="2"/>
              </a:rPr>
              <a:t>10</a:t>
            </a:r>
            <a:r>
              <a:rPr kumimoji="1" lang="en-US" altLang="zh-CN" baseline="30000" dirty="0">
                <a:sym typeface="Wingdings" pitchFamily="2" charset="2"/>
              </a:rPr>
              <a:t>34</a:t>
            </a:r>
            <a:r>
              <a:rPr kumimoji="1" lang="en-US" altLang="zh-CN" dirty="0">
                <a:sym typeface="Wingdings" pitchFamily="2" charset="2"/>
              </a:rPr>
              <a:t> cm</a:t>
            </a:r>
            <a:r>
              <a:rPr kumimoji="1" lang="en-US" altLang="zh-CN" baseline="30000" dirty="0">
                <a:sym typeface="Wingdings" pitchFamily="2" charset="2"/>
              </a:rPr>
              <a:t>-2</a:t>
            </a:r>
            <a:r>
              <a:rPr kumimoji="1" lang="en-US" altLang="zh-CN" dirty="0">
                <a:sym typeface="Wingdings" pitchFamily="2" charset="2"/>
              </a:rPr>
              <a:t>s</a:t>
            </a:r>
            <a:r>
              <a:rPr kumimoji="1" lang="en-US" altLang="zh-CN" baseline="30000" dirty="0">
                <a:sym typeface="Wingdings" pitchFamily="2" charset="2"/>
              </a:rPr>
              <a:t>-1</a:t>
            </a:r>
            <a:r>
              <a:rPr kumimoji="1" lang="en-US" altLang="zh-CN" dirty="0"/>
              <a:t> (CDR)  </a:t>
            </a:r>
            <a:r>
              <a:rPr kumimoji="1" lang="en-US" altLang="zh-CN" dirty="0">
                <a:sym typeface="Wingdings" pitchFamily="2" charset="2"/>
              </a:rPr>
              <a:t> 192 </a:t>
            </a:r>
            <a:r>
              <a:rPr kumimoji="1" lang="en-US" altLang="zh-CN" dirty="0"/>
              <a:t>×</a:t>
            </a:r>
            <a:r>
              <a:rPr kumimoji="1" lang="en-US" altLang="zh-CN" dirty="0">
                <a:sym typeface="Wingdings" pitchFamily="2" charset="2"/>
              </a:rPr>
              <a:t>10</a:t>
            </a:r>
            <a:r>
              <a:rPr kumimoji="1" lang="en-US" altLang="zh-CN" baseline="30000" dirty="0">
                <a:sym typeface="Wingdings" pitchFamily="2" charset="2"/>
              </a:rPr>
              <a:t>34</a:t>
            </a:r>
            <a:r>
              <a:rPr kumimoji="1" lang="en-US" altLang="zh-CN" dirty="0">
                <a:sym typeface="Wingdings" pitchFamily="2" charset="2"/>
              </a:rPr>
              <a:t> cm</a:t>
            </a:r>
            <a:r>
              <a:rPr kumimoji="1" lang="en-US" altLang="zh-CN" baseline="30000" dirty="0">
                <a:sym typeface="Wingdings" pitchFamily="2" charset="2"/>
              </a:rPr>
              <a:t>-2</a:t>
            </a:r>
            <a:r>
              <a:rPr kumimoji="1" lang="en-US" altLang="zh-CN" dirty="0">
                <a:sym typeface="Wingdings" pitchFamily="2" charset="2"/>
              </a:rPr>
              <a:t>s</a:t>
            </a:r>
            <a:r>
              <a:rPr kumimoji="1" lang="en-US" altLang="zh-CN" baseline="30000" dirty="0">
                <a:sym typeface="Wingdings" pitchFamily="2" charset="2"/>
              </a:rPr>
              <a:t>-1</a:t>
            </a:r>
            <a:r>
              <a:rPr kumimoji="1" lang="en-US" altLang="zh-CN" baseline="30000" dirty="0"/>
              <a:t> </a:t>
            </a:r>
            <a:r>
              <a:rPr kumimoji="1" lang="en-US" altLang="zh-CN" dirty="0"/>
              <a:t>(TDR, 50MW) (6 times increase)</a:t>
            </a:r>
          </a:p>
          <a:p>
            <a:pPr lvl="2"/>
            <a:r>
              <a:rPr kumimoji="1" lang="en-US" altLang="zh-CN" dirty="0">
                <a:sym typeface="Wingdings" pitchFamily="2" charset="2"/>
              </a:rPr>
              <a:t>ZH:  5.6</a:t>
            </a:r>
            <a:r>
              <a:rPr kumimoji="1" lang="en-US" altLang="zh-CN" dirty="0"/>
              <a:t>×</a:t>
            </a:r>
            <a:r>
              <a:rPr kumimoji="1" lang="en-US" altLang="zh-CN" dirty="0">
                <a:sym typeface="Wingdings" pitchFamily="2" charset="2"/>
              </a:rPr>
              <a:t>1034 cm-2s-1</a:t>
            </a:r>
            <a:r>
              <a:rPr kumimoji="1" lang="en-US" altLang="zh-CN" dirty="0"/>
              <a:t> (CDR) </a:t>
            </a:r>
            <a:r>
              <a:rPr kumimoji="1" lang="en-US" altLang="zh-CN" dirty="0">
                <a:sym typeface="Wingdings" pitchFamily="2" charset="2"/>
              </a:rPr>
              <a:t> 8.3 </a:t>
            </a:r>
            <a:r>
              <a:rPr kumimoji="1" lang="en-US" altLang="zh-CN" dirty="0"/>
              <a:t>×</a:t>
            </a:r>
            <a:r>
              <a:rPr kumimoji="1" lang="en-US" altLang="zh-CN" dirty="0">
                <a:sym typeface="Wingdings" pitchFamily="2" charset="2"/>
              </a:rPr>
              <a:t>10</a:t>
            </a:r>
            <a:r>
              <a:rPr kumimoji="1" lang="en-US" altLang="zh-CN" baseline="30000" dirty="0">
                <a:sym typeface="Wingdings" pitchFamily="2" charset="2"/>
              </a:rPr>
              <a:t>34</a:t>
            </a:r>
            <a:r>
              <a:rPr kumimoji="1" lang="en-US" altLang="zh-CN" dirty="0">
                <a:sym typeface="Wingdings" pitchFamily="2" charset="2"/>
              </a:rPr>
              <a:t> cm-2s-1</a:t>
            </a:r>
            <a:r>
              <a:rPr kumimoji="1" lang="en-US" altLang="zh-CN" dirty="0"/>
              <a:t> (TDR)         (~1.5 times increase)</a:t>
            </a:r>
          </a:p>
          <a:p>
            <a:endParaRPr kumimoji="1" lang="en-US" altLang="zh-CN" sz="1800" dirty="0"/>
          </a:p>
          <a:p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2083771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22533-246E-B39D-D304-9181276E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CN" dirty="0"/>
              <a:t>lan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DB4EA-65F9-1B87-48AD-73FF74D98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6320"/>
            <a:ext cx="10695008" cy="5549675"/>
          </a:xfrm>
        </p:spPr>
        <p:txBody>
          <a:bodyPr>
            <a:normAutofit/>
          </a:bodyPr>
          <a:lstStyle/>
          <a:p>
            <a:r>
              <a:rPr lang="en-CN" dirty="0"/>
              <a:t>Got 1st offical background input from MDI group last week</a:t>
            </a:r>
          </a:p>
          <a:p>
            <a:pPr lvl="1"/>
            <a:r>
              <a:rPr lang="en-CN" sz="2200" dirty="0">
                <a:solidFill>
                  <a:srgbClr val="0070C0"/>
                </a:solidFill>
              </a:rPr>
              <a:t>Need</a:t>
            </a:r>
            <a:r>
              <a:rPr lang="zh-CN" altLang="en-US" sz="2200" dirty="0">
                <a:solidFill>
                  <a:srgbClr val="0070C0"/>
                </a:solidFill>
              </a:rPr>
              <a:t> </a:t>
            </a:r>
            <a:r>
              <a:rPr lang="en-US" altLang="zh-CN" sz="2200" dirty="0">
                <a:solidFill>
                  <a:srgbClr val="0070C0"/>
                </a:solidFill>
              </a:rPr>
              <a:t>the final version of the estimation </a:t>
            </a:r>
          </a:p>
          <a:p>
            <a:pPr lvl="1"/>
            <a:r>
              <a:rPr lang="en-US" sz="2200" dirty="0">
                <a:solidFill>
                  <a:srgbClr val="0070C0"/>
                </a:solidFill>
              </a:rPr>
              <a:t>G</a:t>
            </a:r>
            <a:r>
              <a:rPr lang="en-CN" sz="2200" dirty="0">
                <a:solidFill>
                  <a:srgbClr val="0070C0"/>
                </a:solidFill>
              </a:rPr>
              <a:t>et</a:t>
            </a:r>
            <a:r>
              <a:rPr lang="zh-CN" altLang="en-US" sz="2200" dirty="0">
                <a:solidFill>
                  <a:srgbClr val="0070C0"/>
                </a:solidFill>
              </a:rPr>
              <a:t> </a:t>
            </a:r>
            <a:r>
              <a:rPr lang="en-US" altLang="zh-CN" sz="2200" dirty="0">
                <a:solidFill>
                  <a:srgbClr val="0070C0"/>
                </a:solidFill>
              </a:rPr>
              <a:t>background</a:t>
            </a:r>
            <a:r>
              <a:rPr lang="en-CN" sz="2200" dirty="0">
                <a:solidFill>
                  <a:srgbClr val="0070C0"/>
                </a:solidFill>
              </a:rPr>
              <a:t> hit density distribution in vertex detector in software</a:t>
            </a:r>
          </a:p>
          <a:p>
            <a:r>
              <a:rPr lang="en-US" dirty="0"/>
              <a:t>End of March: P</a:t>
            </a:r>
            <a:r>
              <a:rPr lang="en-CN" dirty="0"/>
              <a:t>lan to work with electroncs group to finalize the design</a:t>
            </a:r>
          </a:p>
          <a:p>
            <a:pPr lvl="1"/>
            <a:r>
              <a:rPr lang="en-US" sz="2200" dirty="0">
                <a:solidFill>
                  <a:srgbClr val="0070C0"/>
                </a:solidFill>
              </a:rPr>
              <a:t>R</a:t>
            </a:r>
            <a:r>
              <a:rPr lang="en-CN" sz="2200" dirty="0">
                <a:solidFill>
                  <a:srgbClr val="0070C0"/>
                </a:solidFill>
              </a:rPr>
              <a:t>eadout architecture is the key for next step </a:t>
            </a:r>
          </a:p>
          <a:p>
            <a:pPr lvl="1"/>
            <a:r>
              <a:rPr lang="en-US" sz="2200" dirty="0">
                <a:solidFill>
                  <a:srgbClr val="0070C0"/>
                </a:solidFill>
              </a:rPr>
              <a:t>R</a:t>
            </a:r>
            <a:r>
              <a:rPr lang="en-CN" sz="2200" dirty="0">
                <a:solidFill>
                  <a:srgbClr val="0070C0"/>
                </a:solidFill>
              </a:rPr>
              <a:t>eadout speed and buffer size are the major concern</a:t>
            </a:r>
          </a:p>
          <a:p>
            <a:pPr lvl="1"/>
            <a:r>
              <a:rPr lang="en-US" sz="2200" dirty="0">
                <a:solidFill>
                  <a:srgbClr val="0070C0"/>
                </a:solidFill>
              </a:rPr>
              <a:t>Expected F</a:t>
            </a:r>
            <a:r>
              <a:rPr lang="en-CN" sz="2200" dirty="0">
                <a:solidFill>
                  <a:srgbClr val="0070C0"/>
                </a:solidFill>
              </a:rPr>
              <a:t>inal chip dimension in next 5 year ( considering the buffer …)</a:t>
            </a:r>
          </a:p>
          <a:p>
            <a:r>
              <a:rPr lang="en-US" dirty="0"/>
              <a:t>End of March: </a:t>
            </a:r>
            <a:r>
              <a:rPr lang="en-CN" dirty="0"/>
              <a:t>finalize the detector geometry and mechnical design </a:t>
            </a:r>
          </a:p>
          <a:p>
            <a:pPr lvl="1"/>
            <a:r>
              <a:rPr lang="en-US" sz="2200" dirty="0">
                <a:solidFill>
                  <a:srgbClr val="0070C0"/>
                </a:solidFill>
              </a:rPr>
              <a:t>Physics Layout optimization </a:t>
            </a:r>
          </a:p>
          <a:p>
            <a:pPr lvl="2"/>
            <a:r>
              <a:rPr lang="en-US" sz="2200" dirty="0">
                <a:solidFill>
                  <a:srgbClr val="0070C0"/>
                </a:solidFill>
              </a:rPr>
              <a:t>How to deal with E</a:t>
            </a:r>
            <a:r>
              <a:rPr lang="en-CN" sz="2200" dirty="0">
                <a:solidFill>
                  <a:srgbClr val="0070C0"/>
                </a:solidFill>
              </a:rPr>
              <a:t>ndcap ?</a:t>
            </a:r>
            <a:endParaRPr lang="en-US" sz="2200" dirty="0">
              <a:solidFill>
                <a:srgbClr val="0070C0"/>
              </a:solidFill>
            </a:endParaRPr>
          </a:p>
          <a:p>
            <a:pPr lvl="1"/>
            <a:r>
              <a:rPr lang="en-US" sz="2200" dirty="0">
                <a:solidFill>
                  <a:srgbClr val="0070C0"/>
                </a:solidFill>
              </a:rPr>
              <a:t>Feasibility study of 2~3 layout ( mechanics support, cooling, cable ….)</a:t>
            </a:r>
          </a:p>
          <a:p>
            <a:pPr marL="0" indent="0">
              <a:buNone/>
            </a:pPr>
            <a:endParaRPr lang="en-CN" dirty="0"/>
          </a:p>
          <a:p>
            <a:endParaRPr lang="en-CN" dirty="0"/>
          </a:p>
          <a:p>
            <a:pPr marL="0" indent="0">
              <a:buNone/>
            </a:pPr>
            <a:r>
              <a:rPr lang="en-CN" dirty="0"/>
              <a:t> </a:t>
            </a:r>
          </a:p>
          <a:p>
            <a:endParaRPr lang="en-CN" dirty="0"/>
          </a:p>
          <a:p>
            <a:endParaRPr lang="en-CN" dirty="0"/>
          </a:p>
          <a:p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639249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2B088-6438-14E8-8A03-47C22CA9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on baseline technology</a:t>
            </a:r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1E256-2EA3-16E3-1B0A-4FEF60963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M</a:t>
            </a:r>
            <a:r>
              <a:rPr lang="en-CN" dirty="0"/>
              <a:t>eeting</a:t>
            </a:r>
            <a:r>
              <a:rPr lang="zh-CN" altLang="en-US" dirty="0"/>
              <a:t> </a:t>
            </a:r>
            <a:r>
              <a:rPr lang="en-US" altLang="zh-CN" dirty="0"/>
              <a:t>every Thursday afternoon (2</a:t>
            </a:r>
            <a:r>
              <a:rPr lang="en-US" altLang="zh-CN" baseline="30000" dirty="0"/>
              <a:t>nd</a:t>
            </a:r>
            <a:r>
              <a:rPr lang="en-US" altLang="zh-CN" dirty="0"/>
              <a:t>  meeting last Thursday)</a:t>
            </a:r>
          </a:p>
          <a:p>
            <a:pPr lvl="1"/>
            <a:r>
              <a:rPr lang="en-US" altLang="zh-CN" dirty="0">
                <a:hlinkClick r:id="rId2"/>
              </a:rPr>
              <a:t>https://indico.ihep.ac.cn/event/21543/</a:t>
            </a:r>
            <a:endParaRPr lang="en-US" altLang="zh-CN" dirty="0"/>
          </a:p>
          <a:p>
            <a:r>
              <a:rPr lang="en-US" altLang="zh-CN" dirty="0"/>
              <a:t>From last meeting, Discussion about the choice of technology</a:t>
            </a:r>
          </a:p>
          <a:p>
            <a:pPr lvl="1"/>
            <a:r>
              <a:rPr lang="en-US" altLang="zh-CN" dirty="0"/>
              <a:t>Discussion with L3 Stitching (</a:t>
            </a:r>
            <a:r>
              <a:rPr lang="en-US" altLang="zh-CN" dirty="0" err="1"/>
              <a:t>Mingyi</a:t>
            </a:r>
            <a:r>
              <a:rPr lang="en-US" altLang="zh-CN" dirty="0"/>
              <a:t>) and SOI (</a:t>
            </a:r>
            <a:r>
              <a:rPr lang="en-US" altLang="zh-CN" dirty="0" err="1"/>
              <a:t>Yunpeng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Agree to focus CMOS pixel for reference TDR baseline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C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5190FE-A2C6-9A12-8BF1-5BA529DC9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68" y="3774281"/>
            <a:ext cx="8710432" cy="19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49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FECEC-D2D0-0732-D037-293520CDD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Hit density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06AAA-7C2B-4BE6-57A8-A0C050C36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038" y="1143000"/>
            <a:ext cx="9377362" cy="5008563"/>
          </a:xfrm>
        </p:spPr>
        <p:txBody>
          <a:bodyPr/>
          <a:lstStyle/>
          <a:p>
            <a:r>
              <a:rPr lang="en-US" dirty="0"/>
              <a:t>Hit</a:t>
            </a:r>
            <a:r>
              <a:rPr lang="zh-CN" altLang="en-US" dirty="0"/>
              <a:t> </a:t>
            </a:r>
            <a:r>
              <a:rPr lang="en-US" altLang="zh-CN" dirty="0"/>
              <a:t>density in TDR design(with safety factor 1.5)</a:t>
            </a:r>
          </a:p>
          <a:p>
            <a:pPr lvl="1"/>
            <a:endParaRPr lang="en-CN" dirty="0"/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AA03FFDE-3018-79F2-70B6-CC1D2587CB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928920"/>
              </p:ext>
            </p:extLst>
          </p:nvPr>
        </p:nvGraphicFramePr>
        <p:xfrm>
          <a:off x="0" y="2295126"/>
          <a:ext cx="8082224" cy="2530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164">
                  <a:extLst>
                    <a:ext uri="{9D8B030D-6E8A-4147-A177-3AD203B41FA5}">
                      <a16:colId xmlns:a16="http://schemas.microsoft.com/office/drawing/2014/main" val="3143871285"/>
                    </a:ext>
                  </a:extLst>
                </a:gridCol>
                <a:gridCol w="1482436">
                  <a:extLst>
                    <a:ext uri="{9D8B030D-6E8A-4147-A177-3AD203B41FA5}">
                      <a16:colId xmlns:a16="http://schemas.microsoft.com/office/drawing/2014/main" val="200170583"/>
                    </a:ext>
                  </a:extLst>
                </a:gridCol>
                <a:gridCol w="1469174">
                  <a:extLst>
                    <a:ext uri="{9D8B030D-6E8A-4147-A177-3AD203B41FA5}">
                      <a16:colId xmlns:a16="http://schemas.microsoft.com/office/drawing/2014/main" val="845634382"/>
                    </a:ext>
                  </a:extLst>
                </a:gridCol>
                <a:gridCol w="1811437">
                  <a:extLst>
                    <a:ext uri="{9D8B030D-6E8A-4147-A177-3AD203B41FA5}">
                      <a16:colId xmlns:a16="http://schemas.microsoft.com/office/drawing/2014/main" val="2322375696"/>
                    </a:ext>
                  </a:extLst>
                </a:gridCol>
                <a:gridCol w="2160013">
                  <a:extLst>
                    <a:ext uri="{9D8B030D-6E8A-4147-A177-3AD203B41FA5}">
                      <a16:colId xmlns:a16="http://schemas.microsoft.com/office/drawing/2014/main" val="3453349175"/>
                    </a:ext>
                  </a:extLst>
                </a:gridCol>
              </a:tblGrid>
              <a:tr h="1537044">
                <a:tc>
                  <a:txBody>
                    <a:bodyPr/>
                    <a:lstStyle/>
                    <a:p>
                      <a:pPr algn="ctr"/>
                      <a:endParaRPr lang="zh-CN" alt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Bunch spacing</a:t>
                      </a:r>
                    </a:p>
                    <a:p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(ns)</a:t>
                      </a:r>
                      <a:endParaRPr lang="zh-CN" altLang="en-US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Hit density</a:t>
                      </a:r>
                    </a:p>
                    <a:p>
                      <a:pPr algn="ctr"/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</a:p>
                    <a:p>
                      <a:pPr algn="ctr"/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(Hits/cm2/BX)</a:t>
                      </a:r>
                      <a:endParaRPr lang="zh-CN" alt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 rate per chip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 trigger</a:t>
                      </a:r>
                      <a:endParaRPr lang="zh-CN" alt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zh-C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(Mbps)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988993331"/>
                  </a:ext>
                </a:extLst>
              </a:tr>
              <a:tr h="432893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j-lt"/>
                        </a:rPr>
                        <a:t>TDR</a:t>
                      </a:r>
                      <a:endParaRPr lang="zh-CN" altLang="en-US" sz="20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j-lt"/>
                        </a:rPr>
                        <a:t>Higgs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591</a:t>
                      </a:r>
                      <a:endParaRPr lang="zh-CN" altLang="en-US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j-lt"/>
                        </a:rPr>
                        <a:t>~0.54</a:t>
                      </a:r>
                      <a:endParaRPr lang="zh-CN" altLang="en-US" sz="20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~20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74861475"/>
                  </a:ext>
                </a:extLst>
              </a:tr>
              <a:tr h="560937">
                <a:tc vMerge="1">
                  <a:txBody>
                    <a:bodyPr/>
                    <a:lstStyle/>
                    <a:p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j-lt"/>
                        </a:rPr>
                        <a:t>Z</a:t>
                      </a:r>
                      <a:endParaRPr lang="zh-CN" altLang="en-US" sz="20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23</a:t>
                      </a:r>
                      <a:endParaRPr lang="zh-CN" altLang="en-US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j-lt"/>
                        </a:rPr>
                        <a:t>0.45</a:t>
                      </a:r>
                      <a:endParaRPr lang="zh-CN" altLang="en-US" sz="20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~120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72901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80FD8C-CE70-2AEE-EDD3-AD57AD2B1678}"/>
              </a:ext>
            </a:extLst>
          </p:cNvPr>
          <p:cNvSpPr txBox="1"/>
          <p:nvPr/>
        </p:nvSpPr>
        <p:spPr>
          <a:xfrm>
            <a:off x="1985963" y="5878566"/>
            <a:ext cx="495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Data rate scaled from </a:t>
            </a:r>
            <a:r>
              <a:rPr lang="en-US" dirty="0" err="1"/>
              <a:t>Taichu</a:t>
            </a:r>
            <a:r>
              <a:rPr lang="en-US" dirty="0"/>
              <a:t> readout scheme 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86532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490F1-0D4D-DA87-D444-E9C0275D6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555555"/>
                </a:solidFill>
                <a:latin typeface="Liberation Sans"/>
              </a:rPr>
              <a:t>K</a:t>
            </a:r>
            <a:r>
              <a:rPr lang="en-US" b="0" i="0" u="none" strike="noStrike">
                <a:solidFill>
                  <a:srgbClr val="555555"/>
                </a:solidFill>
                <a:effectLst/>
                <a:latin typeface="Liberation Sans"/>
              </a:rPr>
              <a:t>ey </a:t>
            </a: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parameters</a:t>
            </a:r>
            <a:r>
              <a:rPr lang="zh-CN" alt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 </a:t>
            </a:r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28D96-4134-959F-47D2-057AEEAFA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8400"/>
            <a:ext cx="9238466" cy="5008563"/>
          </a:xfrm>
        </p:spPr>
        <p:txBody>
          <a:bodyPr/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Single-point spatial resolution (now and in the next 5 years)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Time stamp precision requirement (to be discussed with </a:t>
            </a:r>
            <a:r>
              <a:rPr lang="en-US" b="0" i="0" u="none" strike="noStrike" dirty="0" err="1">
                <a:solidFill>
                  <a:srgbClr val="555555"/>
                </a:solidFill>
                <a:effectLst/>
                <a:latin typeface="Liberation Sans"/>
              </a:rPr>
              <a:t>Shengsun</a:t>
            </a: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 Sun)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Material budget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Cost estimation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55555"/>
                </a:solidFill>
                <a:latin typeface="Liberation Sans"/>
              </a:rPr>
              <a:t>Occupancy </a:t>
            </a:r>
            <a:endParaRPr lang="en-US" b="0" i="0" u="none" strike="noStrike" dirty="0">
              <a:solidFill>
                <a:srgbClr val="555555"/>
              </a:solidFill>
              <a:effectLst/>
              <a:latin typeface="Liberation Sans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Max data rate that can be handled by this technology (now, and in the next 5 years)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Radiation hardness (now, and in the next 5 years)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Power dissipation (now, and in the next 5 years)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Expected Technology availability in the future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55555"/>
                </a:solidFill>
                <a:effectLst/>
                <a:latin typeface="Liberation Sans"/>
              </a:rPr>
              <a:t>Technology Readiness</a:t>
            </a:r>
          </a:p>
          <a:p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51156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7F72-6E95-1DED-32F8-4CC2B6FF7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AAE31-0094-804F-F05C-4AA189002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904281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16146</TotalTime>
  <Words>434</Words>
  <Application>Microsoft Macintosh PowerPoint</Application>
  <PresentationFormat>A4 Paper (210x297 mm)</PresentationFormat>
  <Paragraphs>76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Liberation Sans</vt:lpstr>
      <vt:lpstr>Arial</vt:lpstr>
      <vt:lpstr>Calibri</vt:lpstr>
      <vt:lpstr>Calibri Light</vt:lpstr>
      <vt:lpstr>Roboto</vt:lpstr>
      <vt:lpstr>Office Theme</vt:lpstr>
      <vt:lpstr>CEPC vertex detector towards TDR </vt:lpstr>
      <vt:lpstr>Towards TDR</vt:lpstr>
      <vt:lpstr>Plan </vt:lpstr>
      <vt:lpstr>Decision on baseline technology</vt:lpstr>
      <vt:lpstr>Hit density </vt:lpstr>
      <vt:lpstr>Key parameters </vt:lpstr>
      <vt:lpstr>backup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HGTD</dc:title>
  <dc:creator>zenmojo</dc:creator>
  <cp:lastModifiedBy>Microsoft Office User</cp:lastModifiedBy>
  <cp:revision>972</cp:revision>
  <cp:lastPrinted>2019-10-18T06:24:01Z</cp:lastPrinted>
  <dcterms:created xsi:type="dcterms:W3CDTF">2015-10-29T10:59:50Z</dcterms:created>
  <dcterms:modified xsi:type="dcterms:W3CDTF">2024-02-29T05:49:52Z</dcterms:modified>
</cp:coreProperties>
</file>