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98" r:id="rId2"/>
    <p:sldId id="596" r:id="rId3"/>
    <p:sldId id="597" r:id="rId4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4757" autoAdjust="0"/>
  </p:normalViewPr>
  <p:slideViewPr>
    <p:cSldViewPr>
      <p:cViewPr varScale="1">
        <p:scale>
          <a:sx n="104" d="100"/>
          <a:sy n="104" d="100"/>
        </p:scale>
        <p:origin x="18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63B6F3F8-A8CF-422A-A635-3E461EDF2D61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DA536F8-BE79-47C8-A782-112C5525AB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D752D75B-9835-704F-9526-B63EB99449FA}" type="datetimeFigureOut">
              <a:rPr lang="zh-CN" altLang="en-US"/>
              <a:pPr>
                <a:defRPr/>
              </a:pPr>
              <a:t>2024/2/29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2070612-6B0D-4D82-A432-5AE71C6AD4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DFF1CC-DFCF-448C-B6D9-2A8491D1C1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fld id="{1163E853-8A4A-B149-BEA9-E8F223831E5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4C06B07-2F78-4041-A2FE-9FAC13647A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A06D40A-3076-4A48-8DE7-387E45B7E6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404B6C-CE4A-9434-B7A2-BCA7777678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FC6ABFF4-F87A-4CE1-9135-F7B63E5099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1990D684-E832-4883-BCFA-3FEF8A6929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B689F4C1-A25C-4E75-B3AA-CFF4E8853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fld id="{C8163BA5-1A43-2745-BC83-B871E65F3DC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4CD918B-7E55-FF36-0154-22867E8A6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BE24AC-A858-23C4-2FC9-9C626EA55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015F75-9D60-14F2-99DF-C9F0F3721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fld id="{25670DCB-033B-C64B-87EB-F3643B1F5BD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308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D93193-547E-5E9E-95B3-9AC8CEABF1F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F670A-88CE-144E-85E2-DD4C97AABF2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058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C3A6E2-2B58-A57B-17F7-74612F64E33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99DAA-3F57-874F-A045-776FE98E0AA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59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F3B701-B2FD-09C6-1463-DBE86F79420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0B2D2-048A-F14F-B16E-A7BC510EFFE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322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FB0BFD-13DF-A904-ABB3-539F70B1AC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D30DA-18C1-104D-BB91-B97C076273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017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42C175-898F-AE31-3D63-10FA9CC9BD9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311BB-3468-9442-9748-48D34F65D76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23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E5A2B-25F4-4FB7-1DFE-2329B1F3808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BC8FB-E785-1F47-B694-FF5926F888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81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90AED-B8E4-2822-A9BA-FD4AD361301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1B10D-02FC-214B-95CB-3FC88A126C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154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15F298C-12CF-A333-6BC7-0EE2D77370D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BCC01-6A3E-0343-BC45-5F706F9E65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575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B2B79C3-25DB-604D-F334-5F16D1110F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E0E13-0AB5-6A47-99C4-FDB3692D50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482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BE3566-FA41-EB17-A637-6482E1D34B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CFF10-4497-F34C-8B9F-96804FCCDE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500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44B523-8D25-D83E-5F0C-40C4BF8ADB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85DBF-3F17-4347-AF8E-B171BED592F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02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214CE08-C6A6-F19B-2DBC-6667FE939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4A30E4A-7EAF-36D5-FB75-84D7B1041D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80581B-919F-4401-B8DD-E843352888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fld id="{8519E25F-A30B-8443-9F6F-E2B94448A34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83D52253-DC50-81E1-588D-A74CF17A4A5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CN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D7BE46EB-7F8A-8C54-C9D6-7EFBB902D3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84" r:id="rId1"/>
    <p:sldLayoutId id="2147485973" r:id="rId2"/>
    <p:sldLayoutId id="2147485974" r:id="rId3"/>
    <p:sldLayoutId id="2147485975" r:id="rId4"/>
    <p:sldLayoutId id="2147485976" r:id="rId5"/>
    <p:sldLayoutId id="2147485977" r:id="rId6"/>
    <p:sldLayoutId id="2147485978" r:id="rId7"/>
    <p:sldLayoutId id="2147485979" r:id="rId8"/>
    <p:sldLayoutId id="2147485980" r:id="rId9"/>
    <p:sldLayoutId id="2147485981" r:id="rId10"/>
    <p:sldLayoutId id="2147485982" r:id="rId11"/>
    <p:sldLayoutId id="214748598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5FF47-9904-4068-BCA6-F25D6B9379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dirty="0"/>
              <a:t>Discussion on the TDR requirements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3ECFAB5-502E-4E55-8CC9-393C4427E6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Yunpeng Lu</a:t>
            </a:r>
          </a:p>
          <a:p>
            <a:r>
              <a:rPr lang="en-US" altLang="zh-CN" dirty="0"/>
              <a:t>2024/2/29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623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54700657-396F-9481-B6EE-439574087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08012"/>
          </a:xfrm>
        </p:spPr>
        <p:txBody>
          <a:bodyPr/>
          <a:lstStyle/>
          <a:p>
            <a:r>
              <a:rPr lang="en-US" altLang="zh-CN"/>
              <a:t>Specification calculation- from hit density  </a:t>
            </a:r>
            <a:endParaRPr lang="zh-CN" altLang="en-US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CB199177-9A00-46A6-9132-AEFA59858F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293767"/>
              </p:ext>
            </p:extLst>
          </p:nvPr>
        </p:nvGraphicFramePr>
        <p:xfrm>
          <a:off x="-570" y="920750"/>
          <a:ext cx="9109074" cy="3609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534">
                  <a:extLst>
                    <a:ext uri="{9D8B030D-6E8A-4147-A177-3AD203B41FA5}">
                      <a16:colId xmlns:a16="http://schemas.microsoft.com/office/drawing/2014/main" val="3143871285"/>
                    </a:ext>
                  </a:extLst>
                </a:gridCol>
                <a:gridCol w="627512">
                  <a:extLst>
                    <a:ext uri="{9D8B030D-6E8A-4147-A177-3AD203B41FA5}">
                      <a16:colId xmlns:a16="http://schemas.microsoft.com/office/drawing/2014/main" val="200170583"/>
                    </a:ext>
                  </a:extLst>
                </a:gridCol>
                <a:gridCol w="720075">
                  <a:extLst>
                    <a:ext uri="{9D8B030D-6E8A-4147-A177-3AD203B41FA5}">
                      <a16:colId xmlns:a16="http://schemas.microsoft.com/office/drawing/2014/main" val="2322375696"/>
                    </a:ext>
                  </a:extLst>
                </a:gridCol>
                <a:gridCol w="685687">
                  <a:extLst>
                    <a:ext uri="{9D8B030D-6E8A-4147-A177-3AD203B41FA5}">
                      <a16:colId xmlns:a16="http://schemas.microsoft.com/office/drawing/2014/main" val="3752268899"/>
                    </a:ext>
                  </a:extLst>
                </a:gridCol>
                <a:gridCol w="917408">
                  <a:extLst>
                    <a:ext uri="{9D8B030D-6E8A-4147-A177-3AD203B41FA5}">
                      <a16:colId xmlns:a16="http://schemas.microsoft.com/office/drawing/2014/main" val="2343405077"/>
                    </a:ext>
                  </a:extLst>
                </a:gridCol>
                <a:gridCol w="1101993">
                  <a:extLst>
                    <a:ext uri="{9D8B030D-6E8A-4147-A177-3AD203B41FA5}">
                      <a16:colId xmlns:a16="http://schemas.microsoft.com/office/drawing/2014/main" val="2715133136"/>
                    </a:ext>
                  </a:extLst>
                </a:gridCol>
                <a:gridCol w="788911">
                  <a:extLst>
                    <a:ext uri="{9D8B030D-6E8A-4147-A177-3AD203B41FA5}">
                      <a16:colId xmlns:a16="http://schemas.microsoft.com/office/drawing/2014/main" val="1759846187"/>
                    </a:ext>
                  </a:extLst>
                </a:gridCol>
                <a:gridCol w="832157">
                  <a:extLst>
                    <a:ext uri="{9D8B030D-6E8A-4147-A177-3AD203B41FA5}">
                      <a16:colId xmlns:a16="http://schemas.microsoft.com/office/drawing/2014/main" val="2610486521"/>
                    </a:ext>
                  </a:extLst>
                </a:gridCol>
                <a:gridCol w="701732">
                  <a:extLst>
                    <a:ext uri="{9D8B030D-6E8A-4147-A177-3AD203B41FA5}">
                      <a16:colId xmlns:a16="http://schemas.microsoft.com/office/drawing/2014/main" val="1818374943"/>
                    </a:ext>
                  </a:extLst>
                </a:gridCol>
                <a:gridCol w="867047">
                  <a:extLst>
                    <a:ext uri="{9D8B030D-6E8A-4147-A177-3AD203B41FA5}">
                      <a16:colId xmlns:a16="http://schemas.microsoft.com/office/drawing/2014/main" val="1436584129"/>
                    </a:ext>
                  </a:extLst>
                </a:gridCol>
                <a:gridCol w="1056018">
                  <a:extLst>
                    <a:ext uri="{9D8B030D-6E8A-4147-A177-3AD203B41FA5}">
                      <a16:colId xmlns:a16="http://schemas.microsoft.com/office/drawing/2014/main" val="3453349175"/>
                    </a:ext>
                  </a:extLst>
                </a:gridCol>
              </a:tblGrid>
              <a:tr h="761987">
                <a:tc>
                  <a:txBody>
                    <a:bodyPr/>
                    <a:lstStyle/>
                    <a:p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Hit density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(Hits/cm</a:t>
                      </a:r>
                      <a:r>
                        <a:rPr lang="en-US" altLang="zh-CN" sz="1100" b="1" baseline="300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/BX)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Bunch spacing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(ns)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Hit rate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(M Hits/cm</a:t>
                      </a:r>
                      <a:r>
                        <a:rPr lang="en-US" altLang="zh-CN" sz="1100" b="1" baseline="300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</a:p>
                    <a:p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Hit Pix rate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(M Px/cm</a:t>
                      </a:r>
                      <a:r>
                        <a:rPr lang="en-US" altLang="zh-CN" sz="1100" b="1" baseline="300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Hit rate/chip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(MHz)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Data </a:t>
                      </a:r>
                      <a:r>
                        <a:rPr lang="en-US" altLang="zh-CN" sz="11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rate@triggerless</a:t>
                      </a:r>
                      <a:endParaRPr lang="en-US" altLang="zh-CN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(Gbps)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Pixel/bunch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FIFO Depth</a:t>
                      </a:r>
                    </a:p>
                    <a:p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@3us </a:t>
                      </a:r>
                      <a:r>
                        <a:rPr lang="en-US" altLang="zh-CN" sz="1100" b="1" dirty="0" err="1">
                          <a:solidFill>
                            <a:schemeClr val="tx1"/>
                          </a:solidFill>
                          <a:latin typeface="+mj-lt"/>
                        </a:rPr>
                        <a:t>rg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latency 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</a:t>
                      </a:r>
                      <a:r>
                        <a:rPr lang="en-US" altLang="zh-CN" sz="11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rate@trigger</a:t>
                      </a: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(Mbps)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1988993331"/>
                  </a:ext>
                </a:extLst>
              </a:tr>
              <a:tr h="370799">
                <a:tc rowSpan="3">
                  <a:txBody>
                    <a:bodyPr/>
                    <a:lstStyle/>
                    <a:p>
                      <a:r>
                        <a:rPr lang="en-US" altLang="zh-CN" sz="1100" b="1" dirty="0">
                          <a:latin typeface="+mj-lt"/>
                        </a:rPr>
                        <a:t>CDR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Higgs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2.4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680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3.53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10.59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31.8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1.02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21.6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8743634"/>
                  </a:ext>
                </a:extLst>
              </a:tr>
              <a:tr h="370799">
                <a:tc vMerge="1">
                  <a:txBody>
                    <a:bodyPr/>
                    <a:lstStyle/>
                    <a:p>
                      <a:endParaRPr lang="en-US" altLang="zh-CN" sz="1100" b="1" dirty="0">
                        <a:latin typeface="+mj-lt"/>
                      </a:endParaRPr>
                    </a:p>
                  </a:txBody>
                  <a:tcPr marL="91435" marR="91435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W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2.3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210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10.95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32.86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98.7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3.16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20.7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159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86193945"/>
                  </a:ext>
                </a:extLst>
              </a:tr>
              <a:tr h="370799">
                <a:tc vMerge="1">
                  <a:txBody>
                    <a:bodyPr/>
                    <a:lstStyle/>
                    <a:p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Z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0.25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25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10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30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90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2.7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2.25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173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1215312"/>
                  </a:ext>
                </a:extLst>
              </a:tr>
              <a:tr h="370799">
                <a:tc>
                  <a:txBody>
                    <a:bodyPr/>
                    <a:lstStyle/>
                    <a:p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等线" panose="02010600030101010101" pitchFamily="2" charset="-122"/>
                      </a:endParaRP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extLst>
                  <a:ext uri="{0D108BD9-81ED-4DB2-BD59-A6C34878D82A}">
                    <a16:rowId xmlns:a16="http://schemas.microsoft.com/office/drawing/2014/main" val="662314596"/>
                  </a:ext>
                </a:extLst>
              </a:tr>
              <a:tr h="370799">
                <a:tc rowSpan="3">
                  <a:txBody>
                    <a:bodyPr/>
                    <a:lstStyle/>
                    <a:p>
                      <a:r>
                        <a:rPr lang="en-US" altLang="zh-CN" sz="1100" b="1" dirty="0">
                          <a:latin typeface="+mj-lt"/>
                        </a:rPr>
                        <a:t>TDR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Higgs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6~10/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0.54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591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10.15~16.92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30.46~50.76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91.38~152.3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2.9~4.9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0.26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54~90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1036~1728</a:t>
                      </a:r>
                    </a:p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4861475"/>
                  </a:ext>
                </a:extLst>
              </a:tr>
              <a:tr h="370799">
                <a:tc vMerge="1">
                  <a:txBody>
                    <a:bodyPr/>
                    <a:lstStyle/>
                    <a:p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W</a:t>
                      </a: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6~10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257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23.35~38.91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70.04~116.73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210~350.2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6.7~11.2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54~90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  <a:p>
                      <a:pPr algn="r" fontAlgn="ctr"/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2488~4147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?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3096905"/>
                  </a:ext>
                </a:extLst>
              </a:tr>
              <a:tr h="510483">
                <a:tc vMerge="1">
                  <a:txBody>
                    <a:bodyPr/>
                    <a:lstStyle/>
                    <a:p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6" marB="4571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Z</a:t>
                      </a:r>
                      <a:endParaRPr lang="zh-CN" altLang="en-US" sz="1100" b="1" dirty="0"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latin typeface="+mj-lt"/>
                        </a:rPr>
                        <a:t>1.8~3/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0.3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78.26~130.43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234.78~391.30</a:t>
                      </a:r>
                      <a:endParaRPr lang="zh-CN" alt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等线" panose="02010600030101010101" pitchFamily="2" charset="-122"/>
                        </a:rPr>
                        <a:t>704~1174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22.5~37.6</a:t>
                      </a:r>
                    </a:p>
                    <a:p>
                      <a:pPr algn="l"/>
                      <a:r>
                        <a:rPr lang="en-US" altLang="zh-CN" sz="1100" b="1" dirty="0">
                          <a:solidFill>
                            <a:srgbClr val="FF0000"/>
                          </a:solidFill>
                          <a:latin typeface="+mj-lt"/>
                        </a:rPr>
                        <a:t>3.76</a:t>
                      </a:r>
                      <a:endParaRPr lang="zh-CN" altLang="en-US" sz="11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1435" marR="91435" marT="45715" marB="45715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16.2~27</a:t>
                      </a: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</a:p>
                    <a:p>
                      <a:pPr algn="r" fontAlgn="ctr"/>
                      <a:endParaRPr lang="en-US" altLang="zh-CN" sz="1100" b="1" i="0" u="none" strike="noStrike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20" marR="7620" marT="761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7465~12441</a:t>
                      </a:r>
                    </a:p>
                    <a:p>
                      <a:pPr algn="r" fontAlgn="ctr"/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1244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7290100"/>
                  </a:ext>
                </a:extLst>
              </a:tr>
            </a:tbl>
          </a:graphicData>
        </a:graphic>
      </p:graphicFrame>
      <p:sp>
        <p:nvSpPr>
          <p:cNvPr id="6253" name="灯片编号占位符 3">
            <a:extLst>
              <a:ext uri="{FF2B5EF4-FFF2-40B4-BE49-F238E27FC236}">
                <a16:creationId xmlns:a16="http://schemas.microsoft.com/office/drawing/2014/main" id="{982709B6-906E-EF58-9BC4-8E41B92AC8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F848A3-4322-214E-B479-16B50A80B83F}" type="slidenum">
              <a:rPr lang="en-US" altLang="zh-CN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400">
              <a:latin typeface="Arial" panose="020B0604020202020204" pitchFamily="34" charset="0"/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4ECF05EE-D219-4736-89E3-2F6D75A9E79E}"/>
              </a:ext>
            </a:extLst>
          </p:cNvPr>
          <p:cNvSpPr txBox="1">
            <a:spLocks/>
          </p:cNvSpPr>
          <p:nvPr/>
        </p:nvSpPr>
        <p:spPr bwMode="auto">
          <a:xfrm>
            <a:off x="439738" y="4418013"/>
            <a:ext cx="82296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marL="742950" indent="-285750" algn="l" rtl="0" eaLnBrk="0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marL="11430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marL="16002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marL="2057400" indent="-228600" algn="l" rtl="0" eaLnBrk="0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Cluster size: </a:t>
            </a:r>
            <a:r>
              <a:rPr lang="en-US" altLang="zh-CN" sz="2000" dirty="0"/>
              <a:t>3pixels/hit (@</a:t>
            </a:r>
            <a:r>
              <a:rPr lang="en-US" altLang="zh-CN" sz="2000" dirty="0" err="1"/>
              <a:t>Twjz</a:t>
            </a:r>
            <a:r>
              <a:rPr lang="en-US" altLang="zh-CN" sz="2000" dirty="0"/>
              <a:t> 180nm, EPI 18~25um) </a:t>
            </a:r>
          </a:p>
          <a:p>
            <a:pPr>
              <a:defRPr/>
            </a:pPr>
            <a:r>
              <a:rPr lang="en-US" altLang="zh-CN" sz="2000" dirty="0"/>
              <a:t>Area: 1.5cm*2cm=3cm</a:t>
            </a:r>
            <a:r>
              <a:rPr lang="en-US" altLang="zh-CN" sz="2000" baseline="30000" dirty="0"/>
              <a:t>2</a:t>
            </a:r>
            <a:r>
              <a:rPr lang="en-US" altLang="zh-CN" sz="2000" dirty="0"/>
              <a:t> (@pixel size 20um*29um)</a:t>
            </a:r>
          </a:p>
          <a:p>
            <a:pPr>
              <a:defRPr/>
            </a:pPr>
            <a:r>
              <a:rPr lang="en-US" altLang="zh-CN" sz="2000" kern="0" dirty="0"/>
              <a:t>Word length: 32bit/event (@</a:t>
            </a:r>
            <a:r>
              <a:rPr lang="en-US" altLang="zh-CN" sz="2000" kern="0" dirty="0" err="1">
                <a:solidFill>
                  <a:srgbClr val="0000FF"/>
                </a:solidFill>
              </a:rPr>
              <a:t>JadePix’s</a:t>
            </a:r>
            <a:r>
              <a:rPr lang="en-US" altLang="zh-CN" sz="2000" kern="0" dirty="0">
                <a:solidFill>
                  <a:srgbClr val="0000FF"/>
                </a:solidFill>
              </a:rPr>
              <a:t> scale</a:t>
            </a:r>
            <a:r>
              <a:rPr lang="en-US" altLang="zh-CN" sz="2000" kern="0" dirty="0"/>
              <a:t>, 1024*512 array)</a:t>
            </a:r>
          </a:p>
          <a:p>
            <a:pPr>
              <a:defRPr/>
            </a:pPr>
            <a:r>
              <a:rPr lang="en-US" altLang="zh-CN" sz="2000" kern="0" dirty="0"/>
              <a:t>Trigger rate</a:t>
            </a:r>
            <a:r>
              <a:rPr lang="zh-CN" altLang="en-US" sz="2000" kern="0" dirty="0"/>
              <a:t>：</a:t>
            </a:r>
            <a:r>
              <a:rPr lang="en-US" altLang="zh-CN" sz="2000" kern="0" dirty="0"/>
              <a:t>20kHz@CDR</a:t>
            </a:r>
            <a:r>
              <a:rPr lang="zh-CN" altLang="en-US" sz="2000" kern="0" dirty="0"/>
              <a:t>，</a:t>
            </a:r>
            <a:r>
              <a:rPr lang="en-US" altLang="zh-CN" sz="2000" kern="0" dirty="0"/>
              <a:t>120kHz@TDR estimated</a:t>
            </a:r>
          </a:p>
          <a:p>
            <a:pPr lvl="1">
              <a:defRPr/>
            </a:pPr>
            <a:r>
              <a:rPr lang="en-US" altLang="zh-CN" sz="1600" kern="0" dirty="0"/>
              <a:t>Trigger latency: 3us(very likely not enough), Error window: </a:t>
            </a:r>
            <a:r>
              <a:rPr lang="en-US" altLang="zh-CN" sz="1600" kern="0" dirty="0">
                <a:solidFill>
                  <a:srgbClr val="0000FF"/>
                </a:solidFill>
              </a:rPr>
              <a:t>5/12/120 bins</a:t>
            </a:r>
          </a:p>
          <a:p>
            <a:pPr lvl="1">
              <a:defRPr/>
            </a:pPr>
            <a:r>
              <a:rPr lang="en-US" altLang="zh-CN" sz="1600" kern="0" dirty="0"/>
              <a:t>FIFO depth: </a:t>
            </a:r>
            <a:r>
              <a:rPr lang="en-US" altLang="zh-CN" sz="1600" kern="0" dirty="0">
                <a:solidFill>
                  <a:srgbClr val="0000FF"/>
                </a:solidFill>
              </a:rPr>
              <a:t>Analog buffer technique</a:t>
            </a:r>
          </a:p>
          <a:p>
            <a:pPr lvl="1">
              <a:defRPr/>
            </a:pPr>
            <a:r>
              <a:rPr lang="en-US" altLang="zh-CN" sz="1600" kern="0" dirty="0"/>
              <a:t>Data rate=pixel/bunch*trigger rate*32bit* Error window</a:t>
            </a:r>
          </a:p>
          <a:p>
            <a:pPr>
              <a:defRPr/>
            </a:pPr>
            <a:endParaRPr lang="en-US" altLang="zh-CN" sz="2000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D546C8-44AB-4315-AB7A-D45BC74C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A few points to make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48A0C8-4882-4220-A286-3E5D9DF8D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JadePix-4 has an analog buffer technique</a:t>
            </a:r>
          </a:p>
          <a:p>
            <a:pPr lvl="1"/>
            <a:r>
              <a:rPr lang="en-US" altLang="zh-CN" dirty="0" err="1"/>
              <a:t>Triggerless</a:t>
            </a:r>
            <a:r>
              <a:rPr lang="en-US" altLang="zh-CN" dirty="0"/>
              <a:t> or trigger are possible</a:t>
            </a:r>
          </a:p>
          <a:p>
            <a:pPr lvl="1"/>
            <a:r>
              <a:rPr lang="en-US" altLang="zh-CN" dirty="0"/>
              <a:t>No FIFO buffer needed to accommodate data before the trigger</a:t>
            </a:r>
          </a:p>
          <a:p>
            <a:pPr lvl="1"/>
            <a:r>
              <a:rPr lang="en-US" altLang="zh-CN" dirty="0"/>
              <a:t>Trigger error window: 5/12/120 bins for H/W/Z</a:t>
            </a:r>
          </a:p>
          <a:p>
            <a:r>
              <a:rPr lang="en-US" altLang="zh-CN" dirty="0"/>
              <a:t>Any other ideas apart from </a:t>
            </a:r>
            <a:r>
              <a:rPr lang="en-US" altLang="zh-CN" dirty="0" err="1"/>
              <a:t>Taichu</a:t>
            </a:r>
            <a:r>
              <a:rPr lang="en-US" altLang="zh-CN" dirty="0"/>
              <a:t> or </a:t>
            </a:r>
            <a:r>
              <a:rPr lang="en-US" altLang="zh-CN" dirty="0" err="1"/>
              <a:t>JadePix</a:t>
            </a:r>
            <a:r>
              <a:rPr lang="en-US" altLang="zh-CN" dirty="0"/>
              <a:t>?</a:t>
            </a:r>
          </a:p>
          <a:p>
            <a:pPr lvl="1"/>
            <a:r>
              <a:rPr lang="en-US" altLang="zh-CN" dirty="0" err="1"/>
              <a:t>Taichu</a:t>
            </a:r>
            <a:r>
              <a:rPr lang="en-US" altLang="zh-CN" dirty="0"/>
              <a:t> optimized for the readout speed</a:t>
            </a:r>
          </a:p>
          <a:p>
            <a:pPr lvl="1"/>
            <a:r>
              <a:rPr lang="en-US" altLang="zh-CN" dirty="0" err="1"/>
              <a:t>JadePix</a:t>
            </a:r>
            <a:r>
              <a:rPr lang="en-US" altLang="zh-CN" dirty="0"/>
              <a:t> optimized for the spatial resolution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579629-144F-4B74-BC1E-A134E1725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D30DA-18C1-104D-BB91-B97C076273A7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5" name="右大括号 4">
            <a:extLst>
              <a:ext uri="{FF2B5EF4-FFF2-40B4-BE49-F238E27FC236}">
                <a16:creationId xmlns:a16="http://schemas.microsoft.com/office/drawing/2014/main" id="{531B214B-3E57-4C61-9CED-306052D4EF3F}"/>
              </a:ext>
            </a:extLst>
          </p:cNvPr>
          <p:cNvSpPr/>
          <p:nvPr/>
        </p:nvSpPr>
        <p:spPr>
          <a:xfrm>
            <a:off x="6156176" y="3068960"/>
            <a:ext cx="144016" cy="504056"/>
          </a:xfrm>
          <a:prstGeom prst="rightBrac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7AA1745-1092-4D02-B350-6210EB2A58A9}"/>
              </a:ext>
            </a:extLst>
          </p:cNvPr>
          <p:cNvSpPr txBox="1"/>
          <p:nvPr/>
        </p:nvSpPr>
        <p:spPr>
          <a:xfrm>
            <a:off x="6444208" y="3060249"/>
            <a:ext cx="2170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Partial requirements of the MOST projects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71527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23751</TotalTime>
  <Words>300</Words>
  <Application>Microsoft Office PowerPoint</Application>
  <PresentationFormat>全屏显示(4:3)</PresentationFormat>
  <Paragraphs>110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黑体</vt:lpstr>
      <vt:lpstr>宋体</vt:lpstr>
      <vt:lpstr>Arial</vt:lpstr>
      <vt:lpstr>Times New Roman</vt:lpstr>
      <vt:lpstr>Wingdings</vt:lpstr>
      <vt:lpstr>内容</vt:lpstr>
      <vt:lpstr>Discussion on the TDR requirements</vt:lpstr>
      <vt:lpstr>Specification calculation- from hit density  </vt:lpstr>
      <vt:lpstr>A few points to make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毕业答辩  基于Wilkinson ADC的多通道模数变换ASIC的 设计与实现</dc:title>
  <dc:creator>li</dc:creator>
  <cp:lastModifiedBy>Yunpeng Lu</cp:lastModifiedBy>
  <cp:revision>4231</cp:revision>
  <dcterms:created xsi:type="dcterms:W3CDTF">2010-05-11T03:26:31Z</dcterms:created>
  <dcterms:modified xsi:type="dcterms:W3CDTF">2024-02-29T06:35:17Z</dcterms:modified>
</cp:coreProperties>
</file>