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460" r:id="rId3"/>
    <p:sldId id="1813" r:id="rId4"/>
    <p:sldId id="1809" r:id="rId5"/>
    <p:sldId id="1814" r:id="rId6"/>
    <p:sldId id="1810" r:id="rId7"/>
    <p:sldId id="1811" r:id="rId8"/>
    <p:sldId id="456" r:id="rId9"/>
    <p:sldId id="412" r:id="rId10"/>
    <p:sldId id="1798" r:id="rId11"/>
    <p:sldId id="1793" r:id="rId12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5C5"/>
    <a:srgbClr val="DC89C2"/>
    <a:srgbClr val="484BAF"/>
    <a:srgbClr val="E48311"/>
    <a:srgbClr val="0F7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39"/>
    <p:restoredTop sz="50000"/>
  </p:normalViewPr>
  <p:slideViewPr>
    <p:cSldViewPr snapToGrid="0" snapToObjects="1">
      <p:cViewPr>
        <p:scale>
          <a:sx n="119" d="100"/>
          <a:sy n="119" d="100"/>
        </p:scale>
        <p:origin x="2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13BA0-58D0-408E-87F5-B5D4485CB8AC}" type="datetimeFigureOut">
              <a:rPr lang="en-US" smtClean="0"/>
              <a:t>3/1/24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35300-01C4-4EC5-A4B4-F523C2562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5300-01C4-4EC5-A4B4-F523C25623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96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78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7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67119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869895-2E93-024E-B62F-58D014B200D9}"/>
              </a:ext>
            </a:extLst>
          </p:cNvPr>
          <p:cNvSpPr txBox="1"/>
          <p:nvPr userDrawn="1"/>
        </p:nvSpPr>
        <p:spPr>
          <a:xfrm>
            <a:off x="4528457" y="64588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643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1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270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7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4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buClr>
                <a:srgbClr val="0F75BD"/>
              </a:buClr>
              <a:defRPr sz="3200"/>
            </a:lvl1pPr>
            <a:lvl2pPr>
              <a:buClr>
                <a:srgbClr val="0F75BD"/>
              </a:buClr>
              <a:defRPr sz="2800"/>
            </a:lvl2pPr>
            <a:lvl3pPr>
              <a:buClr>
                <a:srgbClr val="0F75BD"/>
              </a:buClr>
              <a:defRPr sz="2400"/>
            </a:lvl3pPr>
            <a:lvl4pPr>
              <a:buClr>
                <a:srgbClr val="0F75BD"/>
              </a:buClr>
              <a:defRPr sz="2000"/>
            </a:lvl4pPr>
            <a:lvl5pPr>
              <a:buClr>
                <a:srgbClr val="0F75BD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4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172087"/>
            <a:ext cx="8543925" cy="600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168400"/>
            <a:ext cx="8543925" cy="500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D98D-72B3-3D49-9BC1-B5043B0D15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" y="6176963"/>
            <a:ext cx="9902952" cy="678299"/>
          </a:xfrm>
          <a:prstGeom prst="rect">
            <a:avLst/>
          </a:prstGeom>
          <a:gradFill flip="none" rotWithShape="1">
            <a:gsLst>
              <a:gs pos="94020">
                <a:schemeClr val="bg1"/>
              </a:gs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681038" y="937846"/>
            <a:ext cx="8543925" cy="2344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E6B9FA9-7F0F-8043-9054-75C98F10319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176962"/>
            <a:ext cx="681038" cy="68103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D2EB6D3-F519-2346-A983-ABBB74A22DC8}"/>
              </a:ext>
            </a:extLst>
          </p:cNvPr>
          <p:cNvSpPr txBox="1">
            <a:spLocks/>
          </p:cNvSpPr>
          <p:nvPr userDrawn="1"/>
        </p:nvSpPr>
        <p:spPr>
          <a:xfrm>
            <a:off x="7553325" y="6318034"/>
            <a:ext cx="22288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5FD98D-72B3-3D49-9BC1-B5043B0D15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9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448" y="1559102"/>
            <a:ext cx="8918303" cy="2454541"/>
          </a:xfrm>
        </p:spPr>
        <p:txBody>
          <a:bodyPr>
            <a:normAutofit fontScale="90000"/>
          </a:bodyPr>
          <a:lstStyle/>
          <a:p>
            <a:br>
              <a:rPr lang="en" altLang="zh-CN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</a:br>
            <a:r>
              <a:rPr lang="en-US" altLang="zh-CN" b="1" dirty="0">
                <a:solidFill>
                  <a:srgbClr val="1A63A0"/>
                </a:solidFill>
                <a:latin typeface="Roboto" panose="02000000000000000000" pitchFamily="2" charset="0"/>
              </a:rPr>
              <a:t>LGAD based</a:t>
            </a:r>
            <a:r>
              <a:rPr lang="zh-CN" altLang="en-US" b="1" dirty="0">
                <a:solidFill>
                  <a:srgbClr val="1A63A0"/>
                </a:solidFill>
                <a:latin typeface="Roboto" panose="02000000000000000000" pitchFamily="2" charset="0"/>
              </a:rPr>
              <a:t> </a:t>
            </a:r>
            <a:r>
              <a:rPr lang="en-US" altLang="zh-CN" b="1" dirty="0">
                <a:solidFill>
                  <a:srgbClr val="1A63A0"/>
                </a:solidFill>
                <a:latin typeface="Roboto" panose="02000000000000000000" pitchFamily="2" charset="0"/>
              </a:rPr>
              <a:t>time of flight and outer tracker </a:t>
            </a:r>
            <a:br>
              <a:rPr lang="en-US" altLang="zh-CN" b="1" dirty="0">
                <a:solidFill>
                  <a:srgbClr val="1A63A0"/>
                </a:solidFill>
                <a:latin typeface="Roboto" panose="02000000000000000000" pitchFamily="2" charset="0"/>
              </a:rPr>
            </a:br>
            <a:endParaRPr lang="en-US" altLang="zh-CN" b="1" dirty="0">
              <a:solidFill>
                <a:srgbClr val="1A63A0"/>
              </a:solidFill>
              <a:latin typeface="Roboto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5113" y="4013643"/>
            <a:ext cx="8831439" cy="2004811"/>
          </a:xfrm>
        </p:spPr>
        <p:txBody>
          <a:bodyPr>
            <a:normAutofit/>
          </a:bodyPr>
          <a:lstStyle/>
          <a:p>
            <a:r>
              <a:rPr lang="en-US" b="1" dirty="0"/>
              <a:t>Yunyun Fan</a:t>
            </a:r>
            <a:r>
              <a:rPr lang="en-US" dirty="0"/>
              <a:t>, Mei Zhao, </a:t>
            </a:r>
            <a:r>
              <a:rPr lang="en-US" dirty="0" err="1"/>
              <a:t>Mengzhao</a:t>
            </a:r>
            <a:r>
              <a:rPr lang="en-US" dirty="0"/>
              <a:t> Li, Zhijun Liang</a:t>
            </a:r>
          </a:p>
          <a:p>
            <a:r>
              <a:rPr lang="en-US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behalf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ToF</a:t>
            </a:r>
            <a:r>
              <a:rPr lang="zh-CN" altLang="en-US" dirty="0"/>
              <a:t> </a:t>
            </a:r>
            <a:r>
              <a:rPr lang="en-US" altLang="zh-CN" dirty="0"/>
              <a:t>group</a:t>
            </a:r>
            <a:endParaRPr lang="en-US" dirty="0"/>
          </a:p>
          <a:p>
            <a:r>
              <a:rPr lang="en-US" altLang="zh-CN" dirty="0"/>
              <a:t>Mar. 1, 2024</a:t>
            </a:r>
          </a:p>
          <a:p>
            <a:endParaRPr lang="en-US" altLang="zh-CN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72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877EBF-B91F-DE04-E6F1-B9280CDED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Plan and funding needed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234359-6D46-33C7-D211-005FD7E1A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527" y="1084674"/>
            <a:ext cx="8543925" cy="5008563"/>
          </a:xfrm>
        </p:spPr>
        <p:txBody>
          <a:bodyPr/>
          <a:lstStyle/>
          <a:p>
            <a:r>
              <a:rPr kumimoji="1" lang="en-US" altLang="zh-CN" dirty="0"/>
              <a:t>AC-LGAD sensor</a:t>
            </a:r>
          </a:p>
          <a:p>
            <a:pPr lvl="1"/>
            <a:r>
              <a:rPr kumimoji="1" lang="en-US" altLang="zh-CN" dirty="0"/>
              <a:t>Small MPW chips developed, but there is no full-size sensor</a:t>
            </a:r>
          </a:p>
          <a:p>
            <a:pPr lvl="1"/>
            <a:r>
              <a:rPr kumimoji="1" lang="en-US" altLang="zh-CN" dirty="0"/>
              <a:t>Still need 2~3 round of engineering run </a:t>
            </a:r>
            <a:r>
              <a:rPr kumimoji="1" lang="en-US" altLang="zh-CN" dirty="0">
                <a:solidFill>
                  <a:srgbClr val="FF0000"/>
                </a:solidFill>
              </a:rPr>
              <a:t>(2M RMB)</a:t>
            </a:r>
            <a:endParaRPr kumimoji="1" lang="en-US" altLang="zh-CN" dirty="0"/>
          </a:p>
          <a:p>
            <a:r>
              <a:rPr kumimoji="1" lang="en-US" altLang="zh-CN" dirty="0"/>
              <a:t>ASIC:</a:t>
            </a:r>
          </a:p>
          <a:p>
            <a:pPr lvl="1"/>
            <a:r>
              <a:rPr kumimoji="1" lang="en-US" altLang="zh-CN" dirty="0"/>
              <a:t>Expect to develop based on ASIC chip developed TOF-PET </a:t>
            </a:r>
            <a:r>
              <a:rPr kumimoji="1" lang="en-US" altLang="zh-CN" dirty="0">
                <a:solidFill>
                  <a:srgbClr val="FF0000"/>
                </a:solidFill>
              </a:rPr>
              <a:t>(1.5M RMB)</a:t>
            </a:r>
          </a:p>
          <a:p>
            <a:pPr lvl="1"/>
            <a:r>
              <a:rPr kumimoji="1" lang="en-US" altLang="zh-CN" dirty="0"/>
              <a:t>Still need at least one engineering run to modify this ASIC chip for AC-LGAD</a:t>
            </a:r>
          </a:p>
          <a:p>
            <a:pPr lvl="2"/>
            <a:r>
              <a:rPr kumimoji="1" lang="en-US" altLang="zh-CN" dirty="0"/>
              <a:t>Sensor capacitance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raising time is difference</a:t>
            </a:r>
          </a:p>
          <a:p>
            <a:pPr lvl="2"/>
            <a:r>
              <a:rPr kumimoji="1" lang="en-US" altLang="zh-CN" dirty="0"/>
              <a:t>Clock structure 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logic is different </a:t>
            </a:r>
          </a:p>
          <a:p>
            <a:endParaRPr kumimoji="1" lang="en-US" altLang="zh-CN" dirty="0"/>
          </a:p>
          <a:p>
            <a:endParaRPr kumimoji="1" lang="en-US" altLang="zh-CN" dirty="0">
              <a:solidFill>
                <a:srgbClr val="FF0000"/>
              </a:solidFill>
            </a:endParaRPr>
          </a:p>
          <a:p>
            <a:pPr lvl="1"/>
            <a:endParaRPr kumimoji="1" lang="zh-CN" altLang="en-US" dirty="0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C2907D9F-02BA-C41B-80CF-F57A725685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5360258"/>
              </p:ext>
            </p:extLst>
          </p:nvPr>
        </p:nvGraphicFramePr>
        <p:xfrm>
          <a:off x="804548" y="3975462"/>
          <a:ext cx="4886260" cy="1797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8486">
                  <a:extLst>
                    <a:ext uri="{9D8B030D-6E8A-4147-A177-3AD203B41FA5}">
                      <a16:colId xmlns:a16="http://schemas.microsoft.com/office/drawing/2014/main" val="2493316967"/>
                    </a:ext>
                  </a:extLst>
                </a:gridCol>
                <a:gridCol w="2357774">
                  <a:extLst>
                    <a:ext uri="{9D8B030D-6E8A-4147-A177-3AD203B41FA5}">
                      <a16:colId xmlns:a16="http://schemas.microsoft.com/office/drawing/2014/main" val="3070631921"/>
                    </a:ext>
                  </a:extLst>
                </a:gridCol>
              </a:tblGrid>
              <a:tr h="388608">
                <a:tc>
                  <a:txBody>
                    <a:bodyPr/>
                    <a:lstStyle/>
                    <a:p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CEPC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TOF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061527"/>
                  </a:ext>
                </a:extLst>
              </a:tr>
              <a:tr h="467208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AC-LGAD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runs 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2 M RMB  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954237"/>
                  </a:ext>
                </a:extLst>
              </a:tr>
              <a:tr h="467208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ASIC engineering run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1.5 M RMB 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028950"/>
                  </a:ext>
                </a:extLst>
              </a:tr>
              <a:tr h="467208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Total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3.5 M RMB 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028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163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402451-EF34-0092-9D22-507FD4404B20}"/>
              </a:ext>
            </a:extLst>
          </p:cNvPr>
          <p:cNvSpPr/>
          <p:nvPr/>
        </p:nvSpPr>
        <p:spPr>
          <a:xfrm>
            <a:off x="-2694973" y="422003"/>
            <a:ext cx="9869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3200" dirty="0">
                <a:latin typeface="+mj-lt"/>
                <a:ea typeface="+mj-ea"/>
                <a:cs typeface="+mj-cs"/>
              </a:rPr>
              <a:t>HGTD</a:t>
            </a:r>
            <a:r>
              <a:rPr kumimoji="1" lang="zh-CN" altLang="en-US" sz="3200" dirty="0">
                <a:latin typeface="+mj-lt"/>
                <a:ea typeface="+mj-ea"/>
                <a:cs typeface="+mj-cs"/>
              </a:rPr>
              <a:t> </a:t>
            </a:r>
            <a:r>
              <a:rPr kumimoji="1" lang="en-US" altLang="zh-CN" sz="3200" dirty="0">
                <a:latin typeface="+mj-lt"/>
                <a:ea typeface="+mj-ea"/>
                <a:cs typeface="+mj-cs"/>
              </a:rPr>
              <a:t>Module assembly </a:t>
            </a:r>
            <a:endParaRPr kumimoji="1" lang="en-GB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71D9E2A9-D50A-01E3-2E9E-75FB12733995}"/>
              </a:ext>
            </a:extLst>
          </p:cNvPr>
          <p:cNvSpPr txBox="1">
            <a:spLocks/>
          </p:cNvSpPr>
          <p:nvPr/>
        </p:nvSpPr>
        <p:spPr>
          <a:xfrm>
            <a:off x="0" y="1006778"/>
            <a:ext cx="8106937" cy="50085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altLang="zh-CN" dirty="0">
                <a:solidFill>
                  <a:srgbClr val="FF0000"/>
                </a:solidFill>
              </a:rPr>
              <a:t>225 front-end channels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(15 ×15)</a:t>
            </a:r>
            <a:r>
              <a:rPr lang="en" altLang="zh-CN" dirty="0">
                <a:solidFill>
                  <a:srgbClr val="FF0000"/>
                </a:solidFill>
              </a:rPr>
              <a:t> in each module  </a:t>
            </a:r>
          </a:p>
          <a:p>
            <a:pPr lvl="1"/>
            <a:r>
              <a:rPr lang="en" altLang="zh-CN" dirty="0"/>
              <a:t>Fast ASIC and LGAD connected by bump bonding </a:t>
            </a:r>
          </a:p>
          <a:p>
            <a:pPr lvl="1"/>
            <a:r>
              <a:rPr lang="en" altLang="zh-CN" dirty="0"/>
              <a:t>Dead area between pixels is about 50 </a:t>
            </a:r>
            <a:r>
              <a:rPr lang="en" altLang="zh-CN" dirty="0" err="1"/>
              <a:t>μm</a:t>
            </a:r>
            <a:endParaRPr lang="en" altLang="zh-CN" dirty="0"/>
          </a:p>
          <a:p>
            <a:endParaRPr lang="en" altLang="zh-CN" sz="2000" dirty="0">
              <a:latin typeface="ArialMT"/>
            </a:endParaRPr>
          </a:p>
          <a:p>
            <a:pPr lvl="1"/>
            <a:endParaRPr lang="en" altLang="zh-CN" sz="2000" dirty="0">
              <a:solidFill>
                <a:srgbClr val="0070C0"/>
              </a:solidFill>
              <a:latin typeface="ArialMT"/>
            </a:endParaRPr>
          </a:p>
          <a:p>
            <a:pPr lvl="1"/>
            <a:endParaRPr lang="en" altLang="zh-CN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A937B33-1A36-0F12-E93D-1063F747F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134" y="107373"/>
            <a:ext cx="3649040" cy="5907968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1F57CB80-DD0A-D768-D5C5-6BC6E9A81021}"/>
              </a:ext>
            </a:extLst>
          </p:cNvPr>
          <p:cNvSpPr txBox="1"/>
          <p:nvPr/>
        </p:nvSpPr>
        <p:spPr>
          <a:xfrm>
            <a:off x="1287776" y="4016155"/>
            <a:ext cx="6257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800" dirty="0">
                <a:solidFill>
                  <a:srgbClr val="0070C0"/>
                </a:solidFill>
                <a:latin typeface="ArialMT"/>
              </a:rPr>
              <a:t>Jigs</a:t>
            </a:r>
            <a:r>
              <a:rPr lang="zh-CN" altLang="en-US" sz="1800" dirty="0">
                <a:solidFill>
                  <a:srgbClr val="0070C0"/>
                </a:solidFill>
                <a:latin typeface="ArialMT"/>
              </a:rPr>
              <a:t> </a:t>
            </a:r>
            <a:r>
              <a:rPr lang="en-US" altLang="zh-CN" sz="1800" dirty="0">
                <a:solidFill>
                  <a:srgbClr val="0070C0"/>
                </a:solidFill>
                <a:latin typeface="ArialMT"/>
              </a:rPr>
              <a:t>tools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16E4E3F-67ED-E45A-939D-DFF583DBC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51" y="3243626"/>
            <a:ext cx="2158048" cy="189853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9289D4E-45FA-1ECE-CBE0-B2256E700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26" y="2289631"/>
            <a:ext cx="3311423" cy="95399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AABA565-AC92-4E01-07A4-65C344C7C22A}"/>
              </a:ext>
            </a:extLst>
          </p:cNvPr>
          <p:cNvSpPr txBox="1"/>
          <p:nvPr/>
        </p:nvSpPr>
        <p:spPr>
          <a:xfrm>
            <a:off x="3341249" y="2456490"/>
            <a:ext cx="63060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15 ×15 pixels efficiency map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In module beam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test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091E970-1E91-921A-5F45-A9273916A3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8096" y="3148988"/>
            <a:ext cx="3508566" cy="247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5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>
            <a:extLst>
              <a:ext uri="{FF2B5EF4-FFF2-40B4-BE49-F238E27FC236}">
                <a16:creationId xmlns:a16="http://schemas.microsoft.com/office/drawing/2014/main" id="{909083E4-0224-4E13-966E-BB84E1C5262B}"/>
              </a:ext>
            </a:extLst>
          </p:cNvPr>
          <p:cNvSpPr txBox="1"/>
          <p:nvPr/>
        </p:nvSpPr>
        <p:spPr>
          <a:xfrm>
            <a:off x="315135" y="292493"/>
            <a:ext cx="785106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900" dirty="0">
                <a:latin typeface="+mj-lt"/>
                <a:ea typeface="+mj-ea"/>
                <a:cs typeface="+mj-cs"/>
              </a:rPr>
              <a:t>CEPC 4D outer tracker </a:t>
            </a:r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678E8819-F2A3-4BD0-86D1-8D09F0EB6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537388-5ADC-4477-8FFC-FD406E1952CC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7EFD89E-4D60-4E41-9706-E24C0A60E0F8}"/>
              </a:ext>
            </a:extLst>
          </p:cNvPr>
          <p:cNvSpPr txBox="1"/>
          <p:nvPr/>
        </p:nvSpPr>
        <p:spPr>
          <a:xfrm>
            <a:off x="8971543" y="6021184"/>
            <a:ext cx="1013817" cy="229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94" b="1" dirty="0"/>
              <a:t>mzli@ihep.ac.cn</a:t>
            </a:r>
            <a:endParaRPr lang="zh-CN" altLang="en-US" sz="894" dirty="0"/>
          </a:p>
        </p:txBody>
      </p: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F5119B54-34B9-4CF3-B237-77AF34CBBCFC}"/>
              </a:ext>
            </a:extLst>
          </p:cNvPr>
          <p:cNvCxnSpPr>
            <a:cxnSpLocks/>
          </p:cNvCxnSpPr>
          <p:nvPr/>
        </p:nvCxnSpPr>
        <p:spPr>
          <a:xfrm>
            <a:off x="6315075" y="2211629"/>
            <a:ext cx="269809" cy="4449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A6B9F885-C5CD-4423-B328-34E32925E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48" y="1347649"/>
            <a:ext cx="5139190" cy="193076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5CF9182E-0FCF-4D88-95EF-90D848AD8016}"/>
              </a:ext>
            </a:extLst>
          </p:cNvPr>
          <p:cNvSpPr/>
          <p:nvPr/>
        </p:nvSpPr>
        <p:spPr>
          <a:xfrm>
            <a:off x="141514" y="3302688"/>
            <a:ext cx="4209807" cy="3424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25" b="1" dirty="0">
                <a:solidFill>
                  <a:srgbClr val="000000"/>
                </a:solidFill>
                <a:latin typeface="Arial-BoldMT"/>
              </a:rPr>
              <a:t>CEPC 4D outer tracker concept design</a:t>
            </a:r>
            <a:r>
              <a:rPr lang="zh-CN" altLang="en-US" sz="1625" b="1" dirty="0">
                <a:solidFill>
                  <a:srgbClr val="000000"/>
                </a:solidFill>
                <a:latin typeface="Arial-BoldMT"/>
              </a:rPr>
              <a:t>：</a:t>
            </a:r>
            <a:endParaRPr lang="zh-CN" altLang="en-US" sz="1625" dirty="0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8F14A20A-B6B8-4A75-A622-5364834463F2}"/>
              </a:ext>
            </a:extLst>
          </p:cNvPr>
          <p:cNvCxnSpPr>
            <a:cxnSpLocks/>
          </p:cNvCxnSpPr>
          <p:nvPr/>
        </p:nvCxnSpPr>
        <p:spPr>
          <a:xfrm>
            <a:off x="4825181" y="1918689"/>
            <a:ext cx="492560" cy="1961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00D8D6AB-8E7E-4A44-B340-2170D088FCAA}"/>
              </a:ext>
            </a:extLst>
          </p:cNvPr>
          <p:cNvSpPr/>
          <p:nvPr/>
        </p:nvSpPr>
        <p:spPr>
          <a:xfrm>
            <a:off x="5684532" y="5012760"/>
            <a:ext cx="3935052" cy="792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25" b="1" dirty="0"/>
              <a:t>Strip AC-LGAD + ASIC </a:t>
            </a:r>
            <a:r>
              <a:rPr lang="zh-CN" altLang="en-US" sz="1625" b="1" dirty="0"/>
              <a:t>：</a:t>
            </a:r>
            <a:endParaRPr lang="en-US" altLang="zh-CN" sz="1625" b="1" dirty="0"/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US" altLang="zh-CN" sz="1463" dirty="0"/>
              <a:t>TOT-&gt;amplitude-&gt;charge sharing-&gt;position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US" altLang="zh-CN" sz="1463" dirty="0"/>
              <a:t>TOA+TOT-&gt;timing (time–amplitude correction)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144E155-FBE6-4870-ADEB-48871A6C30F6}"/>
              </a:ext>
            </a:extLst>
          </p:cNvPr>
          <p:cNvSpPr/>
          <p:nvPr/>
        </p:nvSpPr>
        <p:spPr>
          <a:xfrm>
            <a:off x="-23265" y="3609137"/>
            <a:ext cx="6007341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081" lvl="1" indent="-278606">
              <a:lnSpc>
                <a:spcPts val="1901"/>
              </a:lnSpc>
              <a:spcBef>
                <a:spcPts val="397"/>
              </a:spcBef>
              <a:buFont typeface="Arial" panose="020B0604020202020204" pitchFamily="34" charset="0"/>
              <a:buChar char="•"/>
            </a:pPr>
            <a:r>
              <a:rPr lang="en-US" altLang="zh-CN" sz="1625" dirty="0"/>
              <a:t>Should be part of SET (silicon wrapper layer outside TPC or drift chamber)</a:t>
            </a:r>
          </a:p>
          <a:p>
            <a:pPr marL="650081" lvl="1" indent="-278606">
              <a:lnSpc>
                <a:spcPts val="1901"/>
              </a:lnSpc>
              <a:spcBef>
                <a:spcPts val="397"/>
              </a:spcBef>
              <a:buFont typeface="Arial" panose="020B0604020202020204" pitchFamily="34" charset="0"/>
              <a:buChar char="•"/>
            </a:pPr>
            <a:r>
              <a:rPr lang="en-US" altLang="zh-CN" sz="1625" dirty="0"/>
              <a:t>Serve as Timing detector and part of the tracker</a:t>
            </a:r>
          </a:p>
          <a:p>
            <a:pPr marL="650081" lvl="1" indent="-278606">
              <a:lnSpc>
                <a:spcPts val="1901"/>
              </a:lnSpc>
              <a:spcBef>
                <a:spcPts val="397"/>
              </a:spcBef>
              <a:buFont typeface="Arial" panose="020B0604020202020204" pitchFamily="34" charset="0"/>
              <a:buChar char="•"/>
            </a:pPr>
            <a:r>
              <a:rPr lang="en-US" altLang="zh-CN" sz="1625" dirty="0">
                <a:solidFill>
                  <a:srgbClr val="2E1FF3"/>
                </a:solidFill>
              </a:rPr>
              <a:t>Barrel : 50 m</a:t>
            </a:r>
            <a:r>
              <a:rPr lang="en-US" altLang="zh-CN" sz="1625" baseline="30000" dirty="0">
                <a:solidFill>
                  <a:srgbClr val="2E1FF3"/>
                </a:solidFill>
              </a:rPr>
              <a:t>2</a:t>
            </a:r>
            <a:r>
              <a:rPr lang="en-US" altLang="zh-CN" sz="1625" dirty="0">
                <a:solidFill>
                  <a:srgbClr val="2E1FF3"/>
                </a:solidFill>
              </a:rPr>
              <a:t> , Endcap 20</a:t>
            </a:r>
            <a:r>
              <a:rPr lang="zh-CN" altLang="en-US" sz="1625" dirty="0">
                <a:solidFill>
                  <a:srgbClr val="2E1FF3"/>
                </a:solidFill>
              </a:rPr>
              <a:t> </a:t>
            </a:r>
            <a:r>
              <a:rPr lang="en-US" altLang="zh-CN" sz="1625" dirty="0">
                <a:solidFill>
                  <a:srgbClr val="2E1FF3"/>
                </a:solidFill>
              </a:rPr>
              <a:t>m</a:t>
            </a:r>
            <a:r>
              <a:rPr lang="en-US" altLang="zh-CN" sz="1625" baseline="30000" dirty="0">
                <a:solidFill>
                  <a:srgbClr val="2E1FF3"/>
                </a:solidFill>
              </a:rPr>
              <a:t>2</a:t>
            </a:r>
            <a:r>
              <a:rPr lang="en-US" altLang="zh-CN" sz="1625" dirty="0">
                <a:solidFill>
                  <a:srgbClr val="2E1FF3"/>
                </a:solidFill>
              </a:rPr>
              <a:t> , </a:t>
            </a:r>
            <a:r>
              <a:rPr lang="en-US" altLang="zh-CN" sz="1625" b="1" dirty="0">
                <a:ea typeface="黑体" panose="02010609060101010101" pitchFamily="49" charset="-122"/>
                <a:sym typeface="微软雅黑"/>
              </a:rPr>
              <a:t>~</a:t>
            </a:r>
            <a:r>
              <a:rPr lang="en" altLang="zh-CN" sz="1625" b="1" dirty="0">
                <a:ea typeface="黑体" panose="02010609060101010101" pitchFamily="49" charset="-122"/>
                <a:sym typeface="微软雅黑"/>
              </a:rPr>
              <a:t> 10</a:t>
            </a:r>
            <a:r>
              <a:rPr lang="en" altLang="zh-CN" sz="1625" b="1" baseline="30000" dirty="0">
                <a:ea typeface="黑体" panose="02010609060101010101" pitchFamily="49" charset="-122"/>
                <a:sym typeface="微软雅黑"/>
              </a:rPr>
              <a:t>6</a:t>
            </a:r>
            <a:r>
              <a:rPr lang="en" altLang="zh-CN" sz="1625" b="1" dirty="0">
                <a:ea typeface="黑体" panose="02010609060101010101" pitchFamily="49" charset="-122"/>
                <a:sym typeface="微软雅黑"/>
              </a:rPr>
              <a:t> channels</a:t>
            </a:r>
            <a:endParaRPr lang="en-US" altLang="zh-CN" sz="1625" dirty="0">
              <a:solidFill>
                <a:srgbClr val="2E1FF3"/>
              </a:solidFill>
            </a:endParaRPr>
          </a:p>
          <a:p>
            <a:pPr marL="650081" lvl="1" indent="-278606">
              <a:lnSpc>
                <a:spcPts val="1901"/>
              </a:lnSpc>
              <a:spcBef>
                <a:spcPts val="397"/>
              </a:spcBef>
              <a:buFont typeface="Arial" panose="020B0604020202020204" pitchFamily="34" charset="0"/>
              <a:buChar char="•"/>
            </a:pPr>
            <a:r>
              <a:rPr lang="en-US" altLang="zh-CN" sz="1625" dirty="0"/>
              <a:t>Strip AC-LGAD  ( each strip: </a:t>
            </a:r>
            <a:r>
              <a:rPr lang="en-US" altLang="zh-CN" sz="1625" b="1" dirty="0"/>
              <a:t>4 or 10 cm × 0.05cm</a:t>
            </a:r>
            <a:r>
              <a:rPr lang="en-US" altLang="zh-CN" sz="1625" dirty="0"/>
              <a:t>) </a:t>
            </a:r>
          </a:p>
          <a:p>
            <a:pPr marL="1021556" lvl="2" indent="-278606">
              <a:lnSpc>
                <a:spcPts val="1901"/>
              </a:lnSpc>
              <a:spcBef>
                <a:spcPts val="397"/>
              </a:spcBef>
              <a:buFont typeface="Arial" panose="020B0604020202020204" pitchFamily="34" charset="0"/>
              <a:buChar char="•"/>
            </a:pPr>
            <a:r>
              <a:rPr lang="en-US" altLang="zh-CN" sz="1625" dirty="0"/>
              <a:t>Timing resolution: </a:t>
            </a:r>
            <a:r>
              <a:rPr lang="en-US" altLang="zh-CN" sz="1625" dirty="0">
                <a:solidFill>
                  <a:srgbClr val="FF0000"/>
                </a:solidFill>
              </a:rPr>
              <a:t>30-50 </a:t>
            </a:r>
            <a:r>
              <a:rPr lang="en-US" altLang="zh-CN" sz="1625" dirty="0" err="1">
                <a:solidFill>
                  <a:srgbClr val="FF0000"/>
                </a:solidFill>
              </a:rPr>
              <a:t>ps</a:t>
            </a:r>
            <a:endParaRPr lang="en-US" altLang="zh-CN" sz="1625" dirty="0">
              <a:solidFill>
                <a:srgbClr val="FF0000"/>
              </a:solidFill>
            </a:endParaRPr>
          </a:p>
          <a:p>
            <a:pPr marL="1021556" lvl="2" indent="-278606">
              <a:lnSpc>
                <a:spcPts val="1901"/>
              </a:lnSpc>
              <a:spcBef>
                <a:spcPts val="397"/>
              </a:spcBef>
              <a:buFont typeface="Arial" panose="020B0604020202020204" pitchFamily="34" charset="0"/>
              <a:buChar char="•"/>
            </a:pPr>
            <a:r>
              <a:rPr lang="en-US" altLang="zh-CN" sz="1625" dirty="0"/>
              <a:t>Position resolution: </a:t>
            </a:r>
            <a:r>
              <a:rPr lang="en-US" altLang="zh-CN" sz="1625" dirty="0">
                <a:solidFill>
                  <a:srgbClr val="FF0000"/>
                </a:solidFill>
              </a:rPr>
              <a:t>~ 10 </a:t>
            </a:r>
            <a:r>
              <a:rPr lang="en-US" altLang="zh-CN" sz="1625" dirty="0" err="1">
                <a:solidFill>
                  <a:srgbClr val="FF0000"/>
                </a:solidFill>
              </a:rPr>
              <a:t>μm</a:t>
            </a:r>
            <a:r>
              <a:rPr lang="en-US" altLang="zh-CN" sz="1625" dirty="0">
                <a:solidFill>
                  <a:srgbClr val="FF0000"/>
                </a:solidFill>
              </a:rPr>
              <a:t> @ R-phi direction</a:t>
            </a:r>
          </a:p>
          <a:p>
            <a:pPr marL="1021556" lvl="2" indent="-278606">
              <a:lnSpc>
                <a:spcPts val="1901"/>
              </a:lnSpc>
              <a:spcBef>
                <a:spcPts val="397"/>
              </a:spcBef>
              <a:buFont typeface="Arial" panose="020B0604020202020204" pitchFamily="34" charset="0"/>
              <a:buChar char="•"/>
            </a:pPr>
            <a:r>
              <a:rPr lang="en-US" altLang="zh-CN" sz="1625" dirty="0">
                <a:solidFill>
                  <a:srgbClr val="FF0000"/>
                </a:solidFill>
              </a:rPr>
              <a:t>                                     ~ 1mm @ z direction 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C156CEC8-EA20-4010-848B-560F7A1B0EDC}"/>
              </a:ext>
            </a:extLst>
          </p:cNvPr>
          <p:cNvCxnSpPr>
            <a:cxnSpLocks/>
          </p:cNvCxnSpPr>
          <p:nvPr/>
        </p:nvCxnSpPr>
        <p:spPr>
          <a:xfrm flipV="1">
            <a:off x="9222965" y="3490913"/>
            <a:ext cx="0" cy="4799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D1ED2E20-7690-4EA0-84D8-5DCDF16EF72F}"/>
              </a:ext>
            </a:extLst>
          </p:cNvPr>
          <p:cNvCxnSpPr>
            <a:cxnSpLocks/>
          </p:cNvCxnSpPr>
          <p:nvPr/>
        </p:nvCxnSpPr>
        <p:spPr>
          <a:xfrm flipV="1">
            <a:off x="9222966" y="3970893"/>
            <a:ext cx="403430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id="{1BEEEBEB-00EF-44A8-8B4D-A8F159D45E0C}"/>
              </a:ext>
            </a:extLst>
          </p:cNvPr>
          <p:cNvSpPr/>
          <p:nvPr/>
        </p:nvSpPr>
        <p:spPr>
          <a:xfrm>
            <a:off x="9225516" y="3459096"/>
            <a:ext cx="282450" cy="317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63" b="1" dirty="0"/>
              <a:t>Y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015D6E6D-A8EE-4E63-8F8E-BB59E9B6F965}"/>
              </a:ext>
            </a:extLst>
          </p:cNvPr>
          <p:cNvSpPr/>
          <p:nvPr/>
        </p:nvSpPr>
        <p:spPr>
          <a:xfrm>
            <a:off x="9373465" y="3962044"/>
            <a:ext cx="252930" cy="317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63" b="1" dirty="0"/>
              <a:t>Z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340BC7-FC46-43AE-05F1-6C536BD34E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89"/>
          <a:stretch/>
        </p:blipFill>
        <p:spPr>
          <a:xfrm>
            <a:off x="5577037" y="967743"/>
            <a:ext cx="3394506" cy="16617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5D647E-D610-2600-3D3B-56B1FDCDB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4681" y="2989544"/>
            <a:ext cx="3336553" cy="172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74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25379-E940-13FA-97DB-24B96B8B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Arrangement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ToF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strip</a:t>
            </a:r>
            <a:r>
              <a:rPr lang="zh-CN" altLang="en-US" dirty="0"/>
              <a:t> </a:t>
            </a:r>
            <a:r>
              <a:rPr lang="en-US" altLang="zh-CN" dirty="0"/>
              <a:t>LGAD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3586A-EFE2-9D09-9D09-31D87BC3B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114610"/>
            <a:ext cx="8543925" cy="5008563"/>
          </a:xfrm>
        </p:spPr>
        <p:txBody>
          <a:bodyPr/>
          <a:lstStyle/>
          <a:p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One layer: 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90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ladders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，</a:t>
            </a: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45 ladders each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side, 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36 modules/ladder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，</a:t>
            </a: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14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strip/module</a:t>
            </a:r>
            <a:endParaRPr lang="en-US" altLang="zh-CN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  <a:p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Total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modules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needed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：</a:t>
            </a:r>
            <a:endParaRPr lang="en-US" altLang="zh-CN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   </a:t>
            </a:r>
            <a:r>
              <a:rPr lang="en-US" altLang="zh-CN" dirty="0">
                <a:solidFill>
                  <a:srgbClr val="000000"/>
                </a:solidFill>
                <a:latin typeface="Helvetica Neue" panose="02000503000000020004" pitchFamily="2" charset="0"/>
              </a:rPr>
              <a:t>45</a:t>
            </a:r>
            <a:r>
              <a:rPr lang="zh-CN" altLang="en-US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*2*36 = 3240</a:t>
            </a:r>
            <a:r>
              <a:rPr lang="zh-CN" alt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modules</a:t>
            </a:r>
            <a:endParaRPr lang="en-US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  <a:p>
            <a:endParaRPr lang="en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8F2100-5ABA-ED27-E712-BD0846BA3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27" y="4525220"/>
            <a:ext cx="7247989" cy="16219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E11C3F-DA93-0102-27F3-1526AA78A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456" y="1569247"/>
            <a:ext cx="3131738" cy="22438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75E5D1-31D4-C20D-A286-D67E5021C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1404" y="3837114"/>
            <a:ext cx="2624067" cy="15744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F0AE3B-69D1-C740-0B95-9DB234E6FEE5}"/>
              </a:ext>
            </a:extLst>
          </p:cNvPr>
          <p:cNvSpPr txBox="1"/>
          <p:nvPr/>
        </p:nvSpPr>
        <p:spPr>
          <a:xfrm>
            <a:off x="5803194" y="1029292"/>
            <a:ext cx="2324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b="1" dirty="0">
                <a:solidFill>
                  <a:schemeClr val="accent1"/>
                </a:solidFill>
              </a:rPr>
              <a:t>One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layer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 err="1">
                <a:solidFill>
                  <a:schemeClr val="accent1"/>
                </a:solidFill>
              </a:rPr>
              <a:t>ToF</a:t>
            </a:r>
            <a:endParaRPr lang="en-CN" b="1" dirty="0">
              <a:solidFill>
                <a:schemeClr val="accent1"/>
              </a:solidFill>
            </a:endParaRPr>
          </a:p>
          <a:p>
            <a:r>
              <a:rPr lang="en-US" altLang="zh-CN" b="1" dirty="0">
                <a:solidFill>
                  <a:schemeClr val="accent1"/>
                </a:solidFill>
              </a:rPr>
              <a:t>R=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1800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mm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endParaRPr lang="en-US" altLang="zh-CN" b="1" dirty="0">
              <a:solidFill>
                <a:schemeClr val="accent1"/>
              </a:solidFill>
            </a:endParaRPr>
          </a:p>
          <a:p>
            <a:r>
              <a:rPr lang="en-US" altLang="zh-CN" b="1" dirty="0">
                <a:solidFill>
                  <a:schemeClr val="accent1"/>
                </a:solidFill>
              </a:rPr>
              <a:t>H</a:t>
            </a:r>
            <a:r>
              <a:rPr lang="zh-CN" altLang="en-US" b="1" dirty="0">
                <a:solidFill>
                  <a:schemeClr val="accent1"/>
                </a:solidFill>
              </a:rPr>
              <a:t>～</a:t>
            </a:r>
            <a:r>
              <a:rPr lang="en-US" altLang="zh-CN" b="1" dirty="0">
                <a:solidFill>
                  <a:schemeClr val="accent1"/>
                </a:solidFill>
              </a:rPr>
              <a:t>5000mm</a:t>
            </a:r>
            <a:endParaRPr lang="en-CN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3BDA12-76E3-65C2-0738-D462D5C34665}"/>
              </a:ext>
            </a:extLst>
          </p:cNvPr>
          <p:cNvSpPr txBox="1"/>
          <p:nvPr/>
        </p:nvSpPr>
        <p:spPr>
          <a:xfrm>
            <a:off x="7535216" y="3306243"/>
            <a:ext cx="2324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b="1" dirty="0">
                <a:solidFill>
                  <a:schemeClr val="accent1"/>
                </a:solidFill>
              </a:rPr>
              <a:t>Module</a:t>
            </a:r>
          </a:p>
          <a:p>
            <a:r>
              <a:rPr lang="en-US" altLang="zh-CN" b="1" dirty="0">
                <a:solidFill>
                  <a:schemeClr val="accent1"/>
                </a:solidFill>
              </a:rPr>
              <a:t>140</a:t>
            </a:r>
            <a:r>
              <a:rPr lang="en-CN" altLang="zh-CN" b="1" dirty="0">
                <a:solidFill>
                  <a:schemeClr val="accent1"/>
                </a:solidFill>
              </a:rPr>
              <a:t>mm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x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160mm</a:t>
            </a:r>
            <a:endParaRPr lang="en-CN" b="1" dirty="0">
              <a:solidFill>
                <a:schemeClr val="accent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14842B-25D2-9F60-3C7A-42F46F700D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1633" y="1180756"/>
            <a:ext cx="1306306" cy="678896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F4F7344-1CFE-25F9-6595-8D6A74DAE67C}"/>
              </a:ext>
            </a:extLst>
          </p:cNvPr>
          <p:cNvCxnSpPr/>
          <p:nvPr/>
        </p:nvCxnSpPr>
        <p:spPr>
          <a:xfrm flipV="1">
            <a:off x="7799294" y="1490957"/>
            <a:ext cx="461243" cy="208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7540883-BF7F-32B6-9729-B893E44FF3D0}"/>
              </a:ext>
            </a:extLst>
          </p:cNvPr>
          <p:cNvSpPr txBox="1"/>
          <p:nvPr/>
        </p:nvSpPr>
        <p:spPr>
          <a:xfrm>
            <a:off x="1194099" y="3952574"/>
            <a:ext cx="2173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b="1" dirty="0">
                <a:solidFill>
                  <a:schemeClr val="accent1"/>
                </a:solidFill>
              </a:rPr>
              <a:t>Ladder</a:t>
            </a:r>
          </a:p>
        </p:txBody>
      </p:sp>
    </p:spTree>
    <p:extLst>
      <p:ext uri="{BB962C8B-B14F-4D97-AF65-F5344CB8AC3E}">
        <p14:creationId xmlns:p14="http://schemas.microsoft.com/office/powerpoint/2010/main" val="925901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E0A69-C4FF-A2CF-CA24-2A6C42E78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CN" dirty="0"/>
              <a:t>ackup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329B0-D74E-2A45-8444-ADC241362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92615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59FE3-A7FA-602D-ACAE-66ED383E8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586AF-357C-EF42-F716-0E22FEDB1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D6AE5A-B1E7-1A7C-6C27-F5DF62667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861" y="1168400"/>
            <a:ext cx="3674029" cy="190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88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3661D-1B72-CAD8-EB63-1BCFC1939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CN" dirty="0"/>
              <a:t>trip</a:t>
            </a:r>
            <a:r>
              <a:rPr lang="zh-CN" altLang="en-US" dirty="0"/>
              <a:t> </a:t>
            </a:r>
            <a:r>
              <a:rPr lang="en-US" altLang="zh-CN" dirty="0"/>
              <a:t>direction resolution from double side readout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49CC2-1C6B-60C8-98E6-9579318DF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7531FE-C587-00CE-B28C-9277BC1DB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305" y="1109349"/>
            <a:ext cx="5905769" cy="506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41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3B4EA-3E76-34F1-97E0-9CBB58698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CN" dirty="0"/>
              <a:t>iming</a:t>
            </a:r>
            <a:r>
              <a:rPr lang="zh-CN" altLang="en-US" dirty="0"/>
              <a:t> </a:t>
            </a:r>
            <a:r>
              <a:rPr lang="en-US" altLang="zh-CN" dirty="0"/>
              <a:t>resolution</a:t>
            </a:r>
            <a:r>
              <a:rPr lang="zh-CN" altLang="en-US" dirty="0"/>
              <a:t> </a:t>
            </a:r>
            <a:r>
              <a:rPr lang="en-US" altLang="zh-CN" dirty="0"/>
              <a:t>(different dimension of strip )</a:t>
            </a:r>
            <a:endParaRPr lang="en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9CB1F0-04F0-1D3F-EFE4-4AED3CD87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25" y="1332592"/>
            <a:ext cx="7130324" cy="532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04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615B09C-709C-4B8E-B12E-DBA0C74D2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537388-5ADC-4477-8FFC-FD406E1952CC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8845EB5E-2460-434D-8511-66EACFD994F2}"/>
              </a:ext>
            </a:extLst>
          </p:cNvPr>
          <p:cNvSpPr/>
          <p:nvPr/>
        </p:nvSpPr>
        <p:spPr>
          <a:xfrm>
            <a:off x="1077455" y="5725324"/>
            <a:ext cx="1677383" cy="252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63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2483DF4-B61F-45F5-BE52-C13850351FAF}"/>
              </a:ext>
            </a:extLst>
          </p:cNvPr>
          <p:cNvSpPr/>
          <p:nvPr/>
        </p:nvSpPr>
        <p:spPr>
          <a:xfrm>
            <a:off x="5231338" y="4223626"/>
            <a:ext cx="3993625" cy="1518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950" b="1" dirty="0"/>
              <a:t>other applications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US" altLang="zh-CN" sz="1463" dirty="0"/>
              <a:t>Beam Telescope for Beam Test Platform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US" altLang="zh-CN" sz="1463" dirty="0"/>
              <a:t>LiDAR: Positioning and Navigation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US" altLang="zh-CN" sz="1463" dirty="0"/>
              <a:t>Track and time detectors in other particle physics and nuclear physics experiments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US" altLang="zh-CN" sz="1463" dirty="0"/>
              <a:t>…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9834212-27ED-41EE-9ABB-79E747F7C932}"/>
              </a:ext>
            </a:extLst>
          </p:cNvPr>
          <p:cNvSpPr txBox="1"/>
          <p:nvPr/>
        </p:nvSpPr>
        <p:spPr>
          <a:xfrm>
            <a:off x="215356" y="420278"/>
            <a:ext cx="6126283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75" b="1" dirty="0"/>
              <a:t>Application of AC-LGAD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CA54E4D-9D23-4A1E-BBA6-FB4B17C75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643" y="1696908"/>
            <a:ext cx="3096006" cy="170540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98B8A05-289A-499A-BE3F-51B04F27D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756332"/>
            <a:ext cx="1752671" cy="1487879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7B086212-9C18-48EC-96F3-476671C674E5}"/>
              </a:ext>
            </a:extLst>
          </p:cNvPr>
          <p:cNvSpPr txBox="1"/>
          <p:nvPr/>
        </p:nvSpPr>
        <p:spPr>
          <a:xfrm>
            <a:off x="5174893" y="1321410"/>
            <a:ext cx="4953000" cy="542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63" b="1" dirty="0"/>
              <a:t>Nuclear Medicine Instruments</a:t>
            </a:r>
            <a:r>
              <a:rPr lang="zh-CN" altLang="en-US" sz="1463" dirty="0"/>
              <a:t>：</a:t>
            </a:r>
            <a:endParaRPr lang="en-US" altLang="zh-CN" sz="1463" dirty="0"/>
          </a:p>
          <a:p>
            <a:r>
              <a:rPr lang="en-US" altLang="zh-CN" sz="1463" dirty="0"/>
              <a:t>Such as proton therapy and proton CT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92F625C-46EA-4717-9BB8-3F9708EC1632}"/>
              </a:ext>
            </a:extLst>
          </p:cNvPr>
          <p:cNvSpPr txBox="1"/>
          <p:nvPr/>
        </p:nvSpPr>
        <p:spPr>
          <a:xfrm>
            <a:off x="278337" y="3783084"/>
            <a:ext cx="4953000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63" b="1" dirty="0"/>
              <a:t>X-ray detectors </a:t>
            </a:r>
            <a:r>
              <a:rPr lang="en-US" altLang="zh-CN" sz="1463" dirty="0"/>
              <a:t>@ advanced light sources</a:t>
            </a:r>
            <a:endParaRPr lang="zh-CN" altLang="en-US" sz="1463" b="1" dirty="0"/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60579C6D-9C16-46AB-9C3B-D58186DE9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5750" y="4149668"/>
            <a:ext cx="2043492" cy="1810103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C28F47DC-A91C-4702-9FD2-245E47FF1947}"/>
              </a:ext>
            </a:extLst>
          </p:cNvPr>
          <p:cNvSpPr txBox="1"/>
          <p:nvPr/>
        </p:nvSpPr>
        <p:spPr>
          <a:xfrm>
            <a:off x="8971543" y="6021184"/>
            <a:ext cx="1013817" cy="229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94" b="1" dirty="0"/>
              <a:t>mzli@ihep.ac.cn</a:t>
            </a:r>
            <a:endParaRPr lang="zh-CN" altLang="en-US" sz="894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F09E7C7-5DE4-4731-84AE-3A85C1C27B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916" y="1921131"/>
            <a:ext cx="3447695" cy="1219954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7DE6AEF0-7C38-4733-8F36-A2DA48E8DFB7}"/>
              </a:ext>
            </a:extLst>
          </p:cNvPr>
          <p:cNvSpPr txBox="1"/>
          <p:nvPr/>
        </p:nvSpPr>
        <p:spPr>
          <a:xfrm>
            <a:off x="141514" y="1360238"/>
            <a:ext cx="4953000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63" b="1" dirty="0"/>
              <a:t>Electron-Ion Collider (EIC)</a:t>
            </a:r>
            <a:r>
              <a:rPr lang="zh-CN" altLang="en-US" sz="1463" dirty="0"/>
              <a:t>：</a:t>
            </a:r>
            <a:r>
              <a:rPr lang="en-US" altLang="zh-CN" sz="1463" dirty="0"/>
              <a:t>Timing-tracker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1CD3BA7-ABA3-440E-8E6B-DC8DF88F2C90}"/>
              </a:ext>
            </a:extLst>
          </p:cNvPr>
          <p:cNvSpPr/>
          <p:nvPr/>
        </p:nvSpPr>
        <p:spPr>
          <a:xfrm>
            <a:off x="1906033" y="3186798"/>
            <a:ext cx="771365" cy="317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63" dirty="0">
                <a:latin typeface="NimbusRomNo9L-Regu"/>
              </a:rPr>
              <a:t>10.9 </a:t>
            </a:r>
            <a:r>
              <a:rPr lang="en-US" altLang="zh-CN" sz="1463" dirty="0">
                <a:latin typeface="NimbusRomNo9L-ReguItal"/>
              </a:rPr>
              <a:t>m</a:t>
            </a:r>
            <a:r>
              <a:rPr lang="en-US" altLang="zh-CN" sz="1463" baseline="30000" dirty="0">
                <a:latin typeface="NimbusRomNo9L-Regu"/>
              </a:rPr>
              <a:t>2</a:t>
            </a:r>
            <a:endParaRPr lang="zh-CN" altLang="en-US" sz="1463" baseline="300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02DDD56-E9F6-4392-973A-0BC0A531E461}"/>
              </a:ext>
            </a:extLst>
          </p:cNvPr>
          <p:cNvSpPr/>
          <p:nvPr/>
        </p:nvSpPr>
        <p:spPr>
          <a:xfrm>
            <a:off x="3648372" y="3198403"/>
            <a:ext cx="771365" cy="317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63" dirty="0">
                <a:latin typeface="NimbusRomNo9L-Regu"/>
              </a:rPr>
              <a:t>2.22 </a:t>
            </a:r>
            <a:r>
              <a:rPr lang="en-US" altLang="zh-CN" sz="1463" dirty="0">
                <a:latin typeface="NimbusRomNo9L-ReguItal"/>
              </a:rPr>
              <a:t>m</a:t>
            </a:r>
            <a:r>
              <a:rPr lang="en-US" altLang="zh-CN" sz="1463" baseline="30000" dirty="0">
                <a:latin typeface="NimbusRomNo9L-Regu"/>
              </a:rPr>
              <a:t>2</a:t>
            </a:r>
            <a:endParaRPr lang="zh-CN" altLang="en-US" sz="1463" dirty="0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0E821BF2-6F1C-4D03-918D-A775650D4B7D}"/>
              </a:ext>
            </a:extLst>
          </p:cNvPr>
          <p:cNvSpPr/>
          <p:nvPr/>
        </p:nvSpPr>
        <p:spPr>
          <a:xfrm>
            <a:off x="39943" y="1273376"/>
            <a:ext cx="4781610" cy="234103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63"/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2B3B318B-34A2-411B-8EF3-64870DC22F7D}"/>
              </a:ext>
            </a:extLst>
          </p:cNvPr>
          <p:cNvSpPr/>
          <p:nvPr/>
        </p:nvSpPr>
        <p:spPr>
          <a:xfrm>
            <a:off x="4882460" y="1285359"/>
            <a:ext cx="4953000" cy="234103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63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D4DCA212-D8A5-46A9-AC89-C06879D0BCB5}"/>
              </a:ext>
            </a:extLst>
          </p:cNvPr>
          <p:cNvSpPr/>
          <p:nvPr/>
        </p:nvSpPr>
        <p:spPr>
          <a:xfrm>
            <a:off x="40701" y="3680916"/>
            <a:ext cx="4841760" cy="2385557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63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67274F1-83CF-4BB0-B924-FE0B7E51DB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89" y="1699591"/>
            <a:ext cx="1341919" cy="1713636"/>
          </a:xfrm>
          <a:prstGeom prst="rect">
            <a:avLst/>
          </a:prstGeom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id="{10389E85-5E5B-4681-B80B-7A0416E2AC5C}"/>
              </a:ext>
            </a:extLst>
          </p:cNvPr>
          <p:cNvSpPr txBox="1"/>
          <p:nvPr/>
        </p:nvSpPr>
        <p:spPr>
          <a:xfrm>
            <a:off x="3656998" y="4472569"/>
            <a:ext cx="1258154" cy="267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38" b="1" dirty="0"/>
              <a:t>6 KeV X-Ray</a:t>
            </a:r>
            <a:endParaRPr lang="zh-CN" altLang="en-US" sz="1138" b="1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776816C-4C9D-4A68-BAF4-A0B6D6C301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440" y="4146335"/>
            <a:ext cx="2308951" cy="1696372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75364A78-DB66-440A-A5C2-B3C926CFA685}"/>
              </a:ext>
            </a:extLst>
          </p:cNvPr>
          <p:cNvSpPr txBox="1"/>
          <p:nvPr/>
        </p:nvSpPr>
        <p:spPr>
          <a:xfrm>
            <a:off x="192373" y="4160977"/>
            <a:ext cx="1258154" cy="267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38" b="1" dirty="0">
                <a:solidFill>
                  <a:schemeClr val="bg1"/>
                </a:solidFill>
              </a:rPr>
              <a:t>HEPS @ Beijing</a:t>
            </a:r>
            <a:endParaRPr lang="zh-CN" altLang="en-US" sz="1138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939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7C3308CF-3DAA-4158-9ECF-A540964042DA}"/>
              </a:ext>
            </a:extLst>
          </p:cNvPr>
          <p:cNvSpPr/>
          <p:nvPr/>
        </p:nvSpPr>
        <p:spPr>
          <a:xfrm>
            <a:off x="3280262" y="4411645"/>
            <a:ext cx="3330903" cy="1492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25" b="1" dirty="0">
                <a:solidFill>
                  <a:srgbClr val="C00000"/>
                </a:solidFill>
                <a:latin typeface="+mn-ea"/>
              </a:rPr>
              <a:t>Picosecond laser scanning system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US" altLang="zh-CN" sz="1463" b="1" dirty="0">
                <a:latin typeface="+mn-ea"/>
              </a:rPr>
              <a:t>Displacement accuracy 1 </a:t>
            </a:r>
            <a:r>
              <a:rPr lang="el-GR" altLang="zh-CN" sz="1463" b="1" dirty="0">
                <a:latin typeface="+mn-ea"/>
              </a:rPr>
              <a:t>μ</a:t>
            </a:r>
            <a:r>
              <a:rPr lang="en-US" altLang="zh-CN" sz="1463" b="1" dirty="0">
                <a:latin typeface="+mn-ea"/>
              </a:rPr>
              <a:t>m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US" altLang="zh-CN" sz="1463" b="1" dirty="0">
                <a:latin typeface="+mn-ea"/>
              </a:rPr>
              <a:t>Automated scanning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US" altLang="zh-CN" sz="1463" b="1" dirty="0">
                <a:latin typeface="+mn-ea"/>
              </a:rPr>
              <a:t>Picosecond laser 1064nm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US" altLang="zh-CN" sz="1463" b="1" dirty="0">
                <a:latin typeface="+mn-ea"/>
              </a:rPr>
              <a:t>Spot size 2~5 </a:t>
            </a:r>
            <a:r>
              <a:rPr lang="el-GR" altLang="zh-CN" sz="1463" b="1" dirty="0">
                <a:latin typeface="+mn-ea"/>
              </a:rPr>
              <a:t>μ</a:t>
            </a:r>
            <a:r>
              <a:rPr lang="en-US" altLang="zh-CN" sz="1463" b="1" dirty="0">
                <a:latin typeface="+mn-ea"/>
              </a:rPr>
              <a:t>m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25CD77F-24BD-4221-BA8F-B4108A461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" y="1429113"/>
            <a:ext cx="3330903" cy="2496395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DC8BA771-5014-4EE4-9E9B-7D3D40B47A75}"/>
              </a:ext>
            </a:extLst>
          </p:cNvPr>
          <p:cNvGrpSpPr/>
          <p:nvPr/>
        </p:nvGrpSpPr>
        <p:grpSpPr>
          <a:xfrm>
            <a:off x="3643089" y="1233162"/>
            <a:ext cx="5996507" cy="2935319"/>
            <a:chOff x="6539590" y="3478088"/>
            <a:chExt cx="5692022" cy="2883623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3"/>
            <a:srcRect l="3147" t="1782" r="1446" b="27087"/>
            <a:stretch/>
          </p:blipFill>
          <p:spPr>
            <a:xfrm>
              <a:off x="6539590" y="3484260"/>
              <a:ext cx="5587093" cy="2877451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/>
            <a:srcRect l="15365" t="1850" r="15023" b="26555"/>
            <a:stretch/>
          </p:blipFill>
          <p:spPr>
            <a:xfrm>
              <a:off x="6690562" y="3537388"/>
              <a:ext cx="1784135" cy="1375902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</p:pic>
        <p:cxnSp>
          <p:nvCxnSpPr>
            <p:cNvPr id="10" name="直接箭头连接符 9"/>
            <p:cNvCxnSpPr>
              <a:cxnSpLocks/>
            </p:cNvCxnSpPr>
            <p:nvPr/>
          </p:nvCxnSpPr>
          <p:spPr>
            <a:xfrm>
              <a:off x="8474697" y="4422228"/>
              <a:ext cx="1624524" cy="848621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矩形 37"/>
            <p:cNvSpPr/>
            <p:nvPr/>
          </p:nvSpPr>
          <p:spPr>
            <a:xfrm>
              <a:off x="10954593" y="4934984"/>
              <a:ext cx="1277019" cy="434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38" b="1" dirty="0">
                  <a:solidFill>
                    <a:srgbClr val="FFFF00"/>
                  </a:solidFill>
                </a:rPr>
                <a:t>Picosecond laser 1064nm</a:t>
              </a:r>
              <a:endParaRPr lang="zh-CN" altLang="en-US" sz="1138" b="1" dirty="0">
                <a:solidFill>
                  <a:srgbClr val="FFFF00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936604" y="4491122"/>
              <a:ext cx="1068473" cy="2627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138" b="1" dirty="0">
                  <a:solidFill>
                    <a:srgbClr val="FFFF00"/>
                  </a:solidFill>
                </a:rPr>
                <a:t>Sensor &amp; Board</a:t>
              </a:r>
              <a:endParaRPr lang="zh-CN" altLang="en-US" sz="1138" b="1" dirty="0">
                <a:solidFill>
                  <a:srgbClr val="FFFF00"/>
                </a:solidFill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BF2523B5-B340-4ADC-95E6-DDC8AFFB7D05}"/>
                </a:ext>
              </a:extLst>
            </p:cNvPr>
            <p:cNvSpPr/>
            <p:nvPr/>
          </p:nvSpPr>
          <p:spPr>
            <a:xfrm>
              <a:off x="9141773" y="4183345"/>
              <a:ext cx="869142" cy="2627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138" b="1" dirty="0">
                  <a:solidFill>
                    <a:srgbClr val="FFFF00"/>
                  </a:solidFill>
                </a:rPr>
                <a:t>3D platform</a:t>
              </a:r>
              <a:endParaRPr lang="zh-CN" altLang="en-US" sz="1138" b="1" dirty="0">
                <a:solidFill>
                  <a:srgbClr val="FFFF00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8812355" y="3478088"/>
              <a:ext cx="2795497" cy="287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00" b="1" dirty="0">
                  <a:solidFill>
                    <a:srgbClr val="FFFF00"/>
                  </a:solidFill>
                  <a:latin typeface="+mn-ea"/>
                </a:rPr>
                <a:t>Picosecond laser scanning system</a:t>
              </a: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F26E8638-D80A-4604-B3E8-8920660C3012}"/>
                </a:ext>
              </a:extLst>
            </p:cNvPr>
            <p:cNvSpPr/>
            <p:nvPr/>
          </p:nvSpPr>
          <p:spPr>
            <a:xfrm>
              <a:off x="10258832" y="4601642"/>
              <a:ext cx="658308" cy="287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00" b="1" dirty="0">
                  <a:solidFill>
                    <a:srgbClr val="FFFF00"/>
                  </a:solidFill>
                </a:rPr>
                <a:t>focuser</a:t>
              </a:r>
              <a:endParaRPr lang="zh-CN" altLang="en-US" sz="13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1D108607-5DAA-4A4C-B102-4C1329BA1C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831" y="4138985"/>
            <a:ext cx="3126432" cy="2051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00B2FA7-508B-47C5-8D59-05B7394BBB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740" y="4298215"/>
            <a:ext cx="2414811" cy="1606528"/>
          </a:xfrm>
          <a:prstGeom prst="rect">
            <a:avLst/>
          </a:prstGeom>
        </p:spPr>
      </p:pic>
      <p:sp>
        <p:nvSpPr>
          <p:cNvPr id="21" name="灯片编号占位符 3">
            <a:extLst>
              <a:ext uri="{FF2B5EF4-FFF2-40B4-BE49-F238E27FC236}">
                <a16:creationId xmlns:a16="http://schemas.microsoft.com/office/drawing/2014/main" id="{D047921F-FC8F-48F3-9C99-9939D336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537388-5ADC-4477-8FFC-FD406E1952CC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2B76311-0B11-4511-B31E-9C103AA0C3F4}"/>
              </a:ext>
            </a:extLst>
          </p:cNvPr>
          <p:cNvSpPr txBox="1"/>
          <p:nvPr/>
        </p:nvSpPr>
        <p:spPr>
          <a:xfrm>
            <a:off x="8971543" y="6021184"/>
            <a:ext cx="1013817" cy="229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94" b="1" dirty="0"/>
              <a:t>mzli@ihep.ac.cn</a:t>
            </a:r>
            <a:endParaRPr lang="zh-CN" altLang="en-US" sz="894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82A7600-C165-4B7A-B27C-1D25B04C9A15}"/>
              </a:ext>
            </a:extLst>
          </p:cNvPr>
          <p:cNvSpPr txBox="1"/>
          <p:nvPr/>
        </p:nvSpPr>
        <p:spPr>
          <a:xfrm>
            <a:off x="141514" y="791528"/>
            <a:ext cx="7419771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75" b="1" dirty="0">
                <a:highlight>
                  <a:srgbClr val="FFFF00"/>
                </a:highlight>
              </a:rPr>
              <a:t>4.1 AC-LGAD sensor test </a:t>
            </a:r>
            <a:r>
              <a:rPr lang="zh-CN" altLang="en-US" sz="2275" b="1" dirty="0">
                <a:highlight>
                  <a:srgbClr val="FFFF00"/>
                </a:highlight>
              </a:rPr>
              <a:t>： </a:t>
            </a:r>
            <a:r>
              <a:rPr lang="en-US" altLang="zh-CN" sz="2275" b="1" dirty="0">
                <a:highlight>
                  <a:srgbClr val="FFFF00"/>
                </a:highlight>
              </a:rPr>
              <a:t>Picosecond laser test</a:t>
            </a:r>
          </a:p>
        </p:txBody>
      </p:sp>
    </p:spTree>
    <p:extLst>
      <p:ext uri="{BB962C8B-B14F-4D97-AF65-F5344CB8AC3E}">
        <p14:creationId xmlns:p14="http://schemas.microsoft.com/office/powerpoint/2010/main" val="1225735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15881</TotalTime>
  <Words>468</Words>
  <Application>Microsoft Macintosh PowerPoint</Application>
  <PresentationFormat>A4 Paper (210x297 mm)</PresentationFormat>
  <Paragraphs>92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Arial-BoldMT</vt:lpstr>
      <vt:lpstr>ArialMT</vt:lpstr>
      <vt:lpstr>NimbusRomNo9L-Regu</vt:lpstr>
      <vt:lpstr>NimbusRomNo9L-ReguItal</vt:lpstr>
      <vt:lpstr>宋体</vt:lpstr>
      <vt:lpstr>Arial</vt:lpstr>
      <vt:lpstr>Calibri</vt:lpstr>
      <vt:lpstr>Calibri Light</vt:lpstr>
      <vt:lpstr>Helvetica Neue</vt:lpstr>
      <vt:lpstr>Roboto</vt:lpstr>
      <vt:lpstr>Office Theme</vt:lpstr>
      <vt:lpstr> LGAD based time of flight and outer tracker  </vt:lpstr>
      <vt:lpstr>PowerPoint Presentation</vt:lpstr>
      <vt:lpstr>Arrangement of the ToF with strip LGAD</vt:lpstr>
      <vt:lpstr>Backup </vt:lpstr>
      <vt:lpstr>PowerPoint Presentation</vt:lpstr>
      <vt:lpstr>Strip direction resolution from double side readout</vt:lpstr>
      <vt:lpstr>Timing resolution (different dimension of strip )</vt:lpstr>
      <vt:lpstr>PowerPoint Presentation</vt:lpstr>
      <vt:lpstr>PowerPoint Presentation</vt:lpstr>
      <vt:lpstr>Plan and funding needed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HGTD</dc:title>
  <dc:creator>zenmojo</dc:creator>
  <cp:lastModifiedBy>yun f</cp:lastModifiedBy>
  <cp:revision>958</cp:revision>
  <cp:lastPrinted>2019-10-18T06:24:01Z</cp:lastPrinted>
  <dcterms:created xsi:type="dcterms:W3CDTF">2015-10-29T10:59:50Z</dcterms:created>
  <dcterms:modified xsi:type="dcterms:W3CDTF">2024-03-01T02:44:10Z</dcterms:modified>
</cp:coreProperties>
</file>