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B3CD38-A66B-466E-9947-4EAE55362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824433C-8ED8-4476-9A2D-5928992CAE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0EEF37-50A2-46B9-BD07-BA8CA5E6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201D-15ED-4C49-B5BF-B045CEF0BD3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C42354B-57B9-4EFC-B422-A50C7B40C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548670-AC79-47E5-8432-62FFD9D04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CE0F0-390E-4285-8667-8BF39C0E1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3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D4B1F1-F9D9-4A9F-A7A8-9090C6813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6FA02F0-FA77-43A8-84B2-41007E793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9B4C02-A097-4108-8DA2-1023FAFFF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201D-15ED-4C49-B5BF-B045CEF0BD3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0D2893-AC90-4844-BEF0-C4B908302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2ABAE2-9658-4706-80A7-397433989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CE0F0-390E-4285-8667-8BF39C0E1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2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78D0740-1034-4B31-99C7-923DE4D54E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D3E887F-03B5-4A04-97D6-61D108C6A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2F2F83-31D7-4257-8965-216A469C9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201D-15ED-4C49-B5BF-B045CEF0BD3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2ECA9A-0EA8-4410-A9D5-15B3CBE3E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B61770B-CBDE-4AE2-81DC-E98C23080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CE0F0-390E-4285-8667-8BF39C0E1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5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0698D6-6286-4D92-BC8E-E2C045CDF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6F924B-3604-48B7-A09D-2E56A41B5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675CB65-B3F0-4D47-84FE-882AD68AA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201D-15ED-4C49-B5BF-B045CEF0BD3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D7AD31-6E62-4540-A5C8-532CAF6FB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84C24A-5273-4F62-9B97-9D15E7C6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CE0F0-390E-4285-8667-8BF39C0E1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6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BB96D1-5272-4011-947B-7579E29FA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B050F9B-C300-43A7-9E97-F988A4A51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2A0403-68D9-4DEF-8D4B-B3B51143C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201D-15ED-4C49-B5BF-B045CEF0BD3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C23DC4-F0B2-4DC1-B8F9-FB67D47DB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5873EB-2EB2-4924-BA29-BC6001AB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CE0F0-390E-4285-8667-8BF39C0E1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9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1514E8-F1BB-4099-8818-7B8311A14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1407B7-FBB7-49EB-86B1-FEFD097779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0531C1C-11C4-4F1A-8977-D96875053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8C54D3-351A-4B12-BBFE-02043D37F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201D-15ED-4C49-B5BF-B045CEF0BD3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E2A4532-13B5-46FF-B9A4-B8F485A79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FCD9941-1B14-4995-962B-AE7046866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CE0F0-390E-4285-8667-8BF39C0E1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4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5BB451-B705-4EFB-8A7C-6BE27C772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505967-9C67-4FF8-92FF-18E267DCC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E101F38-7C00-4ACB-BE70-1A184ACBD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AF1B5B0-57B2-4947-A3F1-C19813FC85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FBA3CD1-1010-4D8A-BFC9-A561F5CFA3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F6750AD-84DA-42EB-AE79-80990044D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201D-15ED-4C49-B5BF-B045CEF0BD3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013530C-6489-4BBE-80A0-B7FC1D81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F32984A-DB17-4900-BC94-9FD76E916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CE0F0-390E-4285-8667-8BF39C0E1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1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05C569-CD6B-46FE-95CF-6FA4C5505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0FF4F2F-E9C3-42EC-92C4-4207E266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201D-15ED-4C49-B5BF-B045CEF0BD3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284FEA6-29C6-4504-B8B5-EE0190425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9552652-B781-4E18-B3EA-A97D7EEBE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CE0F0-390E-4285-8667-8BF39C0E1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9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98BCF0C-F350-40EF-9320-08842EE92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201D-15ED-4C49-B5BF-B045CEF0BD3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85F690C-4FF2-43A6-B8CC-3B10CCD2D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41851A-B834-49D9-82F9-46FAEE9A7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CE0F0-390E-4285-8667-8BF39C0E1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0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07BA25-5644-46E8-8EA5-E3581D0A0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49A8E0-F51F-48E9-BA38-8BB59A2EF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1D05EFC-91FF-45C0-A3F9-1B6742886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080711-4C94-417E-BF97-81C5D2EE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201D-15ED-4C49-B5BF-B045CEF0BD3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609ECE8-E02B-4BFB-9394-6A4A3BF10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E4CEBA0-EE3B-4BCF-BDC8-E2A41282A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CE0F0-390E-4285-8667-8BF39C0E1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D6989D-9A6F-429E-8F91-5B32075FF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0A9D5EF-7AE8-4AF6-B6DD-53993FDC47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1140908-83E2-4E4C-9B5A-884A30E11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D2EFDFB-48A7-430D-8CFD-5DFAE0BCA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201D-15ED-4C49-B5BF-B045CEF0BD3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DD33359-B280-4879-B7D1-B6DF1939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F959D6E-B0B4-4532-8ABE-3F1700ADF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CE0F0-390E-4285-8667-8BF39C0E1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2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150F100-CE43-45E5-A524-D21975CD8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6D084C7-89C7-4E22-909F-26C97136D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476AED-4EAA-4579-A7FD-2C75C0BB55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5201D-15ED-4C49-B5BF-B045CEF0BD3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303FC2-8844-4562-9CAB-F0990ECB4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DD1C81-2588-45D1-86DA-BC9A0C522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CE0F0-390E-4285-8667-8BF39C0E1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7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66D8C0-A915-475A-90B2-38DF3EE94D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RDTM Meeting of Editors-in-chief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1779E5C-F4D6-43FE-BF35-2CD75EFD35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Feb. 29, 2024</a:t>
            </a:r>
          </a:p>
          <a:p>
            <a:r>
              <a:rPr lang="en-US" dirty="0"/>
              <a:t>IHEP</a:t>
            </a:r>
          </a:p>
        </p:txBody>
      </p:sp>
    </p:spTree>
    <p:extLst>
      <p:ext uri="{BB962C8B-B14F-4D97-AF65-F5344CB8AC3E}">
        <p14:creationId xmlns:p14="http://schemas.microsoft.com/office/powerpoint/2010/main" val="288952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EF905A-A00D-4A79-8CA8-FA80BC4D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Candidates for Associate Editors-in-Chief and their focus and suggested work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AD1355-170B-45B2-BBAE-85B1919ED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4"/>
            <a:ext cx="5435599" cy="490537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Detection technology and methods </a:t>
            </a:r>
          </a:p>
          <a:p>
            <a:pPr marL="2286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dirty="0"/>
              <a:t> </a:t>
            </a:r>
            <a:r>
              <a:rPr lang="zh-CN" altLang="en-US" dirty="0"/>
              <a:t>陈元柏（</a:t>
            </a:r>
            <a:r>
              <a:rPr lang="en-US" dirty="0"/>
              <a:t>BEPC</a:t>
            </a:r>
            <a:r>
              <a:rPr lang="zh-CN" altLang="en-US" dirty="0"/>
              <a:t>和</a:t>
            </a:r>
            <a:r>
              <a:rPr lang="en-US" dirty="0"/>
              <a:t>BES</a:t>
            </a:r>
            <a:r>
              <a:rPr lang="zh-CN" altLang="en-US" dirty="0"/>
              <a:t>约稿</a:t>
            </a:r>
            <a:r>
              <a:rPr lang="en-US" dirty="0"/>
              <a:t>3</a:t>
            </a:r>
            <a:r>
              <a:rPr lang="zh-CN" altLang="en-US" dirty="0"/>
              <a:t>篇以上），</a:t>
            </a:r>
            <a:r>
              <a:rPr lang="en-US" dirty="0"/>
              <a:t> </a:t>
            </a:r>
          </a:p>
          <a:p>
            <a:pPr marL="228600" lvl="1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en-US" dirty="0"/>
              <a:t> Zhu </a:t>
            </a:r>
            <a:r>
              <a:rPr lang="en-US" dirty="0" err="1"/>
              <a:t>Renyuan</a:t>
            </a:r>
            <a:r>
              <a:rPr lang="zh-CN" altLang="en-US" dirty="0"/>
              <a:t>（约稿</a:t>
            </a:r>
            <a:r>
              <a:rPr lang="en-US" dirty="0"/>
              <a:t>2</a:t>
            </a:r>
            <a:r>
              <a:rPr lang="zh-CN" altLang="en-US" dirty="0"/>
              <a:t>篇，最好是国际稿件）</a:t>
            </a:r>
            <a:endParaRPr lang="en-US" sz="1800" dirty="0"/>
          </a:p>
          <a:p>
            <a:pPr lvl="0"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Computer technology applications</a:t>
            </a:r>
          </a:p>
          <a:p>
            <a:pPr marL="228600" lvl="1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zh-CN" altLang="en-US" dirty="0"/>
              <a:t>陈刚（集中</a:t>
            </a:r>
            <a:r>
              <a:rPr lang="en-US" dirty="0"/>
              <a:t>AI</a:t>
            </a:r>
            <a:r>
              <a:rPr lang="zh-CN" altLang="en-US" dirty="0"/>
              <a:t>，量子计算，大数据中心约稿）</a:t>
            </a:r>
            <a:endParaRPr lang="en-US" sz="1800" dirty="0"/>
          </a:p>
          <a:p>
            <a:pPr lvl="0"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Particle acceleration technology</a:t>
            </a:r>
          </a:p>
          <a:p>
            <a:pPr marL="228600" lvl="1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zh-CN" altLang="en-US" dirty="0"/>
              <a:t>高杰（集中</a:t>
            </a:r>
            <a:r>
              <a:rPr lang="en-US" dirty="0"/>
              <a:t>CEPC</a:t>
            </a:r>
            <a:r>
              <a:rPr lang="zh-CN" altLang="en-US" dirty="0"/>
              <a:t>加速器约稿） </a:t>
            </a:r>
            <a:endParaRPr lang="en-US" sz="1800" dirty="0"/>
          </a:p>
          <a:p>
            <a:pPr lvl="0"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Electronics and system design</a:t>
            </a:r>
          </a:p>
          <a:p>
            <a:pPr marL="228600" lvl="1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zh-CN" altLang="en-US" dirty="0"/>
              <a:t>目前由我兼。给</a:t>
            </a:r>
            <a:r>
              <a:rPr lang="en-US" dirty="0"/>
              <a:t>Francois Vasey</a:t>
            </a:r>
            <a:r>
              <a:rPr lang="zh-CN" altLang="en-US" dirty="0"/>
              <a:t>或</a:t>
            </a:r>
            <a:r>
              <a:rPr lang="en-US" dirty="0"/>
              <a:t>Mauro Citterio</a:t>
            </a:r>
            <a:r>
              <a:rPr lang="zh-CN" altLang="en-US" dirty="0"/>
              <a:t>留 </a:t>
            </a:r>
            <a:r>
              <a:rPr lang="en-US" altLang="zh-CN" dirty="0"/>
              <a:t> </a:t>
            </a:r>
            <a:r>
              <a:rPr lang="zh-CN" altLang="en-US" dirty="0"/>
              <a:t>着</a:t>
            </a:r>
            <a:r>
              <a:rPr lang="en-US" altLang="zh-CN" dirty="0"/>
              <a:t>.  (CEPC Electronics R&amp;D, 3</a:t>
            </a:r>
            <a:r>
              <a:rPr lang="zh-CN" altLang="en-US" dirty="0"/>
              <a:t>篇</a:t>
            </a:r>
            <a:r>
              <a:rPr lang="en-US" altLang="zh-CN" dirty="0"/>
              <a:t>)</a:t>
            </a:r>
            <a:endParaRPr lang="en-US" sz="1800" dirty="0"/>
          </a:p>
          <a:p>
            <a:pPr lvl="0"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Synchrotron-radiation based techniques and methods</a:t>
            </a:r>
          </a:p>
          <a:p>
            <a:pPr marL="228600" lvl="1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zh-CN" altLang="en-US" dirty="0"/>
              <a:t>董宇辉 （约光源大装置稿</a:t>
            </a:r>
            <a:r>
              <a:rPr lang="en-US" dirty="0"/>
              <a:t>3</a:t>
            </a:r>
            <a:r>
              <a:rPr lang="zh-CN" altLang="en-US" dirty="0"/>
              <a:t>篇）</a:t>
            </a:r>
            <a:endParaRPr lang="en-US" sz="1800" dirty="0"/>
          </a:p>
          <a:p>
            <a:pPr lvl="0"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err="1"/>
              <a:t>Astroparticle</a:t>
            </a:r>
            <a:r>
              <a:rPr lang="en-US" dirty="0"/>
              <a:t> technology </a:t>
            </a:r>
          </a:p>
          <a:p>
            <a:pPr marL="2286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/>
              <a:t>曹臻 </a:t>
            </a:r>
            <a:r>
              <a:rPr lang="en-US" dirty="0"/>
              <a:t>(LHAASO, LAST, HERD, HUNT</a:t>
            </a:r>
            <a:r>
              <a:rPr lang="zh-CN" altLang="en-US" dirty="0"/>
              <a:t>等探测器的稿件尽量拿来</a:t>
            </a:r>
            <a:r>
              <a:rPr lang="en-US" dirty="0"/>
              <a:t>)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DD6100F-B170-48B7-B561-DF51FA3B67E2}"/>
              </a:ext>
            </a:extLst>
          </p:cNvPr>
          <p:cNvSpPr/>
          <p:nvPr/>
        </p:nvSpPr>
        <p:spPr>
          <a:xfrm>
            <a:off x="6857999" y="1825624"/>
            <a:ext cx="4919134" cy="367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900"/>
              </a:spcAft>
            </a:pPr>
            <a:r>
              <a:rPr lang="zh-CN" altLang="en-US" b="1" kern="0" dirty="0">
                <a:latin typeface="Calibri" panose="020F0502020204030204" pitchFamily="34" charset="0"/>
                <a:cs typeface="Arial" panose="020B0604020202020204" pitchFamily="34" charset="0"/>
              </a:rPr>
              <a:t>编委组织原则与主要任务：</a:t>
            </a:r>
            <a:endParaRPr lang="en-US" sz="16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900"/>
              </a:spcAft>
            </a:pPr>
            <a:r>
              <a:rPr lang="zh-CN" altLang="en-US" sz="1600" kern="0" dirty="0">
                <a:latin typeface="Calibri" panose="020F0502020204030204" pitchFamily="34" charset="0"/>
                <a:cs typeface="Arial" panose="020B0604020202020204" pitchFamily="34" charset="0"/>
              </a:rPr>
              <a:t>主编 </a:t>
            </a:r>
            <a:r>
              <a:rPr 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Editor-in-Chief</a:t>
            </a:r>
            <a:r>
              <a:rPr lang="zh-CN" alt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。</a:t>
            </a:r>
            <a:r>
              <a:rPr lang="zh-CN" altLang="en-US" sz="1600" dirty="0"/>
              <a:t>高能所务会指定，聘期</a:t>
            </a:r>
            <a:r>
              <a:rPr lang="en-US" sz="1600" dirty="0"/>
              <a:t>2</a:t>
            </a:r>
            <a:r>
              <a:rPr lang="zh-CN" altLang="en-US" sz="1600" dirty="0"/>
              <a:t>年，最多</a:t>
            </a:r>
            <a:r>
              <a:rPr lang="en-US" sz="1600" dirty="0"/>
              <a:t>4</a:t>
            </a:r>
            <a:r>
              <a:rPr lang="zh-CN" altLang="en-US" sz="1600" dirty="0"/>
              <a:t>年。任务：在科学家顾问的指导和副主编以及全体编委同仁的协助下办好</a:t>
            </a:r>
            <a:r>
              <a:rPr lang="en-US" sz="1600" dirty="0"/>
              <a:t>RDTM</a:t>
            </a:r>
            <a:r>
              <a:rPr lang="zh-CN" altLang="en-US" sz="1600" dirty="0"/>
              <a:t>。负责杂志方向，编委构架和构建，在副主编和学科编委对稿件有不同意见时参与讨论，发稿决定有争议时做最终决定。</a:t>
            </a:r>
            <a:endParaRPr lang="en-US" sz="16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900"/>
              </a:spcAft>
            </a:pPr>
            <a:endParaRPr lang="en-US" altLang="zh-CN" sz="1600" kern="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900"/>
              </a:spcAft>
            </a:pPr>
            <a:r>
              <a:rPr lang="zh-CN" altLang="en-US" sz="1600" kern="0" dirty="0">
                <a:latin typeface="Calibri" panose="020F0502020204030204" pitchFamily="34" charset="0"/>
                <a:cs typeface="Arial" panose="020B0604020202020204" pitchFamily="34" charset="0"/>
              </a:rPr>
              <a:t>副主编 </a:t>
            </a:r>
            <a:r>
              <a:rPr 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Associate </a:t>
            </a:r>
            <a:r>
              <a:rPr lang="en-US" altLang="zh-CN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E</a:t>
            </a:r>
            <a:r>
              <a:rPr 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ditors-in-Chief</a:t>
            </a:r>
            <a:r>
              <a:rPr lang="zh-CN" alt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。</a:t>
            </a:r>
            <a:r>
              <a:rPr 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4-6</a:t>
            </a:r>
            <a:r>
              <a:rPr lang="zh-CN" alt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人，由</a:t>
            </a:r>
            <a:r>
              <a:rPr lang="zh-CN" altLang="en-US" sz="1600" dirty="0"/>
              <a:t>主编推荐，优先从贡献突出的学科主任编委中选拔，高能所务会通过。聘期</a:t>
            </a:r>
            <a:r>
              <a:rPr lang="en-US" sz="1600" dirty="0"/>
              <a:t>2</a:t>
            </a:r>
            <a:r>
              <a:rPr lang="zh-CN" altLang="en-US" sz="1600" dirty="0"/>
              <a:t>年，最多</a:t>
            </a:r>
            <a:r>
              <a:rPr lang="en-US" sz="1600" dirty="0"/>
              <a:t>6</a:t>
            </a:r>
            <a:r>
              <a:rPr lang="zh-CN" altLang="en-US" sz="1600" dirty="0"/>
              <a:t>年，保证一定的工作延续性。</a:t>
            </a:r>
            <a:r>
              <a:rPr lang="zh-CN" alt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任务：协助主编确定杂志方向；组织本学科的综述性稿件；协助主编做发稿签发；参与每期评选最佳稿件做</a:t>
            </a:r>
            <a:r>
              <a:rPr 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OA</a:t>
            </a:r>
            <a:r>
              <a:rPr lang="zh-CN" alt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。</a:t>
            </a:r>
            <a:endParaRPr lang="en-US" sz="16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B7B313D-40AF-4CD5-A709-B817D2F1D974}"/>
              </a:ext>
            </a:extLst>
          </p:cNvPr>
          <p:cNvSpPr txBox="1"/>
          <p:nvPr/>
        </p:nvSpPr>
        <p:spPr>
          <a:xfrm>
            <a:off x="3823754" y="6084668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本届主编副主编聘书尽快补发，但工作从今天开始。</a:t>
            </a:r>
            <a:endParaRPr lang="en-US" altLang="zh-CN" dirty="0"/>
          </a:p>
          <a:p>
            <a:r>
              <a:rPr lang="zh-CN" altLang="en-US" dirty="0"/>
              <a:t>两年后的改进方向：增加女性和高能所外的人选。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42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D9FEEF-05E3-4F99-AB18-5FAE832A8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Candidacy of the Executive Editors (</a:t>
            </a:r>
            <a:r>
              <a:rPr lang="zh-CN" altLang="en-US" sz="3600" b="1" dirty="0"/>
              <a:t>学科主任编委</a:t>
            </a:r>
            <a:r>
              <a:rPr lang="en-US" sz="3600" dirty="0"/>
              <a:t>), </a:t>
            </a:r>
            <a:br>
              <a:rPr lang="en-US" sz="3600" dirty="0"/>
            </a:br>
            <a:r>
              <a:rPr lang="en-US" sz="3600" dirty="0"/>
              <a:t>my suggestion, need to have inputs from you all and finalize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F705A7-24B7-4221-A2A9-BC423D05D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1" y="1690688"/>
            <a:ext cx="5297220" cy="4989511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dirty="0"/>
              <a:t>人选和分工只是建议，不严格划分。以后还要请分管副主编指定人选和界定工作。主要工作是保证审稿质量和时间。</a:t>
            </a:r>
            <a:endParaRPr lang="en-US" dirty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Detection technology and methods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zh-CN" altLang="en-US" dirty="0"/>
              <a:t>     李澄（非高能所），吕军光，钱森</a:t>
            </a:r>
            <a:endParaRPr lang="en-US" dirty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Computer technology applications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zh-CN" altLang="en-US" dirty="0"/>
              <a:t>     齐法制，黄性涛</a:t>
            </a:r>
            <a:endParaRPr lang="en-US" dirty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Particle acceleration technology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zh-CN" altLang="en-US" dirty="0"/>
              <a:t>     王九庆，张闯 </a:t>
            </a:r>
            <a:endParaRPr lang="en-US" dirty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Electronics and system design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zh-CN" altLang="en-US" dirty="0"/>
              <a:t>     刘以农，魏微，千奕（女）</a:t>
            </a:r>
            <a:endParaRPr lang="en-US" dirty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Synchrotron-radiation based techniques and methods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zh-CN" altLang="en-US" dirty="0"/>
              <a:t>     吴忠华，邓海啸 </a:t>
            </a:r>
            <a:endParaRPr lang="en-US" dirty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err="1"/>
              <a:t>Astroparticle</a:t>
            </a:r>
            <a:r>
              <a:rPr lang="en-US" dirty="0"/>
              <a:t> technology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dirty="0"/>
              <a:t>     刘聪展，陈明君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5C5502C-4CA5-450A-A066-2FE13F588B96}"/>
              </a:ext>
            </a:extLst>
          </p:cNvPr>
          <p:cNvSpPr/>
          <p:nvPr/>
        </p:nvSpPr>
        <p:spPr>
          <a:xfrm>
            <a:off x="6020409" y="1690688"/>
            <a:ext cx="59984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900"/>
              </a:spcAft>
            </a:pPr>
            <a:r>
              <a:rPr lang="zh-CN" altLang="en-US" sz="1600" b="1" kern="0" dirty="0">
                <a:latin typeface="Calibri" panose="020F0502020204030204" pitchFamily="34" charset="0"/>
                <a:cs typeface="Arial" panose="020B0604020202020204" pitchFamily="34" charset="0"/>
              </a:rPr>
              <a:t>编委组织原则与主要任务：</a:t>
            </a:r>
            <a:endParaRPr lang="en-US" sz="16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900"/>
              </a:spcAft>
            </a:pPr>
            <a:r>
              <a:rPr lang="zh-CN" altLang="en-US" sz="1600" kern="0" dirty="0">
                <a:latin typeface="Calibri" panose="020F0502020204030204" pitchFamily="34" charset="0"/>
                <a:cs typeface="Arial" panose="020B0604020202020204" pitchFamily="34" charset="0"/>
              </a:rPr>
              <a:t>学科主任编委 </a:t>
            </a:r>
            <a:r>
              <a:rPr 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Executive Editors</a:t>
            </a:r>
            <a:r>
              <a:rPr lang="zh-CN" alt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。</a:t>
            </a:r>
            <a:r>
              <a:rPr 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12 </a:t>
            </a:r>
            <a:r>
              <a:rPr lang="en-US" altLang="zh-CN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16</a:t>
            </a:r>
            <a:r>
              <a:rPr lang="zh-CN" alt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人，由副主编以上讨论决定。任务：组织及时、有效审稿，包括写作和文字质量把关，</a:t>
            </a:r>
            <a:r>
              <a:rPr lang="zh-CN" altLang="en-US" sz="1600" dirty="0"/>
              <a:t>要求从投稿到接收或拒稿决定在</a:t>
            </a:r>
            <a:r>
              <a:rPr lang="en-US" sz="1600" dirty="0"/>
              <a:t>2</a:t>
            </a:r>
            <a:r>
              <a:rPr lang="zh-CN" altLang="en-US" sz="1600" dirty="0"/>
              <a:t>个月内完成</a:t>
            </a:r>
            <a:r>
              <a:rPr lang="en-US" altLang="zh-CN" sz="1600" dirty="0"/>
              <a:t>; </a:t>
            </a:r>
            <a:r>
              <a:rPr lang="zh-CN" alt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推荐和参与每期评选最佳稿件做</a:t>
            </a:r>
            <a:r>
              <a:rPr 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OA</a:t>
            </a:r>
            <a:r>
              <a:rPr lang="zh-CN" altLang="en-US" sz="1600" kern="0" dirty="0">
                <a:latin typeface="等线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。</a:t>
            </a:r>
            <a:endParaRPr lang="en-US" altLang="zh-CN" sz="1600" kern="0" dirty="0">
              <a:latin typeface="等线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just">
              <a:spcAft>
                <a:spcPts val="900"/>
              </a:spcAft>
            </a:pPr>
            <a:r>
              <a:rPr lang="zh-CN" altLang="en-US" sz="16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鼓励对杂志发展建言。与主编副主编一起领导由编委，编辑部和特聘人员参加的专项任务组</a:t>
            </a:r>
            <a:r>
              <a:rPr lang="en-US" altLang="zh-CN" sz="16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(task force)</a:t>
            </a:r>
            <a:r>
              <a:rPr lang="zh-CN" altLang="en-US" sz="16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来解决具体问题，提高杂志质量：</a:t>
            </a:r>
            <a:endParaRPr lang="en-US" altLang="zh-CN" sz="16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7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zh-CN" altLang="en-US" sz="1400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形成简明具体的</a:t>
            </a:r>
            <a:r>
              <a:rPr lang="zh-CN" altLang="en-US" sz="1400" dirty="0">
                <a:latin typeface="宋体" panose="02010600030101010101" pitchFamily="2" charset="-122"/>
                <a:ea typeface="宋体" panose="02010600030101010101" pitchFamily="2" charset="-122"/>
              </a:rPr>
              <a:t>审稿指导意见。稿件：要有科学性，创新性；写作：要逻辑性强，严谨，文献引用要完全；文字：要精准，简洁，易读易懂。</a:t>
            </a:r>
            <a:endParaRPr lang="en-US" sz="1400" kern="1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7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en-US" altLang="zh-CN" sz="14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Construct and improve the </a:t>
            </a:r>
            <a:r>
              <a:rPr lang="en-US" sz="14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MSWORD and Latex templates.</a:t>
            </a:r>
          </a:p>
          <a:p>
            <a:pPr marL="285750" indent="-285750" algn="just">
              <a:spcAft>
                <a:spcPts val="7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en-US" sz="1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Using AI to correct mistakes</a:t>
            </a:r>
            <a:r>
              <a:rPr lang="en-US" sz="14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in language and styles (example: numbers and units).</a:t>
            </a:r>
          </a:p>
          <a:p>
            <a:pPr marL="285750" indent="-285750" algn="just">
              <a:spcAft>
                <a:spcPts val="7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en-US" sz="1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Prepare training material on scientific writing.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1AA0B5E-3268-4F2B-B2A7-20188E8A3D8D}"/>
              </a:ext>
            </a:extLst>
          </p:cNvPr>
          <p:cNvSpPr txBox="1"/>
          <p:nvPr/>
        </p:nvSpPr>
        <p:spPr>
          <a:xfrm>
            <a:off x="2849136" y="5873912"/>
            <a:ext cx="78053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本届学科主任编委人选我们最迟</a:t>
            </a:r>
            <a:r>
              <a:rPr lang="en-US" altLang="zh-CN" dirty="0"/>
              <a:t>3</a:t>
            </a:r>
            <a:r>
              <a:rPr lang="zh-CN" altLang="en-US" dirty="0"/>
              <a:t>月</a:t>
            </a:r>
            <a:r>
              <a:rPr lang="en-US" altLang="zh-CN" dirty="0"/>
              <a:t>8</a:t>
            </a:r>
            <a:r>
              <a:rPr lang="zh-CN" altLang="en-US" dirty="0"/>
              <a:t>日定下来，聘书发到。工作尽快开始。</a:t>
            </a:r>
            <a:endParaRPr lang="en-US" altLang="zh-CN" dirty="0"/>
          </a:p>
          <a:p>
            <a:r>
              <a:rPr lang="zh-CN" altLang="en-US" dirty="0"/>
              <a:t>我们争取</a:t>
            </a:r>
            <a:r>
              <a:rPr lang="en-US" altLang="zh-CN" dirty="0"/>
              <a:t>3</a:t>
            </a:r>
            <a:r>
              <a:rPr lang="zh-CN" altLang="en-US" dirty="0"/>
              <a:t>月内召开学科主任编委会。</a:t>
            </a:r>
            <a:endParaRPr lang="en-US" altLang="zh-CN" dirty="0"/>
          </a:p>
          <a:p>
            <a:r>
              <a:rPr lang="zh-CN" altLang="en-US" dirty="0"/>
              <a:t>两年后的改进方向：增加女性和高能所外的人选。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7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918461-5A9C-4BF8-B54C-3AB9630AC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Scientific and Academic Editors</a:t>
            </a:r>
            <a:r>
              <a:rPr lang="zh-CN" altLang="en-US" b="1" dirty="0"/>
              <a:t> </a:t>
            </a:r>
            <a:r>
              <a:rPr lang="en-US" altLang="zh-CN" b="1" dirty="0"/>
              <a:t>(</a:t>
            </a:r>
            <a:r>
              <a:rPr lang="zh-CN" altLang="en-US" b="1" dirty="0"/>
              <a:t>编委队伍</a:t>
            </a:r>
            <a:r>
              <a:rPr lang="en-US" altLang="zh-CN" b="1" dirty="0"/>
              <a:t>)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5AC044-D323-4142-B6DF-2FC6C8950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dirty="0">
                <a:latin typeface="宋体" panose="02010600030101010101" pitchFamily="2" charset="-122"/>
                <a:ea typeface="宋体" panose="02010600030101010101" pitchFamily="2" charset="-122"/>
              </a:rPr>
              <a:t>50 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–</a:t>
            </a:r>
            <a:r>
              <a:rPr lang="en-US" dirty="0">
                <a:latin typeface="宋体" panose="02010600030101010101" pitchFamily="2" charset="-122"/>
                <a:ea typeface="宋体" panose="02010600030101010101" pitchFamily="2" charset="-122"/>
              </a:rPr>
              <a:t> 60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人，人选由副主编和学科主任编委讨论确定，原则上一个方向上</a:t>
            </a:r>
            <a:r>
              <a:rPr lang="en-US" dirty="0">
                <a:latin typeface="宋体" panose="02010600030101010101" pitchFamily="2" charset="-122"/>
                <a:ea typeface="宋体" panose="02010600030101010101" pitchFamily="2" charset="-122"/>
              </a:rPr>
              <a:t>10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人。力求平衡性别、高能所内外，国内外的人选。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聘期</a:t>
            </a:r>
            <a:r>
              <a:rPr lang="en-US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年，最多</a:t>
            </a:r>
            <a:r>
              <a:rPr lang="en-US" dirty="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年，保证一定的工作延续性。本届编委在现有编委和青年编委中选出，也欢迎推荐。希望在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月内发出聘书。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任务：审稿或推介审稿，每次审稿不超过</a:t>
            </a:r>
            <a:r>
              <a:rPr lang="en-US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周。也鼓励投稿和组稿。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69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D112DA-750D-4CFA-98C3-BCEEF4DF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A</a:t>
            </a:r>
            <a:r>
              <a:rPr lang="en-US" b="1" dirty="0"/>
              <a:t>dvisory </a:t>
            </a:r>
            <a:r>
              <a:rPr lang="en-US" altLang="zh-CN" b="1" dirty="0"/>
              <a:t>B</a:t>
            </a:r>
            <a:r>
              <a:rPr lang="en-US" b="1" dirty="0"/>
              <a:t>oard </a:t>
            </a:r>
            <a:r>
              <a:rPr lang="zh-CN" altLang="en-US" b="1" dirty="0"/>
              <a:t>（科学家顾问）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D5277A-644D-469E-87DA-5335BCDDA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延请业内院士和知名科学家来指导工作。任期灵活掌握，随时增减。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我的建议：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746125" lvl="1" indent="-288925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zh-CN" altLang="en-US" dirty="0"/>
              <a:t>王贻芳，陈和生，赵政国，娄辛丑，高原宁，欧阳晓平</a:t>
            </a:r>
            <a:endParaRPr lang="en-US" dirty="0"/>
          </a:p>
          <a:p>
            <a:pPr marL="746125" lvl="1" indent="-288925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en-US" dirty="0"/>
              <a:t>From sister journals? To promote collaboration</a:t>
            </a:r>
          </a:p>
          <a:p>
            <a:pPr marL="746125" lvl="1" indent="-288925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en-US" dirty="0"/>
              <a:t>From large experiments? To promote RDTM</a:t>
            </a:r>
          </a:p>
          <a:p>
            <a:pPr marL="746125" lvl="1" indent="-288925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en-US" dirty="0"/>
              <a:t>From top-level universities? To promote RDTM</a:t>
            </a:r>
          </a:p>
          <a:p>
            <a:pPr marL="746125" lvl="1" indent="-288925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SzPct val="60000"/>
              <a:buFont typeface="Courier New" panose="02070309020205020404" pitchFamily="49" charset="0"/>
              <a:buChar char="o"/>
            </a:pPr>
            <a:r>
              <a:rPr lang="en-US" dirty="0"/>
              <a:t>From governing bureau officials? To get their recognition and generate resources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希望大家建议人选，用邮件发给我。</a:t>
            </a:r>
            <a:endParaRPr 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7332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858</Words>
  <Application>Microsoft Office PowerPoint</Application>
  <PresentationFormat>宽屏</PresentationFormat>
  <Paragraphs>60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宋体</vt:lpstr>
      <vt:lpstr>等线</vt:lpstr>
      <vt:lpstr>等线 Light</vt:lpstr>
      <vt:lpstr>Arial</vt:lpstr>
      <vt:lpstr>Calibri</vt:lpstr>
      <vt:lpstr>Calibri Light</vt:lpstr>
      <vt:lpstr>Courier New</vt:lpstr>
      <vt:lpstr>Times New Roman</vt:lpstr>
      <vt:lpstr>Office 主题​​</vt:lpstr>
      <vt:lpstr>RDTM Meeting of Editors-in-chief</vt:lpstr>
      <vt:lpstr>Candidates for Associate Editors-in-Chief and their focus and suggested work</vt:lpstr>
      <vt:lpstr>Candidacy of the Executive Editors (学科主任编委),  my suggestion, need to have inputs from you all and finalize</vt:lpstr>
      <vt:lpstr>Scientific and Academic Editors (编委队伍)</vt:lpstr>
      <vt:lpstr>Advisory Board （科学家顾问）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RDTM Meeting of Editors-in-chief</dc:title>
  <dc:creator>Ye, Jingbo</dc:creator>
  <cp:lastModifiedBy>Ye, Jingbo</cp:lastModifiedBy>
  <cp:revision>18</cp:revision>
  <dcterms:created xsi:type="dcterms:W3CDTF">2024-02-28T07:29:31Z</dcterms:created>
  <dcterms:modified xsi:type="dcterms:W3CDTF">2024-02-28T15:26:46Z</dcterms:modified>
</cp:coreProperties>
</file>