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47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8" r:id="rId3"/>
    <p:sldId id="381" r:id="rId4"/>
    <p:sldId id="402" r:id="rId5"/>
    <p:sldId id="403" r:id="rId6"/>
    <p:sldId id="376" r:id="rId7"/>
    <p:sldId id="374" r:id="rId8"/>
    <p:sldId id="375" r:id="rId9"/>
    <p:sldId id="401" r:id="rId10"/>
    <p:sldId id="404" r:id="rId11"/>
    <p:sldId id="405" r:id="rId12"/>
    <p:sldId id="409" r:id="rId13"/>
    <p:sldId id="406" r:id="rId14"/>
    <p:sldId id="410" r:id="rId15"/>
    <p:sldId id="407" r:id="rId16"/>
    <p:sldId id="408" r:id="rId17"/>
    <p:sldId id="383" r:id="rId18"/>
    <p:sldId id="384" r:id="rId19"/>
    <p:sldId id="334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176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20"/>
    <p:restoredTop sz="94487"/>
  </p:normalViewPr>
  <p:slideViewPr>
    <p:cSldViewPr snapToGrid="0" snapToObjects="1">
      <p:cViewPr varScale="1">
        <p:scale>
          <a:sx n="88" d="100"/>
          <a:sy n="88" d="100"/>
        </p:scale>
        <p:origin x="184" y="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F324A-781F-264E-A5ED-478809CEDB92}" type="datetimeFigureOut">
              <a:rPr lang="en-US" smtClean="0"/>
              <a:t>5/27/24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FE9A0-AB18-2E4B-9D1A-8CA3E817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0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C09BE-9AAA-7542-88DB-67692C98B8EB}" type="datetimeFigureOut">
              <a:rPr kumimoji="1" lang="zh-CN" altLang="en-US" smtClean="0"/>
              <a:t>2024/5/27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AEB51-9F21-3844-B645-3805080A36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921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202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0842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938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930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5/27/24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454642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5/27/24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221952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5/27/24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801676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5/27/24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790374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5/27/24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253437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5/27/24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175920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5/27/24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611096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  <a:prstGeom prst="rect">
            <a:avLst/>
          </a:prstGeo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5/27/24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774550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94845" y="6532610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8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5/27/24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489962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5/27/24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70823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5/27/24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765327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5/27/24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961954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5/27/24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489391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5/27/24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71508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5/27/24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683711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5/27/24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326963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5/27/24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-300861" y="6506106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B050"/>
                </a:solidFill>
              </a:defRPr>
            </a:lvl1pPr>
          </a:lstStyle>
          <a:p>
            <a:fld id="{490F0535-B3D9-CD4E-B536-CFD44BC860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2035AEF-1469-67C8-E8FA-73E8DEF7CE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702" y="26742"/>
            <a:ext cx="735434" cy="71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3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74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7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61146" y="654987"/>
            <a:ext cx="9469708" cy="234745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zh-CN" altLang="en-US" sz="4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第九届</a:t>
            </a:r>
            <a:r>
              <a:rPr lang="en-US" altLang="zh-CN" sz="4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zh-CN" altLang="en-US" sz="4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研讨会</a:t>
            </a:r>
            <a:br>
              <a:rPr lang="en-US" altLang="zh-CN" sz="4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the a</a:t>
            </a:r>
            <a:r>
              <a:rPr lang="en-US" altLang="zh-CN" sz="4000" baseline="-250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4000" baseline="-250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(1710)</a:t>
            </a:r>
            <a:br>
              <a:rPr lang="en-US" altLang="zh-CN" sz="40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40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1768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829663" y="3002439"/>
            <a:ext cx="9469708" cy="23474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Han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肖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Han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楮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Han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文（</a:t>
            </a:r>
            <a:r>
              <a:rPr lang="en-US" altLang="zh-Hans" sz="28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Chu-Wen Xiao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Han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Hans" sz="2800" b="1" dirty="0">
              <a:solidFill>
                <a:schemeClr val="tx1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广西师范大学（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Guangxi Normal University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合作者：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Xiaonu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Xiong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Zhi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-Feng Sun, Wen-Chen Luo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4065C54-B5AB-AC19-32C3-39C552372A9A}"/>
              </a:ext>
            </a:extLst>
          </p:cNvPr>
          <p:cNvSpPr txBox="1"/>
          <p:nvPr/>
        </p:nvSpPr>
        <p:spPr>
          <a:xfrm>
            <a:off x="2531967" y="5349891"/>
            <a:ext cx="843452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Zhong-Yu Wang, Jing-Yu Yi, Wei Liang, Yu-Wen Peng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EB2BC8C-79AD-13BD-5187-D2C981B6B10B}"/>
              </a:ext>
            </a:extLst>
          </p:cNvPr>
          <p:cNvSpPr/>
          <p:nvPr/>
        </p:nvSpPr>
        <p:spPr>
          <a:xfrm>
            <a:off x="10362337" y="6281752"/>
            <a:ext cx="1890261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2024.5.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西安</a:t>
            </a:r>
            <a:endParaRPr lang="en-US" altLang="zh-CN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37BA89-6A80-8E18-CB5B-F3CD5107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8" y="14514"/>
            <a:ext cx="1066801" cy="8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EC8A158-25BF-3AFC-51E7-489265518476}"/>
              </a:ext>
            </a:extLst>
          </p:cNvPr>
          <p:cNvSpPr txBox="1"/>
          <p:nvPr/>
        </p:nvSpPr>
        <p:spPr>
          <a:xfrm>
            <a:off x="2531966" y="6011098"/>
            <a:ext cx="843452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Jia-Jun Wu……</a:t>
            </a:r>
            <a:endParaRPr lang="en-US" altLang="zh-C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6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A4BC899-A0F4-1635-CE95-BB118C52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9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260D50-F078-C4FB-016E-E4937C7B5E2F}"/>
              </a:ext>
            </a:extLst>
          </p:cNvPr>
          <p:cNvSpPr txBox="1">
            <a:spLocks/>
          </p:cNvSpPr>
          <p:nvPr/>
        </p:nvSpPr>
        <p:spPr>
          <a:xfrm>
            <a:off x="1829125" y="32626"/>
            <a:ext cx="8042276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§</a:t>
            </a:r>
            <a:r>
              <a:rPr lang="en-US" altLang="zh-CN" sz="3200" dirty="0"/>
              <a:t>3</a:t>
            </a:r>
            <a:r>
              <a:rPr lang="en-US" sz="3200" dirty="0"/>
              <a:t>. Results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0DA74C6-7F8D-5862-0B41-B18124526191}"/>
              </a:ext>
            </a:extLst>
          </p:cNvPr>
          <p:cNvGrpSpPr/>
          <p:nvPr/>
        </p:nvGrpSpPr>
        <p:grpSpPr>
          <a:xfrm>
            <a:off x="426278" y="828814"/>
            <a:ext cx="11339444" cy="2600186"/>
            <a:chOff x="288235" y="738551"/>
            <a:chExt cx="11339444" cy="260018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D5451FE-7D96-3128-D14B-519885D34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35" y="738551"/>
              <a:ext cx="7772400" cy="2600186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557B3BF-FA52-FBEC-267B-344BF83F3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60635" y="787448"/>
              <a:ext cx="3567044" cy="2502391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1F200580-78D8-39CA-4D9B-41822F2B1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791" y="3568160"/>
            <a:ext cx="9878417" cy="126888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B5CCD650-0BB1-ECCE-3854-1C9D95701ECD}"/>
              </a:ext>
            </a:extLst>
          </p:cNvPr>
          <p:cNvGrpSpPr/>
          <p:nvPr/>
        </p:nvGrpSpPr>
        <p:grpSpPr>
          <a:xfrm>
            <a:off x="1235488" y="5025101"/>
            <a:ext cx="9721021" cy="358913"/>
            <a:chOff x="958574" y="5328478"/>
            <a:chExt cx="9721021" cy="35891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9EBAE7F-36E4-96C4-277A-89B2AC396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8574" y="5331791"/>
              <a:ext cx="5689600" cy="3556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A5CFEA1-2B11-BAA8-5D00-8DAB60E0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5495" y="5328478"/>
              <a:ext cx="3594100" cy="355600"/>
            </a:xfrm>
            <a:prstGeom prst="rect">
              <a:avLst/>
            </a:prstGeom>
          </p:spPr>
        </p:pic>
      </p:grp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4F8AEA36-FF37-89A8-7256-179894D2BD4C}"/>
              </a:ext>
            </a:extLst>
          </p:cNvPr>
          <p:cNvCxnSpPr>
            <a:cxnSpLocks/>
          </p:cNvCxnSpPr>
          <p:nvPr/>
        </p:nvCxnSpPr>
        <p:spPr>
          <a:xfrm flipH="1">
            <a:off x="2120347" y="4213408"/>
            <a:ext cx="545370" cy="822500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551CE55C-31DA-5D25-B621-927698F41A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883" y="5553907"/>
            <a:ext cx="10194234" cy="1255340"/>
          </a:xfrm>
          <a:prstGeom prst="rect">
            <a:avLst/>
          </a:prstGeom>
        </p:spPr>
      </p:pic>
      <p:sp>
        <p:nvSpPr>
          <p:cNvPr id="14" name="同心圆 13">
            <a:extLst>
              <a:ext uri="{FF2B5EF4-FFF2-40B4-BE49-F238E27FC236}">
                <a16:creationId xmlns:a16="http://schemas.microsoft.com/office/drawing/2014/main" id="{35E3D1B8-FB77-5671-4256-EEF6B82ECD28}"/>
              </a:ext>
            </a:extLst>
          </p:cNvPr>
          <p:cNvSpPr/>
          <p:nvPr/>
        </p:nvSpPr>
        <p:spPr>
          <a:xfrm>
            <a:off x="1815873" y="6404365"/>
            <a:ext cx="1710860" cy="365125"/>
          </a:xfrm>
          <a:prstGeom prst="donut">
            <a:avLst>
              <a:gd name="adj" fmla="val 29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5" name="同心圆 14">
            <a:extLst>
              <a:ext uri="{FF2B5EF4-FFF2-40B4-BE49-F238E27FC236}">
                <a16:creationId xmlns:a16="http://schemas.microsoft.com/office/drawing/2014/main" id="{F32A138F-53BD-F847-1A11-4C2BC37F1657}"/>
              </a:ext>
            </a:extLst>
          </p:cNvPr>
          <p:cNvSpPr/>
          <p:nvPr/>
        </p:nvSpPr>
        <p:spPr>
          <a:xfrm>
            <a:off x="3341618" y="939861"/>
            <a:ext cx="857109" cy="1502498"/>
          </a:xfrm>
          <a:prstGeom prst="donut">
            <a:avLst>
              <a:gd name="adj" fmla="val 29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>
            <a:extLst>
              <a:ext uri="{FF2B5EF4-FFF2-40B4-BE49-F238E27FC236}">
                <a16:creationId xmlns:a16="http://schemas.microsoft.com/office/drawing/2014/main" id="{BDD32049-FBFD-F7A7-B9AF-B9E76CE7A1A0}"/>
              </a:ext>
            </a:extLst>
          </p:cNvPr>
          <p:cNvSpPr/>
          <p:nvPr/>
        </p:nvSpPr>
        <p:spPr>
          <a:xfrm>
            <a:off x="648895" y="2571731"/>
            <a:ext cx="938512" cy="461665"/>
          </a:xfrm>
          <a:prstGeom prst="donut">
            <a:avLst>
              <a:gd name="adj" fmla="val 295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9F5E3122-945B-35E4-D64D-9AA460A079C5}"/>
              </a:ext>
            </a:extLst>
          </p:cNvPr>
          <p:cNvSpPr>
            <a:spLocks noChangeArrowheads="1"/>
          </p:cNvSpPr>
          <p:nvPr/>
        </p:nvSpPr>
        <p:spPr bwMode="auto">
          <a:xfrm rot="5873417">
            <a:off x="1919320" y="2086273"/>
            <a:ext cx="811771" cy="301130"/>
          </a:xfrm>
          <a:custGeom>
            <a:avLst/>
            <a:gdLst>
              <a:gd name="G0" fmla="+- 13200 0 0"/>
              <a:gd name="G1" fmla="+- 6400 0 0"/>
              <a:gd name="G2" fmla="+- 21600 0 6400"/>
              <a:gd name="G3" fmla="+- 21600 0 13200"/>
              <a:gd name="G4" fmla="*/ G3 6400 1"/>
              <a:gd name="G5" fmla="*/ G4 1 10800"/>
              <a:gd name="G6" fmla="+- 13200 G5 0"/>
              <a:gd name="T0" fmla="*/ 0 w 21600"/>
              <a:gd name="T1" fmla="*/ 10800 h 21600"/>
              <a:gd name="T2" fmla="*/ 21600 w 21600"/>
              <a:gd name="T3" fmla="*/ 10800 h 21600"/>
              <a:gd name="T4" fmla="*/ 13200 w 21600"/>
              <a:gd name="T5" fmla="*/ 0 h 21600"/>
              <a:gd name="T6" fmla="*/ 13200 w 21600"/>
              <a:gd name="T7" fmla="*/ 21600 h 21600"/>
              <a:gd name="T8" fmla="*/ 4000 w 21600"/>
              <a:gd name="T9" fmla="*/ G1 h 21600"/>
              <a:gd name="T10" fmla="*/ G6 w 21600"/>
              <a:gd name="T11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472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387DD43-E404-55F1-FF71-9C44500D9D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0572" y="404991"/>
            <a:ext cx="1219200" cy="3683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3457C85-6305-35F0-0E39-E059842F00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542" y="3261458"/>
            <a:ext cx="1054100" cy="355600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BBB1415-3FE7-748A-76B0-B19BDA363F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831" y="277991"/>
            <a:ext cx="2336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7847CF-EA60-2462-1BC2-EB241F30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10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F1BD64-48B9-B85D-9B1B-C5CD0529E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62" y="743502"/>
            <a:ext cx="6578600" cy="11303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74CC85-3373-29D2-E389-4B6239153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62" y="2134981"/>
            <a:ext cx="6629400" cy="11303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8339753-14FB-EFED-F897-3B1B932FB038}"/>
              </a:ext>
            </a:extLst>
          </p:cNvPr>
          <p:cNvSpPr/>
          <p:nvPr/>
        </p:nvSpPr>
        <p:spPr>
          <a:xfrm>
            <a:off x="195038" y="158955"/>
            <a:ext cx="3365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Partial decay widths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5B5EDCC-4E2F-C02E-0F11-1B1F33B9E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900" y="1103519"/>
            <a:ext cx="5245100" cy="18415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7247592-A186-C534-9B6A-6974642D2CE9}"/>
              </a:ext>
            </a:extLst>
          </p:cNvPr>
          <p:cNvGrpSpPr/>
          <p:nvPr/>
        </p:nvGrpSpPr>
        <p:grpSpPr>
          <a:xfrm>
            <a:off x="270762" y="3897826"/>
            <a:ext cx="11828474" cy="2172745"/>
            <a:chOff x="270761" y="3777481"/>
            <a:chExt cx="11696550" cy="190770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443F8FB-FCAA-7EB7-0B7F-E6376A56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761" y="3777481"/>
              <a:ext cx="6024319" cy="190770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903901B-599F-CEEA-7516-346857105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95080" y="3777481"/>
              <a:ext cx="5672231" cy="1907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54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D5CC46-6CDB-C920-81AE-DC9717F2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11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080BD3-DAC3-9080-2116-A177E38FE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3265"/>
            <a:ext cx="7772400" cy="21217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AEF80D7-3319-D00D-39F2-73F295850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0" y="2346734"/>
            <a:ext cx="5537200" cy="3390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920653E-7620-FB4A-34ED-277DE09AD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22" y="2266235"/>
            <a:ext cx="5842000" cy="45085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63DB29B-F23E-7971-5858-08F9D58D0236}"/>
              </a:ext>
            </a:extLst>
          </p:cNvPr>
          <p:cNvSpPr txBox="1"/>
          <p:nvPr/>
        </p:nvSpPr>
        <p:spPr>
          <a:xfrm>
            <a:off x="8712648" y="5661897"/>
            <a:ext cx="2316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Regge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trajectory </a:t>
            </a: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D0C34CE6-5227-5FF6-AA9A-DD200976CEC3}"/>
              </a:ext>
            </a:extLst>
          </p:cNvPr>
          <p:cNvCxnSpPr/>
          <p:nvPr/>
        </p:nvCxnSpPr>
        <p:spPr>
          <a:xfrm>
            <a:off x="8712649" y="3708634"/>
            <a:ext cx="2316421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>
            <a:extLst>
              <a:ext uri="{FF2B5EF4-FFF2-40B4-BE49-F238E27FC236}">
                <a16:creationId xmlns:a16="http://schemas.microsoft.com/office/drawing/2014/main" id="{5F811E49-3A32-B17C-6FE3-50A88FAEB7F1}"/>
              </a:ext>
            </a:extLst>
          </p:cNvPr>
          <p:cNvSpPr txBox="1"/>
          <p:nvPr/>
        </p:nvSpPr>
        <p:spPr>
          <a:xfrm>
            <a:off x="8132767" y="6147889"/>
            <a:ext cx="4059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L. R. Dai and L. S.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Sci. Bull. 68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(2023)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243-246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445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4B9AA50-4067-412B-D5E3-74FEEB80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12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90A856-1038-AE4F-F3F0-A39318FF8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086" y="620620"/>
            <a:ext cx="6142107" cy="227571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795EF0F-63DC-FD08-D872-BD6F4F3285FD}"/>
              </a:ext>
            </a:extLst>
          </p:cNvPr>
          <p:cNvSpPr/>
          <p:nvPr/>
        </p:nvSpPr>
        <p:spPr>
          <a:xfrm>
            <a:off x="195038" y="89359"/>
            <a:ext cx="266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Branching ratios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CCD310-4DCD-E9D6-2F13-67ABD271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550" y="3698573"/>
            <a:ext cx="7772400" cy="12716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9C1822F-4ACE-CEB5-9121-F1BB6A3F1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550" y="5529938"/>
            <a:ext cx="7772400" cy="118523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1793B5A-0C1C-8FA4-4166-DB055BB03FF9}"/>
              </a:ext>
            </a:extLst>
          </p:cNvPr>
          <p:cNvSpPr/>
          <p:nvPr/>
        </p:nvSpPr>
        <p:spPr>
          <a:xfrm>
            <a:off x="584922" y="5039800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BESIII measurements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C54A7DC-3B46-6FC3-565E-B87D04AD5447}"/>
              </a:ext>
            </a:extLst>
          </p:cNvPr>
          <p:cNvSpPr/>
          <p:nvPr/>
        </p:nvSpPr>
        <p:spPr>
          <a:xfrm>
            <a:off x="584922" y="3167312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predictions</a:t>
            </a:r>
          </a:p>
        </p:txBody>
      </p:sp>
      <p:sp>
        <p:nvSpPr>
          <p:cNvPr id="10" name="左弧形箭头 9">
            <a:extLst>
              <a:ext uri="{FF2B5EF4-FFF2-40B4-BE49-F238E27FC236}">
                <a16:creationId xmlns:a16="http://schemas.microsoft.com/office/drawing/2014/main" id="{54EE1F1A-00A6-A648-9942-FC318F03AA96}"/>
              </a:ext>
            </a:extLst>
          </p:cNvPr>
          <p:cNvSpPr/>
          <p:nvPr/>
        </p:nvSpPr>
        <p:spPr>
          <a:xfrm rot="19774010">
            <a:off x="9214644" y="1769272"/>
            <a:ext cx="1256538" cy="2739134"/>
          </a:xfrm>
          <a:prstGeom prst="curvedLeftArrow">
            <a:avLst/>
          </a:prstGeom>
          <a:solidFill>
            <a:srgbClr val="1768E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998C8CC-0005-53A6-0E85-10307C0BB1F5}"/>
              </a:ext>
            </a:extLst>
          </p:cNvPr>
          <p:cNvGrpSpPr/>
          <p:nvPr/>
        </p:nvGrpSpPr>
        <p:grpSpPr>
          <a:xfrm>
            <a:off x="3477060" y="3123979"/>
            <a:ext cx="8714940" cy="406160"/>
            <a:chOff x="3477060" y="3123979"/>
            <a:chExt cx="8714940" cy="40616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F23819E-795C-7778-5102-41A488EC0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7060" y="3123979"/>
              <a:ext cx="5524500" cy="381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EEFCF5F-1374-ED67-9EB0-016BCF8FE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04300" y="3149139"/>
              <a:ext cx="3187700" cy="381000"/>
            </a:xfrm>
            <a:prstGeom prst="rect">
              <a:avLst/>
            </a:prstGeom>
          </p:spPr>
        </p:pic>
      </p:grp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F1C566C1-FA1D-C062-F56D-7DF9329B07FC}"/>
              </a:ext>
            </a:extLst>
          </p:cNvPr>
          <p:cNvCxnSpPr/>
          <p:nvPr/>
        </p:nvCxnSpPr>
        <p:spPr>
          <a:xfrm>
            <a:off x="6904383" y="4068417"/>
            <a:ext cx="274556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4C57FCF9-1BA8-1F3D-E37C-D383C5E286D1}"/>
              </a:ext>
            </a:extLst>
          </p:cNvPr>
          <p:cNvCxnSpPr>
            <a:cxnSpLocks/>
          </p:cNvCxnSpPr>
          <p:nvPr/>
        </p:nvCxnSpPr>
        <p:spPr>
          <a:xfrm>
            <a:off x="6841298" y="5903843"/>
            <a:ext cx="280865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框架 17">
            <a:extLst>
              <a:ext uri="{FF2B5EF4-FFF2-40B4-BE49-F238E27FC236}">
                <a16:creationId xmlns:a16="http://schemas.microsoft.com/office/drawing/2014/main" id="{79336C4C-CE23-A763-BE51-3E4AEBB5A3B1}"/>
              </a:ext>
            </a:extLst>
          </p:cNvPr>
          <p:cNvSpPr/>
          <p:nvPr/>
        </p:nvSpPr>
        <p:spPr>
          <a:xfrm>
            <a:off x="6841299" y="4108174"/>
            <a:ext cx="2808652" cy="847004"/>
          </a:xfrm>
          <a:prstGeom prst="frame">
            <a:avLst>
              <a:gd name="adj1" fmla="val 295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9" name="框架 18">
            <a:extLst>
              <a:ext uri="{FF2B5EF4-FFF2-40B4-BE49-F238E27FC236}">
                <a16:creationId xmlns:a16="http://schemas.microsoft.com/office/drawing/2014/main" id="{384C9DEC-030C-3B79-0257-E9A751A913DE}"/>
              </a:ext>
            </a:extLst>
          </p:cNvPr>
          <p:cNvSpPr/>
          <p:nvPr/>
        </p:nvSpPr>
        <p:spPr>
          <a:xfrm>
            <a:off x="6675646" y="5949089"/>
            <a:ext cx="2987555" cy="847002"/>
          </a:xfrm>
          <a:prstGeom prst="frame">
            <a:avLst>
              <a:gd name="adj1" fmla="val 295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DCF519F-3102-9308-A9BF-A09FA28D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13</a:t>
            </a:fld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1C9D8DB-91B9-D697-260F-A9FAAAD2A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6" y="62864"/>
            <a:ext cx="2362200" cy="50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9A7ED6C-8F6B-4CB3-AF86-605382DB1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660" y="716611"/>
            <a:ext cx="7772400" cy="271238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8DE04AB-02F6-D0D6-4BB0-73A233D7EDBC}"/>
              </a:ext>
            </a:extLst>
          </p:cNvPr>
          <p:cNvSpPr txBox="1"/>
          <p:nvPr/>
        </p:nvSpPr>
        <p:spPr>
          <a:xfrm>
            <a:off x="9979328" y="2247137"/>
            <a:ext cx="22126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eleven coupled channels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7552E89-6500-490F-3E28-311D96397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019" y="3470428"/>
            <a:ext cx="7235160" cy="5214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619C0DB-E55C-2920-B598-97AD3CBE2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4165" y="3534351"/>
            <a:ext cx="697445" cy="41549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9ECE82A-A8B3-F61C-5D81-64F9336C1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020" y="4036412"/>
            <a:ext cx="7725040" cy="271238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8676D26-287B-ED2D-3485-A69499D0A901}"/>
              </a:ext>
            </a:extLst>
          </p:cNvPr>
          <p:cNvSpPr txBox="1"/>
          <p:nvPr/>
        </p:nvSpPr>
        <p:spPr>
          <a:xfrm>
            <a:off x="212056" y="1077839"/>
            <a:ext cx="2212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Combined fit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97D0272-3498-5FC7-BF6A-335A4A6BDA34}"/>
              </a:ext>
            </a:extLst>
          </p:cNvPr>
          <p:cNvSpPr txBox="1"/>
          <p:nvPr/>
        </p:nvSpPr>
        <p:spPr>
          <a:xfrm>
            <a:off x="212056" y="3574747"/>
            <a:ext cx="2212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fit K</a:t>
            </a:r>
            <a:r>
              <a:rPr lang="en" altLang="zh-CN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" altLang="zh-CN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" altLang="zh-CN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" altLang="zh-CN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" name="同心圆 5">
            <a:extLst>
              <a:ext uri="{FF2B5EF4-FFF2-40B4-BE49-F238E27FC236}">
                <a16:creationId xmlns:a16="http://schemas.microsoft.com/office/drawing/2014/main" id="{CBD5ECA9-CC83-C4AA-FEB9-F1C0DA649072}"/>
              </a:ext>
            </a:extLst>
          </p:cNvPr>
          <p:cNvSpPr/>
          <p:nvPr/>
        </p:nvSpPr>
        <p:spPr>
          <a:xfrm>
            <a:off x="2839728" y="2389239"/>
            <a:ext cx="867034" cy="688895"/>
          </a:xfrm>
          <a:prstGeom prst="donut">
            <a:avLst>
              <a:gd name="adj" fmla="val 2954"/>
            </a:avLst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9" name="同心圆 8">
            <a:extLst>
              <a:ext uri="{FF2B5EF4-FFF2-40B4-BE49-F238E27FC236}">
                <a16:creationId xmlns:a16="http://schemas.microsoft.com/office/drawing/2014/main" id="{237A1AAD-7537-ED73-1B19-BEAC2106C42A}"/>
              </a:ext>
            </a:extLst>
          </p:cNvPr>
          <p:cNvSpPr/>
          <p:nvPr/>
        </p:nvSpPr>
        <p:spPr>
          <a:xfrm>
            <a:off x="4921682" y="880489"/>
            <a:ext cx="741699" cy="1347526"/>
          </a:xfrm>
          <a:prstGeom prst="donut">
            <a:avLst>
              <a:gd name="adj" fmla="val 2954"/>
            </a:avLst>
          </a:prstGeom>
          <a:solidFill>
            <a:srgbClr val="00B050"/>
          </a:solidFill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0" name="同心圆 9">
            <a:extLst>
              <a:ext uri="{FF2B5EF4-FFF2-40B4-BE49-F238E27FC236}">
                <a16:creationId xmlns:a16="http://schemas.microsoft.com/office/drawing/2014/main" id="{992F083A-2610-6F8D-FCD7-73B6A50DCC27}"/>
              </a:ext>
            </a:extLst>
          </p:cNvPr>
          <p:cNvSpPr/>
          <p:nvPr/>
        </p:nvSpPr>
        <p:spPr>
          <a:xfrm>
            <a:off x="2006194" y="2416372"/>
            <a:ext cx="564030" cy="688895"/>
          </a:xfrm>
          <a:prstGeom prst="donut">
            <a:avLst>
              <a:gd name="adj" fmla="val 2954"/>
            </a:avLst>
          </a:prstGeom>
          <a:solidFill>
            <a:srgbClr val="00B050"/>
          </a:solidFill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97EB1EF-650B-E955-081A-1DD9807D5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076" y="2775067"/>
            <a:ext cx="966894" cy="399036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9D0E3FD-9C58-34A2-A8F9-8DE044C254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630" y="291771"/>
            <a:ext cx="1135717" cy="414383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14" name="AutoShape 5">
            <a:extLst>
              <a:ext uri="{FF2B5EF4-FFF2-40B4-BE49-F238E27FC236}">
                <a16:creationId xmlns:a16="http://schemas.microsoft.com/office/drawing/2014/main" id="{DCB480F8-3BD8-7EC3-ABA3-58335440E1CD}"/>
              </a:ext>
            </a:extLst>
          </p:cNvPr>
          <p:cNvSpPr>
            <a:spLocks noChangeArrowheads="1"/>
          </p:cNvSpPr>
          <p:nvPr/>
        </p:nvSpPr>
        <p:spPr bwMode="auto">
          <a:xfrm rot="5873417">
            <a:off x="7143318" y="610226"/>
            <a:ext cx="1005063" cy="415706"/>
          </a:xfrm>
          <a:custGeom>
            <a:avLst/>
            <a:gdLst>
              <a:gd name="G0" fmla="+- 13200 0 0"/>
              <a:gd name="G1" fmla="+- 6400 0 0"/>
              <a:gd name="G2" fmla="+- 21600 0 6400"/>
              <a:gd name="G3" fmla="+- 21600 0 13200"/>
              <a:gd name="G4" fmla="*/ G3 6400 1"/>
              <a:gd name="G5" fmla="*/ G4 1 10800"/>
              <a:gd name="G6" fmla="+- 13200 G5 0"/>
              <a:gd name="T0" fmla="*/ 0 w 21600"/>
              <a:gd name="T1" fmla="*/ 10800 h 21600"/>
              <a:gd name="T2" fmla="*/ 21600 w 21600"/>
              <a:gd name="T3" fmla="*/ 10800 h 21600"/>
              <a:gd name="T4" fmla="*/ 13200 w 21600"/>
              <a:gd name="T5" fmla="*/ 0 h 21600"/>
              <a:gd name="T6" fmla="*/ 13200 w 21600"/>
              <a:gd name="T7" fmla="*/ 21600 h 21600"/>
              <a:gd name="T8" fmla="*/ 4000 w 21600"/>
              <a:gd name="T9" fmla="*/ G1 h 21600"/>
              <a:gd name="T10" fmla="*/ G6 w 21600"/>
              <a:gd name="T11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472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81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6" grpId="0" animBg="1"/>
      <p:bldP spid="9" grpId="0" animBg="1"/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DCF519F-3102-9308-A9BF-A09FA28D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14</a:t>
            </a:fld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005E30-ED54-9D13-5D5F-A5A7ED20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22" y="135432"/>
            <a:ext cx="10713653" cy="22046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E7416C-6751-9C91-F400-258BF6982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844" y="2955782"/>
            <a:ext cx="9556731" cy="9736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F18AB5F-9FC6-7312-8FD0-FDB004EFB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828" y="4501578"/>
            <a:ext cx="4512037" cy="1619706"/>
          </a:xfrm>
          <a:prstGeom prst="rect">
            <a:avLst/>
          </a:prstGeom>
        </p:spPr>
      </p:pic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9DA2D15A-EF59-390E-B87C-4ECD2F5A130B}"/>
              </a:ext>
            </a:extLst>
          </p:cNvPr>
          <p:cNvCxnSpPr>
            <a:cxnSpLocks/>
          </p:cNvCxnSpPr>
          <p:nvPr/>
        </p:nvCxnSpPr>
        <p:spPr>
          <a:xfrm>
            <a:off x="7904172" y="3932710"/>
            <a:ext cx="339440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CF89BC86-1332-4F80-1055-7F97BEEADA9B}"/>
              </a:ext>
            </a:extLst>
          </p:cNvPr>
          <p:cNvCxnSpPr>
            <a:cxnSpLocks/>
          </p:cNvCxnSpPr>
          <p:nvPr/>
        </p:nvCxnSpPr>
        <p:spPr>
          <a:xfrm>
            <a:off x="4011242" y="6092255"/>
            <a:ext cx="325971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框架 15">
            <a:extLst>
              <a:ext uri="{FF2B5EF4-FFF2-40B4-BE49-F238E27FC236}">
                <a16:creationId xmlns:a16="http://schemas.microsoft.com/office/drawing/2014/main" id="{ED935C22-81BA-4C03-FC59-2EFE3F3DC3B2}"/>
              </a:ext>
            </a:extLst>
          </p:cNvPr>
          <p:cNvSpPr/>
          <p:nvPr/>
        </p:nvSpPr>
        <p:spPr>
          <a:xfrm>
            <a:off x="1852468" y="1538574"/>
            <a:ext cx="1760888" cy="673684"/>
          </a:xfrm>
          <a:prstGeom prst="frame">
            <a:avLst>
              <a:gd name="adj1" fmla="val 295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3415359-6072-2959-8C3B-DE3B3C212785}"/>
              </a:ext>
            </a:extLst>
          </p:cNvPr>
          <p:cNvSpPr/>
          <p:nvPr/>
        </p:nvSpPr>
        <p:spPr>
          <a:xfrm>
            <a:off x="584922" y="2417104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results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18027F1-57C4-8369-57FC-5C500FA914C8}"/>
              </a:ext>
            </a:extLst>
          </p:cNvPr>
          <p:cNvSpPr/>
          <p:nvPr/>
        </p:nvSpPr>
        <p:spPr>
          <a:xfrm>
            <a:off x="584922" y="4006442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BESIII measurements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3C0DB6A0-5C5C-4E49-8DE9-FAE44BC96FD1}"/>
              </a:ext>
            </a:extLst>
          </p:cNvPr>
          <p:cNvSpPr txBox="1"/>
          <p:nvPr/>
        </p:nvSpPr>
        <p:spPr>
          <a:xfrm>
            <a:off x="8084644" y="4970252"/>
            <a:ext cx="3891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W. Peng, W. Liang, X.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Xiong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253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arXiv2402.02539.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0C119D3-33EF-D01B-C6F1-705068DAB9CF}"/>
              </a:ext>
            </a:extLst>
          </p:cNvPr>
          <p:cNvSpPr txBox="1"/>
          <p:nvPr/>
        </p:nvSpPr>
        <p:spPr>
          <a:xfrm>
            <a:off x="1187496" y="6147889"/>
            <a:ext cx="110232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rgbClr val="1768E4"/>
                </a:solidFill>
              </a:rPr>
              <a:t>L. R. Dai, E. </a:t>
            </a:r>
            <a:r>
              <a:rPr lang="en-US" altLang="zh-CN" sz="2200" dirty="0" err="1">
                <a:solidFill>
                  <a:srgbClr val="1768E4"/>
                </a:solidFill>
              </a:rPr>
              <a:t>Oset</a:t>
            </a:r>
            <a:r>
              <a:rPr lang="en-US" altLang="zh-CN" sz="2200" dirty="0">
                <a:solidFill>
                  <a:srgbClr val="1768E4"/>
                </a:solidFill>
              </a:rPr>
              <a:t> and L. S. </a:t>
            </a:r>
            <a:r>
              <a:rPr lang="en-US" altLang="zh-CN" sz="2200" dirty="0" err="1">
                <a:solidFill>
                  <a:srgbClr val="1768E4"/>
                </a:solidFill>
              </a:rPr>
              <a:t>Geng</a:t>
            </a:r>
            <a:r>
              <a:rPr lang="en-US" altLang="zh-CN" sz="2200" dirty="0">
                <a:solidFill>
                  <a:srgbClr val="1768E4"/>
                </a:solidFill>
              </a:rPr>
              <a:t>, Eur. Phys. J. C 82, 225 (2022) </a:t>
            </a:r>
          </a:p>
          <a:p>
            <a:r>
              <a:rPr lang="en-US" altLang="zh-CN" sz="2200" dirty="0">
                <a:solidFill>
                  <a:srgbClr val="1768E4"/>
                </a:solidFill>
              </a:rPr>
              <a:t>X. Zhu, D. M. Li, E. Wang, L. S. </a:t>
            </a:r>
            <a:r>
              <a:rPr lang="en-US" altLang="zh-CN" sz="2200" dirty="0" err="1">
                <a:solidFill>
                  <a:srgbClr val="1768E4"/>
                </a:solidFill>
              </a:rPr>
              <a:t>Geng</a:t>
            </a:r>
            <a:r>
              <a:rPr lang="en-US" altLang="zh-CN" sz="2200" dirty="0">
                <a:solidFill>
                  <a:srgbClr val="1768E4"/>
                </a:solidFill>
              </a:rPr>
              <a:t> and J. J. Xie, Phys. Rev. D 105, 116010 (2022) </a:t>
            </a:r>
          </a:p>
        </p:txBody>
      </p:sp>
    </p:spTree>
    <p:extLst>
      <p:ext uri="{BB962C8B-B14F-4D97-AF65-F5344CB8AC3E}">
        <p14:creationId xmlns:p14="http://schemas.microsoft.com/office/powerpoint/2010/main" val="14584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  <p:bldP spid="21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0574517-5005-5664-BFED-352C189F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15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C9CA554-A9D7-17EC-F7F2-137D228A9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4" y="197755"/>
            <a:ext cx="2654302" cy="5687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9A95DE-A3CF-BD87-7B4A-6056F5673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" y="899886"/>
            <a:ext cx="5248350" cy="249192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EFFF31B1-129C-17FA-9FF8-48441CA2FF68}"/>
              </a:ext>
            </a:extLst>
          </p:cNvPr>
          <p:cNvGrpSpPr/>
          <p:nvPr/>
        </p:nvGrpSpPr>
        <p:grpSpPr>
          <a:xfrm>
            <a:off x="6096000" y="538844"/>
            <a:ext cx="5022006" cy="1574556"/>
            <a:chOff x="5911850" y="430246"/>
            <a:chExt cx="5022006" cy="157455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5E99DBA-D4A2-D504-D726-A727C5BBD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1850" y="430246"/>
              <a:ext cx="5022006" cy="778991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0620453-94F4-398B-64CA-A8FEFB657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3286" y="1209237"/>
              <a:ext cx="4980570" cy="795565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2A23A618-16BE-A265-9341-467A40FB4D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996" y="2276477"/>
            <a:ext cx="6665699" cy="10382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3D11037-4204-FBF1-0F3D-0349325B8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514" y="3833269"/>
            <a:ext cx="5844451" cy="22572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F54D4A9-AC62-84DA-B60E-A5BDDF1458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5885" y="3833269"/>
            <a:ext cx="5636115" cy="2153501"/>
          </a:xfrm>
          <a:prstGeom prst="rect">
            <a:avLst/>
          </a:prstGeom>
        </p:spPr>
      </p:pic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7CF3F138-1050-343F-4443-05DC4790FCAC}"/>
              </a:ext>
            </a:extLst>
          </p:cNvPr>
          <p:cNvCxnSpPr>
            <a:cxnSpLocks/>
          </p:cNvCxnSpPr>
          <p:nvPr/>
        </p:nvCxnSpPr>
        <p:spPr>
          <a:xfrm>
            <a:off x="766071" y="4932410"/>
            <a:ext cx="409984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BDC6AA1F-7ACB-A5E3-8585-A838A61FE1E2}"/>
              </a:ext>
            </a:extLst>
          </p:cNvPr>
          <p:cNvCxnSpPr>
            <a:cxnSpLocks/>
          </p:cNvCxnSpPr>
          <p:nvPr/>
        </p:nvCxnSpPr>
        <p:spPr>
          <a:xfrm>
            <a:off x="7139657" y="4922706"/>
            <a:ext cx="4518943" cy="970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">
            <a:extLst>
              <a:ext uri="{FF2B5EF4-FFF2-40B4-BE49-F238E27FC236}">
                <a16:creationId xmlns:a16="http://schemas.microsoft.com/office/drawing/2014/main" id="{DE9DD98B-2EBC-A227-06CA-8ECABEBA705F}"/>
              </a:ext>
            </a:extLst>
          </p:cNvPr>
          <p:cNvSpPr txBox="1"/>
          <p:nvPr/>
        </p:nvSpPr>
        <p:spPr>
          <a:xfrm>
            <a:off x="1425935" y="6358878"/>
            <a:ext cx="10341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 Y. Wang, J. Y. Yi, Z. F. Sun and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253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(2022)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016025.</a:t>
            </a:r>
          </a:p>
        </p:txBody>
      </p:sp>
    </p:spTree>
    <p:extLst>
      <p:ext uri="{BB962C8B-B14F-4D97-AF65-F5344CB8AC3E}">
        <p14:creationId xmlns:p14="http://schemas.microsoft.com/office/powerpoint/2010/main" val="283931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EF4509-5B9E-0EAF-7C68-74478DEA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16</a:t>
            </a:fld>
            <a:endParaRPr 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BC6A275-78F7-C715-1099-D5ED71BC466C}"/>
              </a:ext>
            </a:extLst>
          </p:cNvPr>
          <p:cNvGrpSpPr/>
          <p:nvPr/>
        </p:nvGrpSpPr>
        <p:grpSpPr>
          <a:xfrm>
            <a:off x="2390934" y="453834"/>
            <a:ext cx="9057921" cy="6402848"/>
            <a:chOff x="2530418" y="226552"/>
            <a:chExt cx="9057921" cy="64028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D1C10EF-D966-5F96-9314-52CE40C30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0418" y="228600"/>
              <a:ext cx="6616700" cy="64008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D285F69-2D71-0B36-EF41-89BDA3FA6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10239" y="226552"/>
              <a:ext cx="2578100" cy="6388100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167BBE24-BB16-499D-1A45-5EF10BB03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79" y="996798"/>
            <a:ext cx="1917732" cy="4295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085FF0-3958-E993-37E1-E3B7AA855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79" y="3133564"/>
            <a:ext cx="2086492" cy="4142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5CAF1DF-D0DC-83D4-FD83-A867AEAAE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03" y="4994523"/>
            <a:ext cx="1902389" cy="3988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9367EA3-0297-7173-7A22-8711D1F311B3}"/>
              </a:ext>
            </a:extLst>
          </p:cNvPr>
          <p:cNvSpPr txBox="1"/>
          <p:nvPr/>
        </p:nvSpPr>
        <p:spPr>
          <a:xfrm>
            <a:off x="384149" y="0"/>
            <a:ext cx="3878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1768E4"/>
                </a:solidFill>
              </a:rPr>
              <a:t>We try to investigate……</a:t>
            </a:r>
          </a:p>
        </p:txBody>
      </p:sp>
      <p:sp>
        <p:nvSpPr>
          <p:cNvPr id="11" name="同心圆 10">
            <a:extLst>
              <a:ext uri="{FF2B5EF4-FFF2-40B4-BE49-F238E27FC236}">
                <a16:creationId xmlns:a16="http://schemas.microsoft.com/office/drawing/2014/main" id="{442070F5-C3F7-3012-4A31-ECE89233512C}"/>
              </a:ext>
            </a:extLst>
          </p:cNvPr>
          <p:cNvSpPr/>
          <p:nvPr/>
        </p:nvSpPr>
        <p:spPr>
          <a:xfrm>
            <a:off x="3521503" y="3116938"/>
            <a:ext cx="2797493" cy="3737543"/>
          </a:xfrm>
          <a:prstGeom prst="donut">
            <a:avLst>
              <a:gd name="adj" fmla="val 274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ECDF6005-B355-EF91-6FC4-1BF53C8489B4}"/>
              </a:ext>
            </a:extLst>
          </p:cNvPr>
          <p:cNvCxnSpPr/>
          <p:nvPr/>
        </p:nvCxnSpPr>
        <p:spPr>
          <a:xfrm>
            <a:off x="2619213" y="2324745"/>
            <a:ext cx="369632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形 11" descr="关闭 纯色填充">
            <a:extLst>
              <a:ext uri="{FF2B5EF4-FFF2-40B4-BE49-F238E27FC236}">
                <a16:creationId xmlns:a16="http://schemas.microsoft.com/office/drawing/2014/main" id="{8CF8C05B-7EAB-5D10-B3CE-590D73325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33713" y="1133592"/>
            <a:ext cx="731421" cy="731421"/>
          </a:xfrm>
          <a:prstGeom prst="rect">
            <a:avLst/>
          </a:prstGeom>
        </p:spPr>
      </p:pic>
      <p:pic>
        <p:nvPicPr>
          <p:cNvPr id="17" name="图形 16" descr="关闭 纯色填充">
            <a:extLst>
              <a:ext uri="{FF2B5EF4-FFF2-40B4-BE49-F238E27FC236}">
                <a16:creationId xmlns:a16="http://schemas.microsoft.com/office/drawing/2014/main" id="{DA54EFD3-6CB4-5E61-6BB8-3C2430D238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6868" y="1505095"/>
            <a:ext cx="1303885" cy="1303885"/>
          </a:xfrm>
          <a:prstGeom prst="rect">
            <a:avLst/>
          </a:prstGeom>
        </p:spPr>
      </p:pic>
      <p:pic>
        <p:nvPicPr>
          <p:cNvPr id="18" name="图形 17" descr="关闭 纯色填充">
            <a:extLst>
              <a:ext uri="{FF2B5EF4-FFF2-40B4-BE49-F238E27FC236}">
                <a16:creationId xmlns:a16="http://schemas.microsoft.com/office/drawing/2014/main" id="{138DC1C0-7846-6332-3091-5B2DB7DCAF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30466" y="2443270"/>
            <a:ext cx="731421" cy="731421"/>
          </a:xfrm>
          <a:prstGeom prst="rect">
            <a:avLst/>
          </a:prstGeom>
        </p:spPr>
      </p:pic>
      <p:pic>
        <p:nvPicPr>
          <p:cNvPr id="19" name="图形 18" descr="关闭 纯色填充">
            <a:extLst>
              <a:ext uri="{FF2B5EF4-FFF2-40B4-BE49-F238E27FC236}">
                <a16:creationId xmlns:a16="http://schemas.microsoft.com/office/drawing/2014/main" id="{9ACB9DA8-8958-DC7F-1937-BE91A97AD5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6868" y="3340679"/>
            <a:ext cx="1303885" cy="1303885"/>
          </a:xfrm>
          <a:prstGeom prst="rect">
            <a:avLst/>
          </a:prstGeom>
        </p:spPr>
      </p:pic>
      <p:pic>
        <p:nvPicPr>
          <p:cNvPr id="20" name="图形 19" descr="关闭 纯色填充">
            <a:extLst>
              <a:ext uri="{FF2B5EF4-FFF2-40B4-BE49-F238E27FC236}">
                <a16:creationId xmlns:a16="http://schemas.microsoft.com/office/drawing/2014/main" id="{49CC0138-8F34-6502-866F-7F0C25C18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6867" y="5176263"/>
            <a:ext cx="1303885" cy="130388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CE7E5B6-0FAE-07E1-C921-DED03D5A3B25}"/>
              </a:ext>
            </a:extLst>
          </p:cNvPr>
          <p:cNvSpPr txBox="1"/>
          <p:nvPr/>
        </p:nvSpPr>
        <p:spPr>
          <a:xfrm>
            <a:off x="384149" y="4098269"/>
            <a:ext cx="2744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1768E4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 Wang’s talk</a:t>
            </a:r>
            <a:endParaRPr lang="zh-CN" altLang="en-US" sz="2400" dirty="0">
              <a:solidFill>
                <a:srgbClr val="1768E4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8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AF1BE2-E36E-B623-323A-7E73A6DF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17</a:t>
            </a:fld>
            <a:endParaRPr 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B65B48A-55BD-CEE2-B036-B0AE72DAD6FA}"/>
              </a:ext>
            </a:extLst>
          </p:cNvPr>
          <p:cNvGrpSpPr/>
          <p:nvPr/>
        </p:nvGrpSpPr>
        <p:grpSpPr>
          <a:xfrm>
            <a:off x="6857999" y="900696"/>
            <a:ext cx="4483510" cy="5056607"/>
            <a:chOff x="5619135" y="550028"/>
            <a:chExt cx="4483510" cy="505660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58EF496-941A-5297-E4F4-91E90B379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9135" y="592978"/>
              <a:ext cx="1349241" cy="501365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3025923-907A-1444-6148-AD479C32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8764" y="550028"/>
              <a:ext cx="3423881" cy="2336919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22F88A2-00D2-D5E3-0F2B-9B9477DF6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8765" y="2783707"/>
              <a:ext cx="3423880" cy="2822927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A003433-2AD3-1D22-193D-8EEEBA51BE8B}"/>
              </a:ext>
            </a:extLst>
          </p:cNvPr>
          <p:cNvGrpSpPr/>
          <p:nvPr/>
        </p:nvGrpSpPr>
        <p:grpSpPr>
          <a:xfrm>
            <a:off x="584922" y="1024254"/>
            <a:ext cx="5324067" cy="4389366"/>
            <a:chOff x="584922" y="870028"/>
            <a:chExt cx="5324067" cy="4389366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A6A6485-E743-8B85-2A0E-AF1EEEF7E2B6}"/>
                </a:ext>
              </a:extLst>
            </p:cNvPr>
            <p:cNvGrpSpPr/>
            <p:nvPr/>
          </p:nvGrpSpPr>
          <p:grpSpPr>
            <a:xfrm>
              <a:off x="584922" y="870028"/>
              <a:ext cx="4185780" cy="4389366"/>
              <a:chOff x="937956" y="727792"/>
              <a:chExt cx="4185780" cy="4389366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5FF1318F-03E0-D7AE-7CCC-A00FC12D2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956" y="727792"/>
                <a:ext cx="1243404" cy="4389366"/>
              </a:xfrm>
              <a:prstGeom prst="rect">
                <a:avLst/>
              </a:prstGeom>
            </p:spPr>
          </p:pic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769D6758-5A3E-F38A-6396-A3E179F33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7812" y="758518"/>
                <a:ext cx="3175924" cy="4344424"/>
              </a:xfrm>
              <a:prstGeom prst="rect">
                <a:avLst/>
              </a:prstGeom>
            </p:spPr>
          </p:pic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AF34DFD-517F-8097-13D8-7138105EA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0589" y="915502"/>
              <a:ext cx="1168400" cy="4300180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ADEDD36F-988A-1164-8A59-6D926AA9E8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9678" y="341083"/>
            <a:ext cx="1737707" cy="37130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525F6E-AB31-8B51-9947-BE80C91872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9678" y="5725486"/>
            <a:ext cx="1811968" cy="3713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304130-1188-7D0C-22D6-C481C62364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2619" y="341083"/>
            <a:ext cx="1826823" cy="34160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5F5826B-D12E-07FE-7CFF-A3E9B8E352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2619" y="6218265"/>
            <a:ext cx="1811971" cy="341601"/>
          </a:xfrm>
          <a:prstGeom prst="rect">
            <a:avLst/>
          </a:prstGeom>
        </p:spPr>
      </p:pic>
      <p:sp>
        <p:nvSpPr>
          <p:cNvPr id="10" name="同心圆 9">
            <a:extLst>
              <a:ext uri="{FF2B5EF4-FFF2-40B4-BE49-F238E27FC236}">
                <a16:creationId xmlns:a16="http://schemas.microsoft.com/office/drawing/2014/main" id="{010904CE-18C7-7FF3-8E92-92F534F2A139}"/>
              </a:ext>
            </a:extLst>
          </p:cNvPr>
          <p:cNvSpPr/>
          <p:nvPr/>
        </p:nvSpPr>
        <p:spPr>
          <a:xfrm>
            <a:off x="2464231" y="3022169"/>
            <a:ext cx="1518834" cy="2541723"/>
          </a:xfrm>
          <a:prstGeom prst="donut">
            <a:avLst>
              <a:gd name="adj" fmla="val 4580"/>
            </a:avLst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11" name="图形 10" descr="关闭 纯色填充">
            <a:extLst>
              <a:ext uri="{FF2B5EF4-FFF2-40B4-BE49-F238E27FC236}">
                <a16:creationId xmlns:a16="http://schemas.microsoft.com/office/drawing/2014/main" id="{B976C1FE-F1C1-4871-0AE7-30A987FFB5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55470" y="1555243"/>
            <a:ext cx="1303885" cy="1303885"/>
          </a:xfrm>
          <a:prstGeom prst="rect">
            <a:avLst/>
          </a:prstGeom>
        </p:spPr>
      </p:pic>
      <p:pic>
        <p:nvPicPr>
          <p:cNvPr id="18" name="图形 17" descr="关闭 纯色填充">
            <a:extLst>
              <a:ext uri="{FF2B5EF4-FFF2-40B4-BE49-F238E27FC236}">
                <a16:creationId xmlns:a16="http://schemas.microsoft.com/office/drawing/2014/main" id="{D91B77A8-5AF9-0CE7-EAE8-CACF3C7B7B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21252" y="1700008"/>
            <a:ext cx="1303885" cy="1303885"/>
          </a:xfrm>
          <a:prstGeom prst="rect">
            <a:avLst/>
          </a:prstGeom>
        </p:spPr>
      </p:pic>
      <p:pic>
        <p:nvPicPr>
          <p:cNvPr id="19" name="图形 18" descr="关闭 纯色填充">
            <a:extLst>
              <a:ext uri="{FF2B5EF4-FFF2-40B4-BE49-F238E27FC236}">
                <a16:creationId xmlns:a16="http://schemas.microsoft.com/office/drawing/2014/main" id="{74BFB860-4982-929C-7EE9-3244D043D3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21252" y="3803205"/>
            <a:ext cx="1303885" cy="1303885"/>
          </a:xfrm>
          <a:prstGeom prst="rect">
            <a:avLst/>
          </a:prstGeom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EAF6BA8B-546B-14A0-572B-FA52A5FD4B30}"/>
              </a:ext>
            </a:extLst>
          </p:cNvPr>
          <p:cNvSpPr txBox="1"/>
          <p:nvPr/>
        </p:nvSpPr>
        <p:spPr>
          <a:xfrm>
            <a:off x="3659355" y="6389065"/>
            <a:ext cx="2701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CWX,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J.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J.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Wu….</a:t>
            </a:r>
          </a:p>
        </p:txBody>
      </p:sp>
    </p:spTree>
    <p:extLst>
      <p:ext uri="{BB962C8B-B14F-4D97-AF65-F5344CB8AC3E}">
        <p14:creationId xmlns:p14="http://schemas.microsoft.com/office/powerpoint/2010/main" val="41440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F8F3EEA9-DC6A-7D49-ACAB-3B6A081B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59323" y="1423855"/>
            <a:ext cx="9673350" cy="312546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use the final state interaction formalism to investigate the Ds three-body weak decays.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final state interaction,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i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C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a</a:t>
            </a:r>
            <a:r>
              <a:rPr lang="en-US" altLang="zh-CN" sz="2400" i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(1710) and/or  </a:t>
            </a:r>
            <a:r>
              <a:rPr lang="en-US" altLang="zh-C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i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C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a</a:t>
            </a:r>
            <a:r>
              <a:rPr lang="en-US" altLang="zh-CN" sz="2400" i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(980)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dynamically generated (molecular nature).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branching ratios are evaluated, some of which are consistent with the experiments.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376C22E-B65B-4A48-B18E-48A2F10465DA}"/>
              </a:ext>
            </a:extLst>
          </p:cNvPr>
          <p:cNvSpPr txBox="1"/>
          <p:nvPr/>
        </p:nvSpPr>
        <p:spPr>
          <a:xfrm>
            <a:off x="2067587" y="5434145"/>
            <a:ext cx="8056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1768E4"/>
                </a:solidFill>
              </a:rPr>
              <a:t>     Hope future experiments and theories bring more clarifications on these issues…….</a:t>
            </a:r>
            <a:endParaRPr kumimoji="1" lang="zh-CN" altLang="en-US" sz="2400" b="1" dirty="0">
              <a:solidFill>
                <a:srgbClr val="1768E4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E315295-5E19-CA49-887C-D784F357ACF6}"/>
              </a:ext>
            </a:extLst>
          </p:cNvPr>
          <p:cNvSpPr txBox="1">
            <a:spLocks/>
          </p:cNvSpPr>
          <p:nvPr/>
        </p:nvSpPr>
        <p:spPr>
          <a:xfrm>
            <a:off x="2666288" y="251024"/>
            <a:ext cx="6859421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§4. Summary</a:t>
            </a:r>
          </a:p>
        </p:txBody>
      </p:sp>
    </p:spTree>
    <p:extLst>
      <p:ext uri="{BB962C8B-B14F-4D97-AF65-F5344CB8AC3E}">
        <p14:creationId xmlns:p14="http://schemas.microsoft.com/office/powerpoint/2010/main" val="6022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D603E8-8095-0F4F-BADE-1E045EF7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</a:t>
            </a:fld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3C56E34-296D-194F-B151-8FF4844E87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04208" y="228447"/>
            <a:ext cx="5949950" cy="839787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Hans" dirty="0"/>
              <a:t>Outline</a:t>
            </a:r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7CC1282-271F-EA4C-9797-1237DE88FD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52971" y="1393873"/>
            <a:ext cx="7146216" cy="51387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Wingdings 2" pitchFamily="18" charset="2"/>
              <a:buAutoNum type="arabicPeriod"/>
            </a:pPr>
            <a:r>
              <a:rPr lang="en-US" altLang="zh-CN" sz="3200" dirty="0"/>
              <a:t>Introduction</a:t>
            </a:r>
          </a:p>
          <a:p>
            <a:pPr marL="457200" indent="-457200">
              <a:buFont typeface="Wingdings 2" pitchFamily="18" charset="2"/>
              <a:buAutoNum type="arabicPeriod"/>
            </a:pPr>
            <a:r>
              <a:rPr lang="en-US" altLang="zh-CN" sz="3200" dirty="0" err="1"/>
              <a:t>Formlism</a:t>
            </a:r>
            <a:endParaRPr lang="en-US" altLang="zh-CN" sz="3200" dirty="0"/>
          </a:p>
          <a:p>
            <a:pPr marL="457200" indent="-457200">
              <a:lnSpc>
                <a:spcPct val="150000"/>
              </a:lnSpc>
              <a:buFont typeface="Wingdings 2" pitchFamily="18" charset="2"/>
              <a:buAutoNum type="arabicPeriod"/>
            </a:pPr>
            <a:r>
              <a:rPr lang="en-US" altLang="zh-CN" sz="3200" dirty="0"/>
              <a:t>Results</a:t>
            </a:r>
          </a:p>
          <a:p>
            <a:pPr marL="457200" indent="-457200">
              <a:buAutoNum type="arabicPeriod"/>
            </a:pPr>
            <a:r>
              <a:rPr lang="en-US" altLang="zh-CN" sz="3200" dirty="0"/>
              <a:t>Summary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58667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8552B8-1EE1-7545-9399-B8B6AEDA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74862" y="1192005"/>
            <a:ext cx="8042275" cy="36258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br>
              <a:rPr lang="en-US" sz="4000" b="1" i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en-US" sz="4000" b="1" i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Thanks for your attention!</a:t>
            </a:r>
            <a:br>
              <a:rPr lang="en-US" sz="4000" b="1" i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en-US" sz="4000" b="1" i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en-US" sz="40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感谢大家的聆听</a:t>
            </a:r>
            <a:r>
              <a:rPr lang="zh-CN" altLang="en-US" sz="40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！</a:t>
            </a:r>
            <a:br>
              <a:rPr lang="en-US" sz="4000" b="1" i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endParaRPr lang="en-US" sz="4000" b="1" i="1" dirty="0">
              <a:ln/>
              <a:solidFill>
                <a:srgbClr val="00B05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D5192F7-E4EC-AFF6-E6ED-72262EC9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C075A2-8B9A-FEF9-28D8-497AE6089118}"/>
              </a:ext>
            </a:extLst>
          </p:cNvPr>
          <p:cNvSpPr txBox="1">
            <a:spLocks/>
          </p:cNvSpPr>
          <p:nvPr/>
        </p:nvSpPr>
        <p:spPr>
          <a:xfrm>
            <a:off x="2227261" y="63499"/>
            <a:ext cx="8042276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§1. Introduction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8BACE6A-79EC-5FDD-CFEC-547941E39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42" y="864828"/>
            <a:ext cx="5308600" cy="32385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8C175C5-0E61-489A-719F-017FB9D34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235" y="858325"/>
            <a:ext cx="6155765" cy="282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9950939-F751-7F2F-9755-CC93F188A774}"/>
              </a:ext>
            </a:extLst>
          </p:cNvPr>
          <p:cNvSpPr/>
          <p:nvPr/>
        </p:nvSpPr>
        <p:spPr>
          <a:xfrm>
            <a:off x="5311284" y="4198733"/>
            <a:ext cx="187423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Exotic  States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8" descr="meson_baryon.eps">
            <a:extLst>
              <a:ext uri="{FF2B5EF4-FFF2-40B4-BE49-F238E27FC236}">
                <a16:creationId xmlns:a16="http://schemas.microsoft.com/office/drawing/2014/main" id="{A3E21CD2-9602-C2E9-0154-6834EB94F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2" y="4838201"/>
            <a:ext cx="5507202" cy="166116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4BE22BF-8CFB-9DA8-B1C8-800AE8E38E81}"/>
              </a:ext>
            </a:extLst>
          </p:cNvPr>
          <p:cNvSpPr/>
          <p:nvPr/>
        </p:nvSpPr>
        <p:spPr>
          <a:xfrm>
            <a:off x="1902232" y="4205034"/>
            <a:ext cx="179889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Quark model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72DD7C-B76A-A8EA-2EEB-E080621A6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61" y="3719955"/>
            <a:ext cx="4821178" cy="299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70CB387B-0AAE-2C65-17F3-147715179772}"/>
              </a:ext>
            </a:extLst>
          </p:cNvPr>
          <p:cNvCxnSpPr>
            <a:cxnSpLocks/>
          </p:cNvCxnSpPr>
          <p:nvPr/>
        </p:nvCxnSpPr>
        <p:spPr>
          <a:xfrm>
            <a:off x="7537269" y="3681351"/>
            <a:ext cx="1136468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B21B8CDA-1D5D-6E58-7C87-A458A2EE8191}"/>
              </a:ext>
            </a:extLst>
          </p:cNvPr>
          <p:cNvCxnSpPr>
            <a:cxnSpLocks/>
          </p:cNvCxnSpPr>
          <p:nvPr/>
        </p:nvCxnSpPr>
        <p:spPr>
          <a:xfrm>
            <a:off x="3548744" y="3925191"/>
            <a:ext cx="579119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AB38F9D9-5244-6554-44C1-87DE82BD67E8}"/>
              </a:ext>
            </a:extLst>
          </p:cNvPr>
          <p:cNvCxnSpPr>
            <a:cxnSpLocks/>
          </p:cNvCxnSpPr>
          <p:nvPr/>
        </p:nvCxnSpPr>
        <p:spPr>
          <a:xfrm>
            <a:off x="2583725" y="3409950"/>
            <a:ext cx="579119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同心圆 15">
            <a:extLst>
              <a:ext uri="{FF2B5EF4-FFF2-40B4-BE49-F238E27FC236}">
                <a16:creationId xmlns:a16="http://schemas.microsoft.com/office/drawing/2014/main" id="{0F2091C9-6DE7-B953-194C-761FE607C3DF}"/>
              </a:ext>
            </a:extLst>
          </p:cNvPr>
          <p:cNvSpPr/>
          <p:nvPr/>
        </p:nvSpPr>
        <p:spPr>
          <a:xfrm>
            <a:off x="1212373" y="2571750"/>
            <a:ext cx="945202" cy="711352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8" name="同心圆 17">
            <a:extLst>
              <a:ext uri="{FF2B5EF4-FFF2-40B4-BE49-F238E27FC236}">
                <a16:creationId xmlns:a16="http://schemas.microsoft.com/office/drawing/2014/main" id="{F9C71624-DA18-34DE-36F5-18B2E4EB48A7}"/>
              </a:ext>
            </a:extLst>
          </p:cNvPr>
          <p:cNvSpPr/>
          <p:nvPr/>
        </p:nvSpPr>
        <p:spPr>
          <a:xfrm>
            <a:off x="9067877" y="2465762"/>
            <a:ext cx="1523923" cy="461664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9" name="同心圆 18">
            <a:extLst>
              <a:ext uri="{FF2B5EF4-FFF2-40B4-BE49-F238E27FC236}">
                <a16:creationId xmlns:a16="http://schemas.microsoft.com/office/drawing/2014/main" id="{4836FEEA-8C2D-747D-0652-8FACF3B5F26F}"/>
              </a:ext>
            </a:extLst>
          </p:cNvPr>
          <p:cNvSpPr/>
          <p:nvPr/>
        </p:nvSpPr>
        <p:spPr>
          <a:xfrm>
            <a:off x="11445133" y="2696594"/>
            <a:ext cx="640050" cy="461664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" name="同心圆 2">
            <a:extLst>
              <a:ext uri="{FF2B5EF4-FFF2-40B4-BE49-F238E27FC236}">
                <a16:creationId xmlns:a16="http://schemas.microsoft.com/office/drawing/2014/main" id="{34D1CE11-702E-6034-0B7A-844EDE982936}"/>
              </a:ext>
            </a:extLst>
          </p:cNvPr>
          <p:cNvSpPr/>
          <p:nvPr/>
        </p:nvSpPr>
        <p:spPr>
          <a:xfrm>
            <a:off x="7031794" y="5470324"/>
            <a:ext cx="2036083" cy="1324177"/>
          </a:xfrm>
          <a:prstGeom prst="donut">
            <a:avLst>
              <a:gd name="adj" fmla="val 29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6" grpId="0" animBg="1"/>
      <p:bldP spid="18" grpId="0" animBg="1"/>
      <p:bldP spid="19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7B46A93-1D51-7079-77FC-30E3EA6B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407309-03B1-0115-22CF-519C43E1E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653" y="76725"/>
            <a:ext cx="5435600" cy="1117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574C9B2-A419-67ED-4F51-288A4E615937}"/>
              </a:ext>
            </a:extLst>
          </p:cNvPr>
          <p:cNvSpPr/>
          <p:nvPr/>
        </p:nvSpPr>
        <p:spPr>
          <a:xfrm>
            <a:off x="195038" y="18166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nature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C789FA5-B339-B599-0517-D8162E34DD3A}"/>
              </a:ext>
            </a:extLst>
          </p:cNvPr>
          <p:cNvSpPr txBox="1"/>
          <p:nvPr/>
        </p:nvSpPr>
        <p:spPr>
          <a:xfrm>
            <a:off x="893426" y="1240578"/>
            <a:ext cx="104051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F.-K. Guo, C. </a:t>
            </a:r>
            <a:r>
              <a:rPr lang="en-US" altLang="zh-CN" sz="18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Hanhart</a:t>
            </a:r>
            <a:r>
              <a:rPr lang="en-US" altLang="zh-CN" sz="18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U.-G. </a:t>
            </a:r>
            <a:r>
              <a:rPr lang="en-US" altLang="zh-CN" sz="18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Meißner</a:t>
            </a:r>
            <a:r>
              <a:rPr lang="en-US" altLang="zh-CN" sz="18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Q. Wang, Q. Zhao and B.-S. Zou, Rev. Mod. Phys. 90, 015004 (2018) </a:t>
            </a:r>
          </a:p>
          <a:p>
            <a:r>
              <a:rPr lang="en-US" altLang="zh-CN" kern="1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H.-X. Chen, W. Chen, X. Liu and S.-L. Zhu, Phys. Rept. 639, 1 (2016) </a:t>
            </a:r>
            <a:endParaRPr lang="zh-CN" altLang="zh-CN" kern="100" dirty="0">
              <a:solidFill>
                <a:srgbClr val="00B05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N. Brambilla, S. Eidelman, C. </a:t>
            </a:r>
            <a:r>
              <a:rPr lang="en-US" altLang="zh-CN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Hanhart</a:t>
            </a:r>
            <a:r>
              <a:rPr lang="en-US" altLang="zh-CN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zh-CN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Nefediev</a:t>
            </a:r>
            <a:r>
              <a:rPr lang="en-US" altLang="zh-CN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C. P. Shen, C. E. Thomas, A. Vairo and C. Z. Yuan, </a:t>
            </a:r>
            <a:r>
              <a:rPr lang="en-US" altLang="zh-CN" kern="1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Phys. Rept. 873, 1 (2020)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541E735-ABB5-FCE6-D9AE-BD6277382D5E}"/>
              </a:ext>
            </a:extLst>
          </p:cNvPr>
          <p:cNvSpPr/>
          <p:nvPr/>
        </p:nvSpPr>
        <p:spPr>
          <a:xfrm>
            <a:off x="1165689" y="2517582"/>
            <a:ext cx="63595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l-GR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710</a:t>
            </a:r>
            <a:r>
              <a:rPr lang="el-GR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discovered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years ago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en-US" altLang="zh-CN" sz="2400" i="1" dirty="0" err="1">
                <a:solidFill>
                  <a:srgbClr val="253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Etkin</a:t>
            </a:r>
            <a:r>
              <a:rPr lang="en-US" altLang="zh-CN" sz="2400" i="1" dirty="0">
                <a:solidFill>
                  <a:srgbClr val="253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al., Phys. Rev. D 25, 1786 (1982) </a:t>
            </a:r>
          </a:p>
          <a:p>
            <a:endParaRPr lang="en-US" altLang="zh-CN" sz="2400" i="1" dirty="0">
              <a:solidFill>
                <a:srgbClr val="253A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i="1" dirty="0">
                <a:solidFill>
                  <a:srgbClr val="253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Edwards, et al., Phys. Rev. Lett. 48, 458 (1982)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E4411F6-538F-E1EB-E6AF-0E0F5B609DCB}"/>
              </a:ext>
            </a:extLst>
          </p:cNvPr>
          <p:cNvSpPr txBox="1"/>
          <p:nvPr/>
        </p:nvSpPr>
        <p:spPr>
          <a:xfrm>
            <a:off x="1943344" y="6264931"/>
            <a:ext cx="9626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But, its </a:t>
            </a:r>
            <a:r>
              <a:rPr lang="en-US" altLang="zh-CN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isovector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partner 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710</a:t>
            </a:r>
            <a:r>
              <a:rPr lang="el-GR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found for a long time……..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1A75046-6E7F-62D2-7562-348700AE2A2E}"/>
                  </a:ext>
                </a:extLst>
              </p:cNvPr>
              <p:cNvSpPr txBox="1"/>
              <p:nvPr/>
            </p:nvSpPr>
            <p:spPr>
              <a:xfrm>
                <a:off x="1165689" y="4678076"/>
                <a:ext cx="838302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molecular state: </a:t>
                </a:r>
                <a:r>
                  <a:rPr lang="en-US" altLang="zh-CN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Coupled channel approach</a:t>
                </a: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" altLang="zh-CN" sz="2400" dirty="0">
                    <a:solidFill>
                      <a:srgbClr val="1768E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L. S. </a:t>
                </a:r>
                <a:r>
                  <a:rPr lang="en" altLang="zh-CN" sz="2400" dirty="0" err="1">
                    <a:solidFill>
                      <a:srgbClr val="1768E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Geng</a:t>
                </a:r>
                <a:r>
                  <a:rPr lang="en" altLang="zh-CN" sz="2400" dirty="0">
                    <a:solidFill>
                      <a:srgbClr val="1768E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E. </a:t>
                </a:r>
                <a:r>
                  <a:rPr lang="en" altLang="zh-CN" sz="2400" dirty="0" err="1">
                    <a:solidFill>
                      <a:srgbClr val="1768E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Oset</a:t>
                </a:r>
                <a:r>
                  <a:rPr lang="en" altLang="zh-CN" sz="2400" dirty="0">
                    <a:solidFill>
                      <a:srgbClr val="1768E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Phys. Rev. D 79, 074009 (2009) </a:t>
                </a: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1A75046-6E7F-62D2-7562-348700AE2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689" y="4678076"/>
                <a:ext cx="8383029" cy="1200329"/>
              </a:xfrm>
              <a:prstGeom prst="rect">
                <a:avLst/>
              </a:prstGeom>
              <a:blipFill>
                <a:blip r:embed="rId3"/>
                <a:stretch>
                  <a:fillRect l="-1059" t="-4211" b="-11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AB7D8A0-E473-782E-BE89-1444ABB34314}"/>
                  </a:ext>
                </a:extLst>
              </p:cNvPr>
              <p:cNvSpPr txBox="1"/>
              <p:nvPr/>
            </p:nvSpPr>
            <p:spPr>
              <a:xfrm>
                <a:off x="8946292" y="4700799"/>
                <a:ext cx="33606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acc>
                      <m:accPr>
                        <m:chr m:val="̅"/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</a:rPr>
                  <a:t> molecular state</a:t>
                </a:r>
                <a:endParaRPr lang="en-US" altLang="zh-CN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AB7D8A0-E473-782E-BE89-1444ABB34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6292" y="4700799"/>
                <a:ext cx="3360694" cy="461665"/>
              </a:xfrm>
              <a:prstGeom prst="rect">
                <a:avLst/>
              </a:prstGeom>
              <a:blipFill>
                <a:blip r:embed="rId4"/>
                <a:stretch>
                  <a:fillRect l="-376" t="-13514" b="-27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32CBA521-1312-3B9A-F498-861981C82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764" y="2544432"/>
            <a:ext cx="4638236" cy="1938992"/>
          </a:xfrm>
          <a:prstGeom prst="rect">
            <a:avLst/>
          </a:prstGeom>
        </p:spPr>
      </p:pic>
      <p:sp>
        <p:nvSpPr>
          <p:cNvPr id="18" name="右弧形箭头 17">
            <a:extLst>
              <a:ext uri="{FF2B5EF4-FFF2-40B4-BE49-F238E27FC236}">
                <a16:creationId xmlns:a16="http://schemas.microsoft.com/office/drawing/2014/main" id="{8AF9FFB2-9157-8BE7-3170-FF5A48F3B7A6}"/>
              </a:ext>
            </a:extLst>
          </p:cNvPr>
          <p:cNvSpPr/>
          <p:nvPr/>
        </p:nvSpPr>
        <p:spPr>
          <a:xfrm>
            <a:off x="621211" y="3435178"/>
            <a:ext cx="530228" cy="1501240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9" name="下箭头 18">
            <a:extLst>
              <a:ext uri="{FF2B5EF4-FFF2-40B4-BE49-F238E27FC236}">
                <a16:creationId xmlns:a16="http://schemas.microsoft.com/office/drawing/2014/main" id="{63A885C5-3B7D-6002-09FD-6FF9493BCD6B}"/>
              </a:ext>
            </a:extLst>
          </p:cNvPr>
          <p:cNvSpPr/>
          <p:nvPr/>
        </p:nvSpPr>
        <p:spPr>
          <a:xfrm rot="19112438" flipH="1">
            <a:off x="4878762" y="5764934"/>
            <a:ext cx="275164" cy="71818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左箭头 19">
            <a:extLst>
              <a:ext uri="{FF2B5EF4-FFF2-40B4-BE49-F238E27FC236}">
                <a16:creationId xmlns:a16="http://schemas.microsoft.com/office/drawing/2014/main" id="{5585E1A0-28DE-1435-CBFB-25433679DAA3}"/>
              </a:ext>
            </a:extLst>
          </p:cNvPr>
          <p:cNvSpPr/>
          <p:nvPr/>
        </p:nvSpPr>
        <p:spPr>
          <a:xfrm>
            <a:off x="7846540" y="4816214"/>
            <a:ext cx="877330" cy="23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22EF2AC-8048-EDD9-55F6-C24D5D2D1CED}"/>
              </a:ext>
            </a:extLst>
          </p:cNvPr>
          <p:cNvSpPr txBox="1"/>
          <p:nvPr/>
        </p:nvSpPr>
        <p:spPr>
          <a:xfrm>
            <a:off x="9447608" y="5292754"/>
            <a:ext cx="27443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1768E4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Glueball: Bei-Jiang Liu’s talk</a:t>
            </a:r>
            <a:endParaRPr lang="zh-CN" altLang="en-US" sz="2400" dirty="0">
              <a:solidFill>
                <a:srgbClr val="1768E4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65768C3B-72C6-91B3-2356-D46E7D2B1D39}"/>
              </a:ext>
            </a:extLst>
          </p:cNvPr>
          <p:cNvCxnSpPr>
            <a:cxnSpLocks/>
          </p:cNvCxnSpPr>
          <p:nvPr/>
        </p:nvCxnSpPr>
        <p:spPr>
          <a:xfrm>
            <a:off x="8946292" y="4247204"/>
            <a:ext cx="161502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94B1D817-5889-04C9-E9C8-53C9C8204876}"/>
              </a:ext>
            </a:extLst>
          </p:cNvPr>
          <p:cNvCxnSpPr>
            <a:cxnSpLocks/>
          </p:cNvCxnSpPr>
          <p:nvPr/>
        </p:nvCxnSpPr>
        <p:spPr>
          <a:xfrm>
            <a:off x="9078892" y="4315585"/>
            <a:ext cx="35069" cy="486950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42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5" grpId="0"/>
      <p:bldP spid="18" grpId="0" animBg="1"/>
      <p:bldP spid="19" grpId="0" animBg="1"/>
      <p:bldP spid="20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900661E-F061-4AE7-7E7F-3D8BF5B0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4</a:t>
            </a:fld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4F97C39-3EC6-A0AF-1944-9054027D9F7F}"/>
              </a:ext>
            </a:extLst>
          </p:cNvPr>
          <p:cNvSpPr/>
          <p:nvPr/>
        </p:nvSpPr>
        <p:spPr>
          <a:xfrm>
            <a:off x="871526" y="125652"/>
            <a:ext cx="4124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Recent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Findings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from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BESIII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DAA5F3-E7A5-FC72-4814-D1BC680B1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852910"/>
            <a:ext cx="7391400" cy="2222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61F1EE-CFAD-8573-DDCB-BE9006240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800" y="3754390"/>
            <a:ext cx="4385200" cy="31036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E2CAC8-C4CD-2900-2006-78412D2A8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55" y="917665"/>
            <a:ext cx="7842356" cy="17513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1B67963-ABC5-9403-1A9F-2F02F36ED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223" y="778131"/>
            <a:ext cx="4050440" cy="29433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8E2DE1-3B91-978D-96F7-221858D16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642" y="2999407"/>
            <a:ext cx="5768814" cy="352166"/>
          </a:xfrm>
          <a:prstGeom prst="rect">
            <a:avLst/>
          </a:prstGeom>
        </p:spPr>
      </p:pic>
      <p:sp>
        <p:nvSpPr>
          <p:cNvPr id="10" name="同心圆 9">
            <a:extLst>
              <a:ext uri="{FF2B5EF4-FFF2-40B4-BE49-F238E27FC236}">
                <a16:creationId xmlns:a16="http://schemas.microsoft.com/office/drawing/2014/main" id="{335D7CC7-BE1D-1EDF-1B02-D586459B755C}"/>
              </a:ext>
            </a:extLst>
          </p:cNvPr>
          <p:cNvSpPr/>
          <p:nvPr/>
        </p:nvSpPr>
        <p:spPr>
          <a:xfrm>
            <a:off x="11103136" y="957977"/>
            <a:ext cx="857109" cy="1751393"/>
          </a:xfrm>
          <a:prstGeom prst="donut">
            <a:avLst>
              <a:gd name="adj" fmla="val 29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10">
            <a:extLst>
              <a:ext uri="{FF2B5EF4-FFF2-40B4-BE49-F238E27FC236}">
                <a16:creationId xmlns:a16="http://schemas.microsoft.com/office/drawing/2014/main" id="{997F7F1B-19BA-B036-27B5-B2C0494C59AA}"/>
              </a:ext>
            </a:extLst>
          </p:cNvPr>
          <p:cNvSpPr/>
          <p:nvPr/>
        </p:nvSpPr>
        <p:spPr>
          <a:xfrm>
            <a:off x="11235554" y="3883296"/>
            <a:ext cx="857109" cy="1794489"/>
          </a:xfrm>
          <a:prstGeom prst="donut">
            <a:avLst>
              <a:gd name="adj" fmla="val 29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4FE9568-5EE1-CB2F-0CBE-B98E10B9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5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327E845-05C5-2436-25BF-D2826A075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450" y="3711051"/>
            <a:ext cx="3338835" cy="7059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9C107AF-A4A3-BD81-8AB8-6E36A4153A56}"/>
              </a:ext>
            </a:extLst>
          </p:cNvPr>
          <p:cNvSpPr txBox="1">
            <a:spLocks/>
          </p:cNvSpPr>
          <p:nvPr/>
        </p:nvSpPr>
        <p:spPr>
          <a:xfrm>
            <a:off x="1829125" y="32626"/>
            <a:ext cx="8042276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§2. Formalism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BB942F9-FB3C-3818-BE6F-7C86A5A71189}"/>
              </a:ext>
            </a:extLst>
          </p:cNvPr>
          <p:cNvSpPr/>
          <p:nvPr/>
        </p:nvSpPr>
        <p:spPr>
          <a:xfrm>
            <a:off x="195038" y="1379492"/>
            <a:ext cx="3357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Final state interaction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FC63F6A-E1CF-A9E1-2129-19C308BF7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0" y="738551"/>
            <a:ext cx="4914900" cy="2247900"/>
          </a:xfrm>
          <a:prstGeom prst="rect">
            <a:avLst/>
          </a:prstGeom>
        </p:spPr>
      </p:pic>
      <p:sp>
        <p:nvSpPr>
          <p:cNvPr id="8" name="同心圆 7">
            <a:extLst>
              <a:ext uri="{FF2B5EF4-FFF2-40B4-BE49-F238E27FC236}">
                <a16:creationId xmlns:a16="http://schemas.microsoft.com/office/drawing/2014/main" id="{976A51FE-A421-C21F-5C36-64CFE272DA1C}"/>
              </a:ext>
            </a:extLst>
          </p:cNvPr>
          <p:cNvSpPr/>
          <p:nvPr/>
        </p:nvSpPr>
        <p:spPr>
          <a:xfrm>
            <a:off x="4885045" y="1841157"/>
            <a:ext cx="593120" cy="569018"/>
          </a:xfrm>
          <a:prstGeom prst="donut">
            <a:avLst>
              <a:gd name="adj" fmla="val 419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9" name="同心圆 8">
            <a:extLst>
              <a:ext uri="{FF2B5EF4-FFF2-40B4-BE49-F238E27FC236}">
                <a16:creationId xmlns:a16="http://schemas.microsoft.com/office/drawing/2014/main" id="{DE2FD261-EAD9-09D7-F8FC-C60B106512A6}"/>
              </a:ext>
            </a:extLst>
          </p:cNvPr>
          <p:cNvSpPr/>
          <p:nvPr/>
        </p:nvSpPr>
        <p:spPr>
          <a:xfrm>
            <a:off x="6729087" y="1841157"/>
            <a:ext cx="593120" cy="569018"/>
          </a:xfrm>
          <a:prstGeom prst="donut">
            <a:avLst>
              <a:gd name="adj" fmla="val 419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2E861C7D-B736-5F18-BBD4-6606E49EEF82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7025647" y="2410175"/>
            <a:ext cx="1431697" cy="1300876"/>
          </a:xfrm>
          <a:prstGeom prst="straightConnector1">
            <a:avLst/>
          </a:prstGeom>
          <a:ln w="44450" cmpd="sng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ACABFFE2-D776-980D-DA98-666BB6ACA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50" y="3438551"/>
            <a:ext cx="7341016" cy="1664790"/>
          </a:xfrm>
          <a:prstGeom prst="rect">
            <a:avLst/>
          </a:prstGeom>
        </p:spPr>
      </p:pic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180AB235-BFD5-D57A-CCF5-1D74E590CB95}"/>
              </a:ext>
            </a:extLst>
          </p:cNvPr>
          <p:cNvCxnSpPr>
            <a:cxnSpLocks/>
          </p:cNvCxnSpPr>
          <p:nvPr/>
        </p:nvCxnSpPr>
        <p:spPr>
          <a:xfrm flipH="1">
            <a:off x="4328985" y="2453886"/>
            <a:ext cx="653044" cy="1108729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29AF8FE-DBC0-3B3C-8DF6-502DF8E90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311" y="5141576"/>
            <a:ext cx="7341017" cy="171642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2763EB79-9F8E-F2F8-2603-CC2C3FA33E96}"/>
              </a:ext>
            </a:extLst>
          </p:cNvPr>
          <p:cNvSpPr txBox="1"/>
          <p:nvPr/>
        </p:nvSpPr>
        <p:spPr>
          <a:xfrm>
            <a:off x="9451796" y="2755618"/>
            <a:ext cx="1298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1768E4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S-wave</a:t>
            </a:r>
            <a:endParaRPr lang="zh-CN" altLang="en-US" sz="2400" dirty="0">
              <a:solidFill>
                <a:srgbClr val="1768E4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0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3439" y="738551"/>
            <a:ext cx="10631617" cy="4853004"/>
          </a:xfrm>
          <a:prstGeom prst="rect">
            <a:avLst/>
          </a:prstGeom>
        </p:spPr>
        <p:txBody>
          <a:bodyPr/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 Unitary Approach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solving Bethe-Salpeter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equations,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on-shell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loops.</a:t>
            </a:r>
            <a:endParaRPr lang="de-DE" altLang="zh-C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where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(potentials)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evaluated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48" y="2006524"/>
            <a:ext cx="6451830" cy="467524"/>
          </a:xfrm>
          <a:prstGeom prst="rect">
            <a:avLst/>
          </a:prstGeom>
        </p:spPr>
      </p:pic>
      <p:pic>
        <p:nvPicPr>
          <p:cNvPr id="10" name="Picture 9" descr="BSeq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63" y="2731201"/>
            <a:ext cx="4851400" cy="21082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739591F-7102-BB42-998E-077B7AF658F4}"/>
              </a:ext>
            </a:extLst>
          </p:cNvPr>
          <p:cNvSpPr/>
          <p:nvPr/>
        </p:nvSpPr>
        <p:spPr>
          <a:xfrm>
            <a:off x="1285202" y="5789648"/>
            <a:ext cx="74451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sz="2000" i="1" dirty="0">
                <a:solidFill>
                  <a:srgbClr val="253AE5"/>
                </a:solidFill>
              </a:rPr>
              <a:t>J. A. </a:t>
            </a:r>
            <a:r>
              <a:rPr lang="de-DE" altLang="zh-CN" sz="2000" i="1" dirty="0" err="1">
                <a:solidFill>
                  <a:srgbClr val="253AE5"/>
                </a:solidFill>
              </a:rPr>
              <a:t>Oller</a:t>
            </a:r>
            <a:r>
              <a:rPr lang="de-DE" altLang="zh-CN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 err="1">
                <a:solidFill>
                  <a:srgbClr val="253AE5"/>
                </a:solidFill>
              </a:rPr>
              <a:t>and</a:t>
            </a:r>
            <a:r>
              <a:rPr lang="de-DE" altLang="zh-CN" sz="2000" i="1" dirty="0">
                <a:solidFill>
                  <a:srgbClr val="253AE5"/>
                </a:solidFill>
              </a:rPr>
              <a:t> E. </a:t>
            </a:r>
            <a:r>
              <a:rPr lang="de-DE" altLang="zh-CN" sz="2000" i="1" dirty="0" err="1">
                <a:solidFill>
                  <a:srgbClr val="253AE5"/>
                </a:solidFill>
              </a:rPr>
              <a:t>Oset</a:t>
            </a:r>
            <a:r>
              <a:rPr lang="de-DE" altLang="zh-CN" sz="2000" i="1" dirty="0">
                <a:solidFill>
                  <a:srgbClr val="253AE5"/>
                </a:solidFill>
              </a:rPr>
              <a:t>, </a:t>
            </a:r>
            <a:r>
              <a:rPr lang="de-DE" altLang="zh-CN" sz="2000" i="1" dirty="0" err="1">
                <a:solidFill>
                  <a:srgbClr val="253AE5"/>
                </a:solidFill>
              </a:rPr>
              <a:t>Nucl</a:t>
            </a:r>
            <a:r>
              <a:rPr lang="de-DE" altLang="zh-CN" sz="2000" i="1" dirty="0">
                <a:solidFill>
                  <a:srgbClr val="253AE5"/>
                </a:solidFill>
              </a:rPr>
              <a:t>. Phys. A 620</a:t>
            </a:r>
            <a:r>
              <a:rPr lang="zh-Hans" altLang="en-US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>
                <a:solidFill>
                  <a:srgbClr val="253AE5"/>
                </a:solidFill>
              </a:rPr>
              <a:t>(1997</a:t>
            </a:r>
            <a:r>
              <a:rPr lang="en-US" altLang="zh-Hans" sz="2000" i="1" dirty="0">
                <a:solidFill>
                  <a:srgbClr val="253AE5"/>
                </a:solidFill>
              </a:rPr>
              <a:t>)</a:t>
            </a:r>
            <a:r>
              <a:rPr lang="zh-Hans" altLang="en-US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>
                <a:solidFill>
                  <a:srgbClr val="253AE5"/>
                </a:solidFill>
              </a:rPr>
              <a:t>438</a:t>
            </a:r>
          </a:p>
          <a:p>
            <a:r>
              <a:rPr lang="de-DE" altLang="zh-CN" sz="2000" i="1" dirty="0">
                <a:solidFill>
                  <a:srgbClr val="253AE5"/>
                </a:solidFill>
              </a:rPr>
              <a:t>E. </a:t>
            </a:r>
            <a:r>
              <a:rPr lang="de-DE" altLang="zh-CN" sz="2000" i="1" dirty="0" err="1">
                <a:solidFill>
                  <a:srgbClr val="253AE5"/>
                </a:solidFill>
              </a:rPr>
              <a:t>Oset</a:t>
            </a:r>
            <a:r>
              <a:rPr lang="de-DE" altLang="zh-CN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 err="1">
                <a:solidFill>
                  <a:srgbClr val="253AE5"/>
                </a:solidFill>
              </a:rPr>
              <a:t>and</a:t>
            </a:r>
            <a:r>
              <a:rPr lang="de-DE" altLang="zh-CN" sz="2000" i="1" dirty="0">
                <a:solidFill>
                  <a:srgbClr val="253AE5"/>
                </a:solidFill>
              </a:rPr>
              <a:t> A. Ramos,  </a:t>
            </a:r>
            <a:r>
              <a:rPr lang="de-DE" altLang="zh-CN" sz="2000" i="1" dirty="0" err="1">
                <a:solidFill>
                  <a:srgbClr val="253AE5"/>
                </a:solidFill>
              </a:rPr>
              <a:t>Nucl</a:t>
            </a:r>
            <a:r>
              <a:rPr lang="de-DE" altLang="zh-CN" sz="2000" i="1" dirty="0">
                <a:solidFill>
                  <a:srgbClr val="253AE5"/>
                </a:solidFill>
              </a:rPr>
              <a:t>. Phys. A 635</a:t>
            </a:r>
            <a:r>
              <a:rPr lang="zh-Hans" altLang="en-US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>
                <a:solidFill>
                  <a:srgbClr val="253AE5"/>
                </a:solidFill>
              </a:rPr>
              <a:t>(1998) 99</a:t>
            </a:r>
          </a:p>
          <a:p>
            <a:r>
              <a:rPr lang="de-DE" altLang="zh-CN" sz="2000" i="1" dirty="0">
                <a:solidFill>
                  <a:srgbClr val="253AE5"/>
                </a:solidFill>
              </a:rPr>
              <a:t>J. A. </a:t>
            </a:r>
            <a:r>
              <a:rPr lang="de-DE" altLang="zh-CN" sz="2000" i="1" dirty="0" err="1">
                <a:solidFill>
                  <a:srgbClr val="253AE5"/>
                </a:solidFill>
              </a:rPr>
              <a:t>Oller</a:t>
            </a:r>
            <a:r>
              <a:rPr lang="de-DE" altLang="zh-CN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 err="1">
                <a:solidFill>
                  <a:srgbClr val="253AE5"/>
                </a:solidFill>
              </a:rPr>
              <a:t>and</a:t>
            </a:r>
            <a:r>
              <a:rPr lang="de-DE" altLang="zh-CN" sz="2000" i="1" dirty="0">
                <a:solidFill>
                  <a:srgbClr val="253AE5"/>
                </a:solidFill>
              </a:rPr>
              <a:t> U. G. Meißner,  Phys. </a:t>
            </a:r>
            <a:r>
              <a:rPr lang="de-DE" altLang="zh-CN" sz="2000" i="1" dirty="0" err="1">
                <a:solidFill>
                  <a:srgbClr val="253AE5"/>
                </a:solidFill>
              </a:rPr>
              <a:t>Lett</a:t>
            </a:r>
            <a:r>
              <a:rPr lang="de-DE" altLang="zh-CN" sz="2000" i="1" dirty="0">
                <a:solidFill>
                  <a:srgbClr val="253AE5"/>
                </a:solidFill>
              </a:rPr>
              <a:t>. B 500</a:t>
            </a:r>
            <a:r>
              <a:rPr lang="zh-Hans" altLang="en-US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>
                <a:solidFill>
                  <a:srgbClr val="253AE5"/>
                </a:solidFill>
              </a:rPr>
              <a:t>(2001) 263</a:t>
            </a:r>
            <a:endParaRPr lang="zh-CN" altLang="en-US" sz="2000" i="1" dirty="0">
              <a:solidFill>
                <a:srgbClr val="253AE5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A5FFD6-1136-214D-A33C-105032BA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6</a:t>
            </a:fld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443A60F-3CBC-FD4C-889D-8EB8959208A1}"/>
              </a:ext>
            </a:extLst>
          </p:cNvPr>
          <p:cNvSpPr txBox="1"/>
          <p:nvPr/>
        </p:nvSpPr>
        <p:spPr>
          <a:xfrm>
            <a:off x="8270522" y="3919638"/>
            <a:ext cx="39214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1768E4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D. L. Yao, L. Y. Dai, H. Q. Zheng and Z. Y. Zhou, Rept. Prog. Phys. 84, 076201 (2021)</a:t>
            </a:r>
            <a:endParaRPr lang="zh-CN" altLang="en-US" sz="2400" dirty="0">
              <a:solidFill>
                <a:srgbClr val="1768E4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4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36085" y="257358"/>
            <a:ext cx="10772886" cy="555628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zh-Han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Han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diagonal matrix with the loop functions of each channels:</a:t>
            </a:r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coupled channel scattering amplitudes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matrix satisfy the unitary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search the poles of the resonances, we should extrapolate the scattering amplitudes to the second Riemann sheets: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98" y="3133390"/>
            <a:ext cx="3619030" cy="45379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98" y="1293531"/>
            <a:ext cx="6454702" cy="62529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98" y="3853387"/>
            <a:ext cx="8014433" cy="597568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98" y="5878035"/>
            <a:ext cx="4045036" cy="542886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14D17350-2483-A345-880B-3D211D02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7</a:t>
            </a:fld>
            <a:endParaRPr 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E0BEEE-D7E6-A84B-BDDB-9178D359CD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8341" y="1275087"/>
            <a:ext cx="493241" cy="28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0049698-A21D-A201-023A-00ECAB3C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146D21F5-C7DF-F2F1-06DD-83A517C668CC}"/>
              </a:ext>
            </a:extLst>
          </p:cNvPr>
          <p:cNvSpPr txBox="1"/>
          <p:nvPr/>
        </p:nvSpPr>
        <p:spPr>
          <a:xfrm>
            <a:off x="1425935" y="6391536"/>
            <a:ext cx="10341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 Y. Wang, Y. W. Peng, J. Y. Yi, W. C. Luo and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253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(2023)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116018.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5D3838-369A-F5B5-B247-DC90D492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91" y="35577"/>
            <a:ext cx="5333818" cy="13896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A1B7872-FF7A-123D-F505-AD7E11C97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21" y="2292349"/>
            <a:ext cx="5147735" cy="2531441"/>
          </a:xfrm>
          <a:prstGeom prst="rect">
            <a:avLst/>
          </a:prstGeom>
        </p:spPr>
      </p:pic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66234AB3-6B40-5ACC-D774-346F2ECF7DE9}"/>
              </a:ext>
            </a:extLst>
          </p:cNvPr>
          <p:cNvCxnSpPr>
            <a:cxnSpLocks/>
          </p:cNvCxnSpPr>
          <p:nvPr/>
        </p:nvCxnSpPr>
        <p:spPr>
          <a:xfrm flipH="1">
            <a:off x="3551583" y="1425177"/>
            <a:ext cx="4375247" cy="1821606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A6D475DB-0F38-9095-CFFC-C634DC060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346" y="3691491"/>
            <a:ext cx="5754705" cy="2531441"/>
          </a:xfrm>
          <a:prstGeom prst="rect">
            <a:avLst/>
          </a:prstGeom>
        </p:spPr>
      </p:pic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D8BA53CD-1EE1-7142-6441-0BD12419D5F6}"/>
              </a:ext>
            </a:extLst>
          </p:cNvPr>
          <p:cNvCxnSpPr>
            <a:cxnSpLocks/>
          </p:cNvCxnSpPr>
          <p:nvPr/>
        </p:nvCxnSpPr>
        <p:spPr>
          <a:xfrm flipH="1">
            <a:off x="7712766" y="1425177"/>
            <a:ext cx="214064" cy="2172789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828372CE-E7A8-48F1-C1D6-CB2C02F2D1C5}"/>
              </a:ext>
            </a:extLst>
          </p:cNvPr>
          <p:cNvSpPr/>
          <p:nvPr/>
        </p:nvSpPr>
        <p:spPr>
          <a:xfrm>
            <a:off x="195038" y="268712"/>
            <a:ext cx="3130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wave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contribution</a:t>
            </a:r>
          </a:p>
        </p:txBody>
      </p:sp>
    </p:spTree>
    <p:extLst>
      <p:ext uri="{BB962C8B-B14F-4D97-AF65-F5344CB8AC3E}">
        <p14:creationId xmlns:p14="http://schemas.microsoft.com/office/powerpoint/2010/main" val="35313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64651</TotalTime>
  <Words>816</Words>
  <Application>Microsoft Macintosh PowerPoint</Application>
  <PresentationFormat>宽屏</PresentationFormat>
  <Paragraphs>107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DengXian</vt:lpstr>
      <vt:lpstr>Arial</vt:lpstr>
      <vt:lpstr>Calibri</vt:lpstr>
      <vt:lpstr>Cambria Math</vt:lpstr>
      <vt:lpstr>Century Gothic</vt:lpstr>
      <vt:lpstr>Times New Roman</vt:lpstr>
      <vt:lpstr>Wingdings 2</vt:lpstr>
      <vt:lpstr>Wingdings 3</vt:lpstr>
      <vt:lpstr>丝状</vt:lpstr>
      <vt:lpstr>第九届XYZ研讨会  Study of the a0 (1710)  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Thanks for your attention!  感谢大家的聆听！ </vt:lpstr>
    </vt:vector>
  </TitlesOfParts>
  <Company>Forschungsyentrum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手征幺正法在两体、三体强子物理中的应用</dc:title>
  <dc:creator>Chu Wen Xiao</dc:creator>
  <cp:lastModifiedBy>xiaochuwen</cp:lastModifiedBy>
  <cp:revision>484</cp:revision>
  <cp:lastPrinted>2021-03-05T07:24:26Z</cp:lastPrinted>
  <dcterms:created xsi:type="dcterms:W3CDTF">2017-03-13T15:28:27Z</dcterms:created>
  <dcterms:modified xsi:type="dcterms:W3CDTF">2024-05-29T02:00:30Z</dcterms:modified>
</cp:coreProperties>
</file>