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0" r:id="rId2"/>
    <p:sldMasterId id="2147483712" r:id="rId3"/>
  </p:sldMasterIdLst>
  <p:notesMasterIdLst>
    <p:notesMasterId r:id="rId17"/>
  </p:notesMasterIdLst>
  <p:handoutMasterIdLst>
    <p:handoutMasterId r:id="rId18"/>
  </p:handoutMasterIdLst>
  <p:sldIdLst>
    <p:sldId id="893" r:id="rId4"/>
    <p:sldId id="925" r:id="rId5"/>
    <p:sldId id="937" r:id="rId6"/>
    <p:sldId id="898" r:id="rId7"/>
    <p:sldId id="935" r:id="rId8"/>
    <p:sldId id="915" r:id="rId9"/>
    <p:sldId id="919" r:id="rId10"/>
    <p:sldId id="931" r:id="rId11"/>
    <p:sldId id="936" r:id="rId12"/>
    <p:sldId id="938" r:id="rId13"/>
    <p:sldId id="934" r:id="rId14"/>
    <p:sldId id="932" r:id="rId15"/>
    <p:sldId id="939" r:id="rId16"/>
  </p:sldIdLst>
  <p:sldSz cx="12192000" cy="6858000"/>
  <p:notesSz cx="7099300" cy="10234613"/>
  <p:defaultTextStyle>
    <a:defPPr>
      <a:defRPr lang="zh-CN"/>
    </a:defPPr>
    <a:lvl1pPr algn="ctr" rtl="0" fontAlgn="base">
      <a:spcBef>
        <a:spcPct val="20000"/>
      </a:spcBef>
      <a:spcAft>
        <a:spcPct val="0"/>
      </a:spcAft>
      <a:defRPr sz="2800" kern="1200">
        <a:solidFill>
          <a:srgbClr val="0000FF"/>
        </a:solidFill>
        <a:latin typeface="Comic Sans MS" pitchFamily="66" charset="0"/>
        <a:ea typeface="宋体" charset="-122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2800" kern="1200">
        <a:solidFill>
          <a:srgbClr val="0000FF"/>
        </a:solidFill>
        <a:latin typeface="Comic Sans MS" pitchFamily="66" charset="0"/>
        <a:ea typeface="宋体" charset="-122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2800" kern="1200">
        <a:solidFill>
          <a:srgbClr val="0000FF"/>
        </a:solidFill>
        <a:latin typeface="Comic Sans MS" pitchFamily="66" charset="0"/>
        <a:ea typeface="宋体" charset="-122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2800" kern="1200">
        <a:solidFill>
          <a:srgbClr val="0000FF"/>
        </a:solidFill>
        <a:latin typeface="Comic Sans MS" pitchFamily="66" charset="0"/>
        <a:ea typeface="宋体" charset="-122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2800" kern="1200">
        <a:solidFill>
          <a:srgbClr val="0000FF"/>
        </a:solidFill>
        <a:latin typeface="Comic Sans MS" pitchFamily="66" charset="0"/>
        <a:ea typeface="宋体" charset="-122"/>
        <a:cs typeface="+mn-cs"/>
      </a:defRPr>
    </a:lvl5pPr>
    <a:lvl6pPr marL="2286000" algn="l" defTabSz="914400" rtl="0" eaLnBrk="1" latinLnBrk="0" hangingPunct="1">
      <a:defRPr sz="2800" kern="1200">
        <a:solidFill>
          <a:srgbClr val="0000FF"/>
        </a:solidFill>
        <a:latin typeface="Comic Sans MS" pitchFamily="66" charset="0"/>
        <a:ea typeface="宋体" charset="-122"/>
        <a:cs typeface="+mn-cs"/>
      </a:defRPr>
    </a:lvl6pPr>
    <a:lvl7pPr marL="2743200" algn="l" defTabSz="914400" rtl="0" eaLnBrk="1" latinLnBrk="0" hangingPunct="1">
      <a:defRPr sz="2800" kern="1200">
        <a:solidFill>
          <a:srgbClr val="0000FF"/>
        </a:solidFill>
        <a:latin typeface="Comic Sans MS" pitchFamily="66" charset="0"/>
        <a:ea typeface="宋体" charset="-122"/>
        <a:cs typeface="+mn-cs"/>
      </a:defRPr>
    </a:lvl7pPr>
    <a:lvl8pPr marL="3200400" algn="l" defTabSz="914400" rtl="0" eaLnBrk="1" latinLnBrk="0" hangingPunct="1">
      <a:defRPr sz="2800" kern="1200">
        <a:solidFill>
          <a:srgbClr val="0000FF"/>
        </a:solidFill>
        <a:latin typeface="Comic Sans MS" pitchFamily="66" charset="0"/>
        <a:ea typeface="宋体" charset="-122"/>
        <a:cs typeface="+mn-cs"/>
      </a:defRPr>
    </a:lvl8pPr>
    <a:lvl9pPr marL="3657600" algn="l" defTabSz="914400" rtl="0" eaLnBrk="1" latinLnBrk="0" hangingPunct="1">
      <a:defRPr sz="2800" kern="1200">
        <a:solidFill>
          <a:srgbClr val="0000FF"/>
        </a:solidFill>
        <a:latin typeface="Comic Sans MS" pitchFamily="66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ECFF"/>
    <a:srgbClr val="FFFFFF"/>
    <a:srgbClr val="000066"/>
    <a:srgbClr val="D60093"/>
    <a:srgbClr val="CC0000"/>
    <a:srgbClr val="FFCCCC"/>
    <a:srgbClr val="FFFF00"/>
    <a:srgbClr val="0066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8" autoAdjust="0"/>
    <p:restoredTop sz="97865" autoAdjust="0"/>
  </p:normalViewPr>
  <p:slideViewPr>
    <p:cSldViewPr showGuides="1">
      <p:cViewPr varScale="1">
        <p:scale>
          <a:sx n="75" d="100"/>
          <a:sy n="75" d="100"/>
        </p:scale>
        <p:origin x="300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spcBef>
                <a:spcPct val="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spcBef>
                <a:spcPct val="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3F234C7E-13C3-4AD3-B034-C8FB8A762CD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159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spcBef>
                <a:spcPct val="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spcBef>
                <a:spcPct val="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D054B38D-FE7C-4DD5-9CA6-9848BF06D6D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54131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9BF0C-B0AF-4F09-A25E-0BF9C39F15BD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43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694FC-EEF9-451B-9330-AA6E309CB40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78665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5B4DD-7C37-41DB-AB7E-B5FA624681F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2827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11157-A38C-4540-89FA-03E465C5FFF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24629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1D5926FF-BC3A-4333-95DD-663B820E49E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7818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B2F1FFF5-426D-4012-A415-B7CB4FE49E9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6613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6CFF2E37-E262-4BF5-B725-D65C3B2DBE7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24176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45F2A0BF-32BE-4332-A2D5-644524DD34F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83783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Hadron Spectroscopy (Th)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B273-0F6C-45F2-9FCA-445B0134976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298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Hadron Spectroscopy (Th)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B273-0F6C-45F2-9FCA-445B0134976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975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Hadron Spectroscopy (Th)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B273-0F6C-45F2-9FCA-445B0134976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92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Hadron Spectroscopy (Th)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B273-0F6C-45F2-9FCA-445B0134976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99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D8B87-08BC-42F3-B36E-78BE42C5C8B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696270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Hadron Spectroscopy (Th)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B273-0F6C-45F2-9FCA-445B0134976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331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Hadron Spectroscopy (Th)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B273-0F6C-45F2-9FCA-445B0134976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787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Hadron Spectroscopy (Th)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B273-0F6C-45F2-9FCA-445B0134976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9089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Hadron Spectroscopy (Th)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B273-0F6C-45F2-9FCA-445B0134976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3700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Hadron Spectroscopy (Th)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B273-0F6C-45F2-9FCA-445B0134976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2075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Hadron Spectroscopy (Th)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B273-0F6C-45F2-9FCA-445B0134976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310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Hadron Spectroscopy (Th)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B273-0F6C-45F2-9FCA-445B0134976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7212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r>
              <a:rPr lang="en-US" altLang="zh-CN"/>
              <a:t>Hadron Spectroscopy (Th)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楷体_GB2312" pitchFamily="49" charset="-122"/>
              </a:defRPr>
            </a:lvl1pPr>
          </a:lstStyle>
          <a:p>
            <a:fld id="{350C0CC2-1498-4D5F-8CBB-B1CC8676A7D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91172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r>
              <a:rPr lang="en-US" altLang="zh-CN"/>
              <a:t>Hadron Spectroscopy (Th)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楷体_GB2312" pitchFamily="49" charset="-122"/>
              </a:defRPr>
            </a:lvl1pPr>
          </a:lstStyle>
          <a:p>
            <a:fld id="{89E3F0C1-0FCF-4E92-A6C9-346B261D1DB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94592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r>
              <a:rPr lang="en-US" altLang="zh-CN"/>
              <a:t>Hadron Spectroscopy (Th)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楷体_GB2312" pitchFamily="49" charset="-122"/>
              </a:defRPr>
            </a:lvl1pPr>
          </a:lstStyle>
          <a:p>
            <a:fld id="{776C646A-A7B0-433B-BC37-CF39B9E4899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1923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C68F6-8CB3-4759-B330-C702D868121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25348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r>
              <a:rPr lang="en-US" altLang="zh-CN"/>
              <a:t>Hadron Spectroscopy (Th)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楷体_GB2312" pitchFamily="49" charset="-122"/>
              </a:defRPr>
            </a:lvl1pPr>
          </a:lstStyle>
          <a:p>
            <a:fld id="{F8B5E0A6-A057-46D4-9DEB-EBAA4FDFC3E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178800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r>
              <a:rPr lang="en-US" altLang="zh-CN"/>
              <a:t>Hadron Spectroscopy (Th)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楷体_GB2312" pitchFamily="49" charset="-122"/>
              </a:defRPr>
            </a:lvl1pPr>
          </a:lstStyle>
          <a:p>
            <a:fld id="{324DCC08-80C3-4DD5-858C-F72A177BE61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681722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r>
              <a:rPr lang="en-US" altLang="zh-CN"/>
              <a:t>Hadron Spectroscopy (Th)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楷体_GB2312" pitchFamily="49" charset="-122"/>
              </a:defRPr>
            </a:lvl1pPr>
          </a:lstStyle>
          <a:p>
            <a:fld id="{903A6103-204C-498B-BCBB-CBDEEC23D06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671944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r>
              <a:rPr lang="en-US" altLang="zh-CN"/>
              <a:t>Hadron Spectroscopy (Th)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楷体_GB2312" pitchFamily="49" charset="-122"/>
              </a:defRPr>
            </a:lvl1pPr>
          </a:lstStyle>
          <a:p>
            <a:fld id="{FBCE583F-0245-4D04-B9D8-456BE2F4E25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00341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r>
              <a:rPr lang="en-US" altLang="zh-CN"/>
              <a:t>Hadron Spectroscopy (Th)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楷体_GB2312" pitchFamily="49" charset="-122"/>
              </a:defRPr>
            </a:lvl1pPr>
          </a:lstStyle>
          <a:p>
            <a:fld id="{6098BE3E-B46A-495B-9B67-D22E32A9E09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35960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r>
              <a:rPr lang="en-US" altLang="zh-CN"/>
              <a:t>Hadron Spectroscopy (Th)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楷体_GB2312" pitchFamily="49" charset="-122"/>
              </a:defRPr>
            </a:lvl1pPr>
          </a:lstStyle>
          <a:p>
            <a:fld id="{4389799D-E838-461A-9AB1-1A3B23A1539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241814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r>
              <a:rPr lang="en-US" altLang="zh-CN"/>
              <a:t>Hadron Spectroscopy (Th)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楷体_GB2312" pitchFamily="49" charset="-122"/>
              </a:defRPr>
            </a:lvl1pPr>
          </a:lstStyle>
          <a:p>
            <a:fld id="{AA7A9B91-A04B-4428-9CE5-A54873EA67F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194088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r>
              <a:rPr lang="en-US" altLang="zh-CN"/>
              <a:t>Hadron Spectroscopy (Th)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楷体_GB2312" pitchFamily="49" charset="-122"/>
              </a:defRPr>
            </a:lvl1pPr>
          </a:lstStyle>
          <a:p>
            <a:fld id="{2D22B63C-12DB-4E1C-96DA-4D46D8D3F46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070001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r>
              <a:rPr lang="en-US" altLang="zh-CN"/>
              <a:t>Hadron Spectroscopy (Th)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楷体_GB2312" pitchFamily="49" charset="-122"/>
              </a:defRPr>
            </a:lvl1pPr>
          </a:lstStyle>
          <a:p>
            <a:fld id="{2039CDCB-EFCC-4274-9827-280C6BAEC43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35196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r>
              <a:rPr lang="en-US" altLang="zh-CN"/>
              <a:t>Hadron Spectroscopy (Th)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楷体_GB2312" pitchFamily="49" charset="-122"/>
              </a:defRPr>
            </a:lvl1pPr>
          </a:lstStyle>
          <a:p>
            <a:fld id="{D28C2A71-7FC8-4828-947C-6493379658B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97098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96BE7-8C8E-4574-9C4B-8CA01F3DBA8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2945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r>
              <a:rPr lang="en-US" altLang="zh-CN"/>
              <a:t>Hadron Spectroscopy (Th)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楷体_GB2312" pitchFamily="49" charset="-122"/>
              </a:defRPr>
            </a:lvl1pPr>
          </a:lstStyle>
          <a:p>
            <a:fld id="{64BEE2D0-CEA1-4515-825B-A4F65687A39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47274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楷体_GB2312" pitchFamily="49" charset="-122"/>
              </a:defRPr>
            </a:lvl1pPr>
          </a:lstStyle>
          <a:p>
            <a:pPr>
              <a:defRPr/>
            </a:pPr>
            <a:r>
              <a:rPr lang="en-US" altLang="zh-CN"/>
              <a:t>Hadron Spectroscopy (Th)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楷体_GB2312" pitchFamily="49" charset="-122"/>
              </a:defRPr>
            </a:lvl1pPr>
          </a:lstStyle>
          <a:p>
            <a:fld id="{E87C0106-A46F-4D46-8F9B-78CC81371C2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162913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027" y="731201"/>
            <a:ext cx="11471256" cy="5603631"/>
          </a:xfrm>
        </p:spPr>
        <p:txBody>
          <a:bodyPr>
            <a:normAutofit/>
          </a:bodyPr>
          <a:lstStyle>
            <a:lvl1pPr marL="228600" indent="-228600">
              <a:lnSpc>
                <a:spcPct val="114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2000">
                <a:latin typeface="+mn-lt"/>
                <a:ea typeface="Microsoft YaHei" panose="020B0503020204020204" pitchFamily="34" charset="-122"/>
              </a:defRPr>
            </a:lvl1pPr>
            <a:lvl2pPr marL="530352" indent="-274320">
              <a:lnSpc>
                <a:spcPct val="114000"/>
              </a:lnSpc>
              <a:spcBef>
                <a:spcPts val="400"/>
              </a:spcBef>
              <a:buFont typeface="Wingdings" panose="05000000000000000000" pitchFamily="2" charset="2"/>
              <a:buChar char="p"/>
              <a:defRPr sz="2000">
                <a:latin typeface="+mn-lt"/>
                <a:ea typeface="Microsoft YaHei" panose="020B0503020204020204" pitchFamily="34" charset="-122"/>
              </a:defRPr>
            </a:lvl2pPr>
            <a:lvl3pPr marL="713232" indent="-228600">
              <a:lnSpc>
                <a:spcPct val="114000"/>
              </a:lnSpc>
              <a:spcBef>
                <a:spcPts val="400"/>
              </a:spcBef>
              <a:buFont typeface="Wingdings" panose="05000000000000000000" pitchFamily="2" charset="2"/>
              <a:buChar char="Ø"/>
              <a:defRPr sz="2000">
                <a:latin typeface="+mn-lt"/>
                <a:ea typeface="Microsoft YaHei" panose="020B0503020204020204" pitchFamily="34" charset="-122"/>
              </a:defRPr>
            </a:lvl3pPr>
            <a:lvl4pPr marL="960120" indent="-228600">
              <a:spcBef>
                <a:spcPts val="400"/>
              </a:spcBef>
              <a:buFont typeface="系统字体常规体"/>
              <a:buChar char="✧"/>
              <a:defRPr sz="2000">
                <a:latin typeface="+mn-lt"/>
                <a:ea typeface="Microsoft YaHei" panose="020B0503020204020204" pitchFamily="34" charset="-122"/>
              </a:defRPr>
            </a:lvl4pPr>
            <a:lvl5pPr marL="1206000">
              <a:defRPr sz="2000">
                <a:latin typeface="+mn-lt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  <a:endParaRPr lang="en-US" altLang="zh-CN" dirty="0"/>
          </a:p>
          <a:p>
            <a:pPr lvl="3"/>
            <a:r>
              <a:rPr lang="zh-CN" altLang="en-US" dirty="0"/>
              <a:t>四级</a:t>
            </a:r>
            <a:endParaRPr lang="en-US" altLang="zh-CN" dirty="0"/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2472"/>
            <a:ext cx="27432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2472"/>
            <a:ext cx="4114800" cy="365125"/>
          </a:xfrm>
        </p:spPr>
        <p:txBody>
          <a:bodyPr/>
          <a:lstStyle/>
          <a:p>
            <a:r>
              <a:rPr lang="de-DE" altLang="zh-CN"/>
              <a:t>Hadron Spectroscopy (Th)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2472"/>
            <a:ext cx="2743200" cy="365125"/>
          </a:xfrm>
        </p:spPr>
        <p:txBody>
          <a:bodyPr/>
          <a:lstStyle/>
          <a:p>
            <a:fld id="{A9FCA9F7-FCF1-4EB7-B566-BBDAC45E6C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A13F762B-4A32-4FE3-AEDD-47C6C327F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406"/>
            <a:ext cx="10515600" cy="645970"/>
          </a:xfrm>
        </p:spPr>
        <p:txBody>
          <a:bodyPr>
            <a:normAutofit/>
          </a:bodyPr>
          <a:lstStyle>
            <a:lvl1pPr>
              <a:defRPr sz="3200" b="1">
                <a:latin typeface="+mn-lt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57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97076-EB20-4D89-A581-D1EA3DCE1E7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0130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B27C3-D61C-4257-AB62-CFBA9F60C70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6092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4F7F0-3FA4-47D4-87B5-61EA0B82FFE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2984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C62AB-788D-461F-9B98-A11DE6E2B30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2852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3B7EF-1DB8-4074-9A41-FA3D5788517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94823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1"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1"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1" sz="1400">
                <a:solidFill>
                  <a:schemeClr val="tx1"/>
                </a:solidFill>
                <a:latin typeface="+mn-lt"/>
              </a:defRPr>
            </a:lvl1pPr>
          </a:lstStyle>
          <a:p>
            <a:fld id="{50D9A9EE-4E3F-4109-8360-8FA3BC94784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Hadron Spectroscopy (Th)</a:t>
            </a: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782B273-0F6C-45F2-9FCA-445B01349769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331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1" sz="1400">
                <a:solidFill>
                  <a:srgbClr val="000000"/>
                </a:solidFill>
                <a:latin typeface="+mn-lt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1" sz="1400">
                <a:solidFill>
                  <a:srgbClr val="000000"/>
                </a:solidFill>
                <a:latin typeface="+mn-lt"/>
                <a:ea typeface="宋体" charset="-122"/>
              </a:defRPr>
            </a:lvl1pPr>
          </a:lstStyle>
          <a:p>
            <a:pPr>
              <a:defRPr/>
            </a:pPr>
            <a:r>
              <a:rPr lang="en-US" altLang="zh-CN"/>
              <a:t>Hadron Spectroscopy (Th)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a typeface="宋体" panose="02010600030101010101" pitchFamily="2" charset="-122"/>
              </a:defRPr>
            </a:lvl1pPr>
          </a:lstStyle>
          <a:p>
            <a:pPr>
              <a:spcBef>
                <a:spcPct val="0"/>
              </a:spcBef>
            </a:pPr>
            <a:fld id="{3C60D92F-06E1-4365-9444-7F4337AF2BCB}" type="slidenum">
              <a:rPr kumimoji="1" lang="en-US" altLang="zh-CN" smtClean="0">
                <a:latin typeface="Times New Roman"/>
              </a:rPr>
              <a:pPr>
                <a:spcBef>
                  <a:spcPct val="0"/>
                </a:spcBef>
              </a:pPr>
              <a:t>‹#›</a:t>
            </a:fld>
            <a:endParaRPr kumimoji="1" lang="en-US" altLang="zh-CN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7251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08670" y="548680"/>
            <a:ext cx="9001000" cy="201622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zh-CN" b="1" dirty="0" smtClean="0"/>
              <a:t>第</a:t>
            </a:r>
            <a:r>
              <a:rPr lang="zh-CN" altLang="en-US" b="1" dirty="0" smtClean="0"/>
              <a:t>九</a:t>
            </a:r>
            <a:r>
              <a:rPr lang="zh-CN" altLang="zh-CN" b="1" dirty="0" smtClean="0"/>
              <a:t>届</a:t>
            </a:r>
            <a:r>
              <a:rPr lang="en-US" altLang="zh-CN" b="1" dirty="0" smtClean="0"/>
              <a:t>XYZ</a:t>
            </a:r>
            <a:r>
              <a:rPr lang="zh-CN" altLang="zh-CN" b="1" dirty="0" smtClean="0"/>
              <a:t>研讨会</a:t>
            </a:r>
            <a:r>
              <a:rPr lang="zh-CN" altLang="zh-CN" dirty="0"/>
              <a:t/>
            </a:r>
            <a:br>
              <a:rPr lang="zh-CN" altLang="zh-CN" dirty="0"/>
            </a:br>
            <a:r>
              <a:rPr lang="en-US" altLang="zh-CN" sz="4000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9</a:t>
            </a:r>
            <a:r>
              <a:rPr lang="en-US" altLang="zh-CN" sz="4000" baseline="30000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th</a:t>
            </a:r>
            <a:r>
              <a:rPr lang="en-US" altLang="zh-CN" sz="4000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 workshop on the XYZ particles</a:t>
            </a:r>
            <a:endParaRPr lang="zh-CN" altLang="en-US"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495601" y="3717032"/>
            <a:ext cx="6974739" cy="250890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沈成平、张黎明、朱世琳、</a:t>
            </a:r>
            <a:r>
              <a:rPr lang="zh-CN" altLang="en-US" b="1" u="sng" dirty="0" smtClean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苑长征</a:t>
            </a:r>
            <a:endParaRPr lang="en-US" altLang="zh-CN" b="1" u="sng" dirty="0" smtClean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accent2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XYZ</a:t>
            </a:r>
            <a:r>
              <a:rPr lang="zh-CN" altLang="en-US" b="1" dirty="0" smtClean="0">
                <a:solidFill>
                  <a:schemeClr val="accent2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研讨会组委会）</a:t>
            </a:r>
            <a:endParaRPr lang="en-US" altLang="zh-CN" b="1" dirty="0" smtClean="0">
              <a:solidFill>
                <a:schemeClr val="accent2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2024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26-30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日 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西安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94FC-EEF9-451B-9330-AA6E309CB407}" type="slidenum">
              <a:rPr lang="en-US" altLang="zh-CN" smtClean="0"/>
              <a:pPr/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4227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4624"/>
            <a:ext cx="10363200" cy="648072"/>
          </a:xfrm>
        </p:spPr>
        <p:txBody>
          <a:bodyPr/>
          <a:lstStyle/>
          <a:p>
            <a:r>
              <a:rPr lang="zh-CN" altLang="en-US" sz="3600" b="1" dirty="0" smtClean="0"/>
              <a:t>多个实验发现了更多的</a:t>
            </a:r>
            <a:r>
              <a:rPr lang="en-US" altLang="zh-CN" sz="3600" b="1" dirty="0" smtClean="0"/>
              <a:t>XYZ</a:t>
            </a:r>
            <a:r>
              <a:rPr lang="zh-CN" altLang="en-US" sz="3600" b="1" dirty="0" smtClean="0"/>
              <a:t>粒子</a:t>
            </a:r>
            <a:endParaRPr lang="zh-CN" altLang="en-US" sz="3600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D8B87-08BC-42F3-B36E-78BE42C5C8BE}" type="slidenum">
              <a:rPr lang="en-US" altLang="zh-CN" smtClean="0"/>
              <a:pPr/>
              <a:t>10</a:t>
            </a:fld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12" y="690468"/>
            <a:ext cx="4536504" cy="311221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464" y="711765"/>
            <a:ext cx="5120008" cy="28800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4464" y="3800452"/>
            <a:ext cx="5120008" cy="288000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344472" y="3556455"/>
            <a:ext cx="13580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latin typeface="+mn-lt"/>
              </a:rPr>
              <a:t>+</a:t>
            </a:r>
            <a:r>
              <a:rPr lang="zh-CN" altLang="en-US" sz="4000" b="1" dirty="0">
                <a:latin typeface="+mn-lt"/>
              </a:rPr>
              <a:t> </a:t>
            </a:r>
            <a:r>
              <a:rPr lang="en-US" altLang="zh-CN" sz="4400" b="1" baseline="30000" dirty="0" smtClean="0">
                <a:latin typeface="+mn-lt"/>
              </a:rPr>
              <a:t>……</a:t>
            </a:r>
            <a:endParaRPr lang="zh-CN" altLang="en-US" sz="4400" b="1" baseline="30000" dirty="0">
              <a:latin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562" y="3856023"/>
            <a:ext cx="4998334" cy="281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5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281" y="672809"/>
            <a:ext cx="5921649" cy="331300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6827F7D3-E711-4F92-9A9E-6D9005F3D2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46" y="4065267"/>
            <a:ext cx="9771548" cy="2712188"/>
          </a:xfrm>
          <a:prstGeom prst="rect">
            <a:avLst/>
          </a:prstGeom>
        </p:spPr>
      </p:pic>
      <p:pic>
        <p:nvPicPr>
          <p:cNvPr id="14" name="Picture 2" descr="ATLAS Logo">
            <a:extLst>
              <a:ext uri="{FF2B5EF4-FFF2-40B4-BE49-F238E27FC236}">
                <a16:creationId xmlns:a16="http://schemas.microsoft.com/office/drawing/2014/main" xmlns="" id="{A3C2EF89-F5BC-489B-819F-5A7C506ED1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3"/>
          <a:stretch/>
        </p:blipFill>
        <p:spPr bwMode="auto">
          <a:xfrm>
            <a:off x="891275" y="3996267"/>
            <a:ext cx="1398235" cy="63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60160" y="26448"/>
            <a:ext cx="7344119" cy="65935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zh-CN" altLang="en-US" sz="3200" b="1" dirty="0" smtClean="0">
                <a:latin typeface="+mn-ea"/>
                <a:ea typeface="+mn-ea"/>
                <a:cs typeface="Arial Unicode MS" panose="020B0604020202020204" pitchFamily="34" charset="-122"/>
              </a:rPr>
              <a:t>未来会有更多的数据和惊喜</a:t>
            </a:r>
            <a:endParaRPr lang="zh-CN" altLang="en-US" sz="3200" b="1" dirty="0">
              <a:latin typeface="+mn-ea"/>
              <a:ea typeface="+mn-ea"/>
              <a:cs typeface="Arial Unicode MS" panose="020B0604020202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58259" y="809715"/>
            <a:ext cx="6042022" cy="3451287"/>
            <a:chOff x="6201119" y="832846"/>
            <a:chExt cx="5948241" cy="3330291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01119" y="832846"/>
              <a:ext cx="5350530" cy="3330291"/>
            </a:xfrm>
            <a:prstGeom prst="rect">
              <a:avLst/>
            </a:prstGeom>
          </p:spPr>
        </p:pic>
        <p:pic>
          <p:nvPicPr>
            <p:cNvPr id="50" name="Picture 2" descr="C:\Documents and Settings\songweimin\桌面\BES3_logo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8478" y="832846"/>
              <a:ext cx="1380882" cy="606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文本框 2"/>
            <p:cNvSpPr txBox="1"/>
            <p:nvPr/>
          </p:nvSpPr>
          <p:spPr>
            <a:xfrm>
              <a:off x="7716392" y="1439265"/>
              <a:ext cx="793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800" b="1" dirty="0">
                  <a:solidFill>
                    <a:srgbClr val="70AD47"/>
                  </a:solidFill>
                  <a:latin typeface="Calibri" panose="020F0502020204030204"/>
                  <a:ea typeface="宋体" panose="02010600030101010101" pitchFamily="2" charset="-122"/>
                </a:rPr>
                <a:t>(2024)</a:t>
              </a:r>
              <a:endParaRPr lang="zh-CN" altLang="en-US" sz="1800" b="1" dirty="0">
                <a:solidFill>
                  <a:srgbClr val="70AD47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90BF8CEF-EF2C-4AC6-AA04-B5D6FA444E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3953" y="5995726"/>
            <a:ext cx="772924" cy="519506"/>
          </a:xfrm>
          <a:prstGeom prst="rect">
            <a:avLst/>
          </a:prstGeom>
        </p:spPr>
      </p:pic>
      <p:pic>
        <p:nvPicPr>
          <p:cNvPr id="13" name="Picture 4" descr="CMS official logos">
            <a:extLst>
              <a:ext uri="{FF2B5EF4-FFF2-40B4-BE49-F238E27FC236}">
                <a16:creationId xmlns:a16="http://schemas.microsoft.com/office/drawing/2014/main" xmlns="" id="{92256F31-C01A-41C3-A227-D7EAAAD2C5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06479" y="4630581"/>
            <a:ext cx="620398" cy="62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DDA3D7B-DA17-4726-AAF9-E827B6DE6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106" y="6412330"/>
            <a:ext cx="2743200" cy="365125"/>
          </a:xfrm>
        </p:spPr>
        <p:txBody>
          <a:bodyPr/>
          <a:lstStyle/>
          <a:p>
            <a:fld id="{B782B273-0F6C-45F2-9FCA-445B0134976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96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31504" y="116632"/>
            <a:ext cx="8928992" cy="1280796"/>
          </a:xfrm>
        </p:spPr>
        <p:txBody>
          <a:bodyPr/>
          <a:lstStyle/>
          <a:p>
            <a:r>
              <a:rPr lang="en-US" altLang="zh-CN" sz="36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9</a:t>
            </a:r>
            <a:r>
              <a:rPr lang="en-US" altLang="zh-CN" sz="3600" b="1" baseline="30000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th</a:t>
            </a:r>
            <a:r>
              <a:rPr lang="en-US" altLang="zh-CN" sz="36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 workshop on the XYZ particles</a:t>
            </a:r>
            <a:br>
              <a:rPr lang="en-US" altLang="zh-CN" sz="36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</a:br>
            <a:r>
              <a:rPr lang="zh-CN" altLang="en-US" sz="36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（</a:t>
            </a:r>
            <a:r>
              <a:rPr lang="en-US" altLang="zh-CN" sz="24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2024</a:t>
            </a:r>
            <a:r>
              <a:rPr lang="zh-CN" altLang="en-US" sz="24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年</a:t>
            </a:r>
            <a:r>
              <a:rPr lang="en-US" altLang="zh-CN" sz="24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5</a:t>
            </a:r>
            <a:r>
              <a:rPr lang="zh-CN" altLang="en-US" sz="24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月</a:t>
            </a:r>
            <a:r>
              <a:rPr lang="en-US" altLang="zh-CN" sz="24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26-30</a:t>
            </a:r>
            <a:r>
              <a:rPr lang="zh-CN" altLang="en-US" sz="24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日，西安交通大学</a:t>
            </a:r>
            <a:r>
              <a:rPr lang="zh-CN" altLang="en-US" sz="36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）</a:t>
            </a:r>
            <a:endParaRPr lang="zh-CN" altLang="en-US" sz="2800" dirty="0">
              <a:solidFill>
                <a:srgbClr val="000066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97113" y="6093296"/>
            <a:ext cx="10597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预祝会议成功，</a:t>
            </a:r>
            <a:r>
              <a:rPr lang="zh-CN" altLang="en-US" dirty="0" smtClean="0"/>
              <a:t>各位</a:t>
            </a:r>
            <a:r>
              <a:rPr lang="zh-CN" altLang="en-US" dirty="0" smtClean="0"/>
              <a:t>老师和同学</a:t>
            </a:r>
            <a:r>
              <a:rPr lang="zh-CN" altLang="en-US" dirty="0" smtClean="0"/>
              <a:t>身体</a:t>
            </a:r>
            <a:r>
              <a:rPr lang="zh-CN" altLang="en-US" dirty="0" smtClean="0"/>
              <a:t>健康、心情</a:t>
            </a:r>
            <a:r>
              <a:rPr lang="zh-CN" altLang="en-US" dirty="0" smtClean="0"/>
              <a:t>愉快、不虚此行！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7548" y="1544389"/>
            <a:ext cx="8136904" cy="433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6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775BDB5-7DC9-43D8-B144-63325E2DE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436" y="63759"/>
            <a:ext cx="10363200" cy="628937"/>
          </a:xfrm>
        </p:spPr>
        <p:txBody>
          <a:bodyPr/>
          <a:lstStyle/>
          <a:p>
            <a:r>
              <a:rPr lang="en-US" altLang="zh-CN" sz="2800" dirty="0" smtClean="0"/>
              <a:t>XYZ particles: </a:t>
            </a:r>
            <a:r>
              <a:rPr lang="en-US" altLang="zh-CN" sz="2800" dirty="0"/>
              <a:t>review articles, books, </a:t>
            </a:r>
            <a:r>
              <a:rPr lang="en-US" altLang="zh-CN" sz="2800" dirty="0" smtClean="0"/>
              <a:t>&amp; web </a:t>
            </a:r>
            <a:r>
              <a:rPr lang="en-US" altLang="zh-CN" sz="2800" dirty="0"/>
              <a:t>pages</a:t>
            </a:r>
            <a:endParaRPr lang="zh-CN" altLang="en-US" sz="28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8C03C15-850D-4F30-8A6C-874EEF331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67" y="783771"/>
            <a:ext cx="12008497" cy="5921829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altLang="zh-CN" sz="1600" dirty="0"/>
              <a:t>H.-X. Chen et al., The hidden-charm pentaquark and tetraquark states, Phys. Rept. 639 (2016) 1</a:t>
            </a:r>
          </a:p>
          <a:p>
            <a:pPr>
              <a:spcBef>
                <a:spcPts val="400"/>
              </a:spcBef>
            </a:pPr>
            <a:r>
              <a:rPr lang="en-US" altLang="zh-CN" sz="1600" dirty="0"/>
              <a:t>A. </a:t>
            </a:r>
            <a:r>
              <a:rPr lang="en-US" altLang="zh-CN" sz="1600" dirty="0" err="1"/>
              <a:t>Hosaka</a:t>
            </a:r>
            <a:r>
              <a:rPr lang="en-US" altLang="zh-CN" sz="1600" dirty="0"/>
              <a:t> et al., Exotic hadrons with heavy flavors: X, Y, Z, and related states, PTEP 2016 (2016) 062C01</a:t>
            </a:r>
          </a:p>
          <a:p>
            <a:pPr>
              <a:spcBef>
                <a:spcPts val="400"/>
              </a:spcBef>
            </a:pPr>
            <a:r>
              <a:rPr lang="en-US" altLang="zh-CN" sz="1600" dirty="0"/>
              <a:t>J.-M. Richard, Exotic hadrons: review and perspectives, Few Body Syst. 57 (2016) 1185</a:t>
            </a:r>
          </a:p>
          <a:p>
            <a:pPr>
              <a:spcBef>
                <a:spcPts val="400"/>
              </a:spcBef>
            </a:pPr>
            <a:r>
              <a:rPr lang="en-US" altLang="zh-CN" sz="1600" dirty="0"/>
              <a:t>R. F. Lebed, R. E. Mitchell, E. Swanson, Heavy-quark QCD exotica, PPNP 93 (2017</a:t>
            </a:r>
            <a:r>
              <a:rPr lang="en-US" altLang="zh-CN" sz="1600" dirty="0" smtClean="0"/>
              <a:t>) 143</a:t>
            </a:r>
            <a:endParaRPr lang="en-US" altLang="zh-CN" sz="1600" dirty="0"/>
          </a:p>
          <a:p>
            <a:pPr>
              <a:spcBef>
                <a:spcPts val="400"/>
              </a:spcBef>
            </a:pPr>
            <a:r>
              <a:rPr lang="en-US" altLang="zh-CN" sz="1600" dirty="0"/>
              <a:t>A. Esposito, A. </a:t>
            </a:r>
            <a:r>
              <a:rPr lang="en-US" altLang="zh-CN" sz="1600" dirty="0" err="1"/>
              <a:t>Pilloni</a:t>
            </a:r>
            <a:r>
              <a:rPr lang="en-US" altLang="zh-CN" sz="1600" dirty="0"/>
              <a:t>, A. D. </a:t>
            </a:r>
            <a:r>
              <a:rPr lang="en-US" altLang="zh-CN" sz="1600" dirty="0" err="1"/>
              <a:t>Polosa</a:t>
            </a:r>
            <a:r>
              <a:rPr lang="en-US" altLang="zh-CN" sz="1600" dirty="0"/>
              <a:t>, Multiquark resonances, Phys. Rept. 668 (2017) 1</a:t>
            </a:r>
          </a:p>
          <a:p>
            <a:pPr>
              <a:spcBef>
                <a:spcPts val="400"/>
              </a:spcBef>
            </a:pPr>
            <a:r>
              <a:rPr lang="en-US" altLang="zh-CN" sz="1600" dirty="0"/>
              <a:t>A. Ali, J. S. Lange, S. Stone, Exotics: Heavy pentaquarks and tetraquarks, PPNP 97 (2017) 123</a:t>
            </a:r>
          </a:p>
          <a:p>
            <a:pPr>
              <a:spcBef>
                <a:spcPts val="400"/>
              </a:spcBef>
            </a:pPr>
            <a:r>
              <a:rPr lang="en-US" altLang="zh-CN" sz="1600" dirty="0"/>
              <a:t>F. K. Guo, C. </a:t>
            </a:r>
            <a:r>
              <a:rPr lang="en-US" altLang="zh-CN" sz="1600" dirty="0" err="1"/>
              <a:t>Hanhart</a:t>
            </a:r>
            <a:r>
              <a:rPr lang="en-US" altLang="zh-CN" sz="1600" dirty="0"/>
              <a:t>, U.-G. </a:t>
            </a:r>
            <a:r>
              <a:rPr lang="en-US" altLang="zh-CN" sz="1600" dirty="0" err="1"/>
              <a:t>Meißner</a:t>
            </a:r>
            <a:r>
              <a:rPr lang="en-US" altLang="zh-CN" sz="1600" dirty="0"/>
              <a:t>, Q. Wang, Q. Zhao, B.-S. Zou, Hadronic molecules, RMP 90 (2018) 015004</a:t>
            </a:r>
          </a:p>
          <a:p>
            <a:pPr>
              <a:spcBef>
                <a:spcPts val="400"/>
              </a:spcBef>
            </a:pPr>
            <a:r>
              <a:rPr lang="en-US" altLang="zh-CN" sz="1600" dirty="0"/>
              <a:t>S. L. Olsen, T. </a:t>
            </a:r>
            <a:r>
              <a:rPr lang="en-US" altLang="zh-CN" sz="1600" dirty="0" err="1"/>
              <a:t>Skwarnicki</a:t>
            </a:r>
            <a:r>
              <a:rPr lang="en-US" altLang="zh-CN" sz="1600" dirty="0"/>
              <a:t>, Nonstandard heavy mesons and baryons: Experimental evidence, RMP 90 (2018) 015003</a:t>
            </a:r>
          </a:p>
          <a:p>
            <a:pPr>
              <a:spcBef>
                <a:spcPts val="400"/>
              </a:spcBef>
            </a:pPr>
            <a:r>
              <a:rPr lang="en-US" altLang="zh-CN" sz="1600" dirty="0"/>
              <a:t>Y.-R. Liu et al., Pentaquark and tetraquark states, PPNP107 (2019) 237</a:t>
            </a:r>
          </a:p>
          <a:p>
            <a:pPr>
              <a:spcBef>
                <a:spcPts val="400"/>
              </a:spcBef>
            </a:pPr>
            <a:r>
              <a:rPr lang="en-US" altLang="zh-CN" sz="1600" dirty="0"/>
              <a:t>N. Brambilla et al., The XYZ states: experimental and theoretical status and perspectives, Phys. Rept. 873 (2020) </a:t>
            </a:r>
            <a:r>
              <a:rPr lang="en-US" altLang="zh-CN" sz="1600" dirty="0" smtClean="0"/>
              <a:t>1</a:t>
            </a:r>
            <a:endParaRPr lang="en-US" altLang="zh-CN" sz="1600" dirty="0"/>
          </a:p>
          <a:p>
            <a:pPr>
              <a:spcBef>
                <a:spcPts val="400"/>
              </a:spcBef>
            </a:pPr>
            <a:r>
              <a:rPr lang="en-US" altLang="zh-CN" sz="1600" dirty="0"/>
              <a:t>Y. Yamaguchi et al., Heavy hadronic molecules with pion exchange and quark core couplings: a guide for practitioners, JPG 47 (2020) 053001</a:t>
            </a:r>
          </a:p>
          <a:p>
            <a:pPr>
              <a:spcBef>
                <a:spcPts val="400"/>
              </a:spcBef>
            </a:pPr>
            <a:r>
              <a:rPr lang="en-US" altLang="zh-CN" sz="1600" dirty="0"/>
              <a:t>F. K. Guo, X.-H. Liu, S. Sakai, Threshold cusps and triangle singularities in hadronic reactions, PPNP 112 (2020) 103757</a:t>
            </a:r>
          </a:p>
          <a:p>
            <a:pPr>
              <a:spcBef>
                <a:spcPts val="400"/>
              </a:spcBef>
            </a:pPr>
            <a:r>
              <a:rPr lang="en-US" altLang="zh-CN" sz="1600" dirty="0"/>
              <a:t>G. Yang, J. Ping, J. Segovia, Tetra- and penta-quark structures in the constituent quark model, Symmetry 12 (2020) 1869</a:t>
            </a:r>
          </a:p>
          <a:p>
            <a:pPr>
              <a:spcBef>
                <a:spcPts val="400"/>
              </a:spcBef>
            </a:pPr>
            <a:r>
              <a:rPr lang="en-US" altLang="zh-CN" sz="1600" dirty="0"/>
              <a:t>C. Z. Yuan, </a:t>
            </a:r>
            <a:r>
              <a:rPr lang="en-US" altLang="zh-CN" sz="1600" dirty="0" err="1"/>
              <a:t>Charmonium</a:t>
            </a:r>
            <a:r>
              <a:rPr lang="en-US" altLang="zh-CN" sz="1600" dirty="0"/>
              <a:t> and charmoniumlike states at the BESIII experiment, Natl. Sci. Rev. 8 (2021) nwab182</a:t>
            </a:r>
          </a:p>
          <a:p>
            <a:pPr>
              <a:spcBef>
                <a:spcPts val="400"/>
              </a:spcBef>
            </a:pPr>
            <a:r>
              <a:rPr lang="en-US" altLang="zh-CN" sz="1600" dirty="0"/>
              <a:t>H.-X. Chen, W. Chen, X. Liu, Y.-R. Liu, S.-L. Zhu, An updated review of the new hadron states, RPP 86 (2023) 026201</a:t>
            </a:r>
          </a:p>
          <a:p>
            <a:pPr>
              <a:spcBef>
                <a:spcPts val="400"/>
              </a:spcBef>
            </a:pPr>
            <a:r>
              <a:rPr lang="en-US" altLang="zh-CN" sz="1600" dirty="0"/>
              <a:t>L. Meng, B. Wang, G.-J. Wang, S.-L. Zhu, Chiral perturbation theory for heavy hadrons and chiral effective field theory for heavy hadronic molecules, Phys. Rept. 1019 (2023) 1</a:t>
            </a:r>
          </a:p>
          <a:p>
            <a:pPr>
              <a:spcBef>
                <a:spcPts val="400"/>
              </a:spcBef>
            </a:pPr>
            <a:r>
              <a:rPr lang="en-US" altLang="zh-CN" sz="1600" dirty="0">
                <a:solidFill>
                  <a:srgbClr val="FF0000"/>
                </a:solidFill>
              </a:rPr>
              <a:t>A. Ali, L. </a:t>
            </a:r>
            <a:r>
              <a:rPr lang="en-US" altLang="zh-CN" sz="1600" dirty="0" err="1">
                <a:solidFill>
                  <a:srgbClr val="FF0000"/>
                </a:solidFill>
              </a:rPr>
              <a:t>Maiani</a:t>
            </a:r>
            <a:r>
              <a:rPr lang="en-US" altLang="zh-CN" sz="1600" dirty="0">
                <a:solidFill>
                  <a:srgbClr val="FF0000"/>
                </a:solidFill>
              </a:rPr>
              <a:t>, A. D. </a:t>
            </a:r>
            <a:r>
              <a:rPr lang="en-US" altLang="zh-CN" sz="1600" dirty="0" err="1">
                <a:solidFill>
                  <a:srgbClr val="FF0000"/>
                </a:solidFill>
              </a:rPr>
              <a:t>Polosa</a:t>
            </a:r>
            <a:r>
              <a:rPr lang="en-US" altLang="zh-CN" sz="1600" dirty="0">
                <a:solidFill>
                  <a:srgbClr val="FF0000"/>
                </a:solidFill>
              </a:rPr>
              <a:t>, Multiquark Hadrons, Cambridge University Press (2019)</a:t>
            </a:r>
          </a:p>
          <a:p>
            <a:pPr>
              <a:spcBef>
                <a:spcPts val="400"/>
              </a:spcBef>
            </a:pPr>
            <a:r>
              <a:rPr lang="en-US" altLang="zh-CN" sz="1600" dirty="0">
                <a:solidFill>
                  <a:srgbClr val="0000FF"/>
                </a:solidFill>
              </a:rPr>
              <a:t>QWG: https://qwg.ph.nat.tum.de/exoticshub/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18A0AF34-9C4F-4307-A6FA-16D9FBFE3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8735" y="6363478"/>
            <a:ext cx="2540000" cy="342122"/>
          </a:xfrm>
        </p:spPr>
        <p:txBody>
          <a:bodyPr/>
          <a:lstStyle/>
          <a:p>
            <a:fld id="{89E3F0C1-0FCF-4E92-A6C9-346B261D1DB7}" type="slidenum">
              <a:rPr lang="en-US" altLang="zh-CN" smtClean="0"/>
              <a:pPr/>
              <a:t>13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1091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3352" y="188640"/>
            <a:ext cx="11737304" cy="720080"/>
          </a:xfrm>
        </p:spPr>
        <p:txBody>
          <a:bodyPr/>
          <a:lstStyle/>
          <a:p>
            <a:r>
              <a:rPr lang="zh-CN" altLang="en-US" sz="4000" b="1" dirty="0" smtClean="0"/>
              <a:t>感谢西安交通大学举办第九</a:t>
            </a:r>
            <a:r>
              <a:rPr lang="zh-CN" altLang="en-US" sz="4000" b="1" dirty="0"/>
              <a:t>届</a:t>
            </a:r>
            <a:r>
              <a:rPr lang="en-US" altLang="zh-CN" sz="4000" b="1" dirty="0" smtClean="0"/>
              <a:t>XYZ</a:t>
            </a:r>
            <a:r>
              <a:rPr lang="zh-CN" altLang="en-US" sz="4000" b="1" dirty="0"/>
              <a:t>研讨会！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D8B87-08BC-42F3-B36E-78BE42C5C8BE}" type="slidenum">
              <a:rPr lang="en-US" altLang="zh-CN" smtClean="0"/>
              <a:pPr/>
              <a:t>2</a:t>
            </a:fld>
            <a:endParaRPr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90" y="1412776"/>
            <a:ext cx="8650870" cy="5184576"/>
          </a:xfrm>
          <a:prstGeom prst="rect">
            <a:avLst/>
          </a:prstGeom>
        </p:spPr>
      </p:pic>
      <p:sp>
        <p:nvSpPr>
          <p:cNvPr id="7" name="矩形标注 6"/>
          <p:cNvSpPr/>
          <p:nvPr/>
        </p:nvSpPr>
        <p:spPr bwMode="auto">
          <a:xfrm>
            <a:off x="9552384" y="1080542"/>
            <a:ext cx="2469129" cy="1040285"/>
          </a:xfrm>
          <a:prstGeom prst="wedgeRectCallout">
            <a:avLst>
              <a:gd name="adj1" fmla="val -59147"/>
              <a:gd name="adj2" fmla="val 118606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宋体" charset="-122"/>
              </a:rPr>
              <a:t>李郁博，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  <a:ea typeface="宋体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宋体" charset="-122"/>
              </a:rPr>
              <a:t>长春会议报告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264352" y="3067462"/>
            <a:ext cx="2683812" cy="296491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lang="zh-CN" altLang="en-US" dirty="0"/>
              <a:t>长安大道连狭斜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pPr algn="l"/>
            <a:r>
              <a:rPr lang="zh-CN" altLang="en-US" dirty="0" smtClean="0"/>
              <a:t>青</a:t>
            </a:r>
            <a:r>
              <a:rPr lang="zh-CN" altLang="en-US" dirty="0"/>
              <a:t>牛白马七香车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algn="l"/>
            <a:r>
              <a:rPr lang="zh-CN" altLang="en-US" dirty="0" smtClean="0"/>
              <a:t>玉</a:t>
            </a:r>
            <a:r>
              <a:rPr lang="zh-CN" altLang="en-US" dirty="0"/>
              <a:t>辇纵横过主第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pPr algn="l"/>
            <a:r>
              <a:rPr lang="zh-CN" altLang="en-US" dirty="0" smtClean="0"/>
              <a:t>金</a:t>
            </a:r>
            <a:r>
              <a:rPr lang="zh-CN" altLang="en-US" dirty="0"/>
              <a:t>鞭络绎向侯家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algn="l"/>
            <a:r>
              <a:rPr lang="en-US" altLang="zh-CN" dirty="0" smtClean="0"/>
              <a:t>……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75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76099" y="260648"/>
            <a:ext cx="7772400" cy="864096"/>
          </a:xfrm>
        </p:spPr>
        <p:txBody>
          <a:bodyPr/>
          <a:lstStyle/>
          <a:p>
            <a:r>
              <a:rPr lang="zh-CN" altLang="en-US" sz="4000" b="1" dirty="0"/>
              <a:t>感谢大家参加</a:t>
            </a:r>
            <a:r>
              <a:rPr lang="en-US" altLang="zh-CN" sz="4000" b="1" dirty="0"/>
              <a:t>XYZ</a:t>
            </a:r>
            <a:r>
              <a:rPr lang="zh-CN" altLang="en-US" sz="4000" b="1" dirty="0"/>
              <a:t>研讨会！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3352" y="1268760"/>
            <a:ext cx="11521280" cy="5256584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zh-CN" altLang="en-US" sz="2800" b="1" dirty="0">
                <a:solidFill>
                  <a:srgbClr val="0000CC"/>
                </a:solidFill>
              </a:rPr>
              <a:t>不仅为城市、大学所吸引，也对</a:t>
            </a:r>
            <a:r>
              <a:rPr lang="en-US" altLang="zh-CN" sz="2800" b="1" dirty="0">
                <a:solidFill>
                  <a:srgbClr val="0000CC"/>
                </a:solidFill>
              </a:rPr>
              <a:t>XYZ</a:t>
            </a:r>
            <a:r>
              <a:rPr lang="zh-CN" altLang="en-US" sz="2800" b="1" dirty="0" smtClean="0">
                <a:solidFill>
                  <a:srgbClr val="0000CC"/>
                </a:solidFill>
              </a:rPr>
              <a:t>相关物理</a:t>
            </a:r>
            <a:r>
              <a:rPr lang="zh-CN" altLang="en-US" sz="2800" b="1" dirty="0">
                <a:solidFill>
                  <a:srgbClr val="0000CC"/>
                </a:solidFill>
              </a:rPr>
              <a:t>展现了非凡的热情</a:t>
            </a:r>
            <a:endParaRPr lang="en-US" altLang="zh-CN" sz="2800" b="1" dirty="0">
              <a:solidFill>
                <a:srgbClr val="0000CC"/>
              </a:solidFill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zh-CN" altLang="en-US" sz="2800" b="1" dirty="0">
                <a:solidFill>
                  <a:srgbClr val="FF0000"/>
                </a:solidFill>
              </a:rPr>
              <a:t>～</a:t>
            </a:r>
            <a:r>
              <a:rPr lang="en-US" altLang="zh-CN" sz="2800" b="1" dirty="0">
                <a:solidFill>
                  <a:srgbClr val="FF0000"/>
                </a:solidFill>
              </a:rPr>
              <a:t>60</a:t>
            </a:r>
            <a:r>
              <a:rPr lang="zh-CN" altLang="en-US" sz="2800" b="1" dirty="0">
                <a:solidFill>
                  <a:srgbClr val="FF0000"/>
                </a:solidFill>
              </a:rPr>
              <a:t>个报告！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zh-CN" altLang="en-US" sz="2800" b="1" dirty="0" smtClean="0">
                <a:solidFill>
                  <a:srgbClr val="0000CC"/>
                </a:solidFill>
              </a:rPr>
              <a:t>不得不安排分会</a:t>
            </a:r>
            <a:r>
              <a:rPr lang="zh-CN" altLang="en-US" sz="2800" b="1" dirty="0">
                <a:solidFill>
                  <a:srgbClr val="0000CC"/>
                </a:solidFill>
              </a:rPr>
              <a:t>以便大家在听报告之余可以领略城市的风采</a:t>
            </a:r>
            <a:endParaRPr lang="en-US" altLang="zh-CN" sz="2800" b="1" dirty="0">
              <a:solidFill>
                <a:srgbClr val="0000CC"/>
              </a:solidFill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zh-CN" altLang="en-US" sz="2800" b="1" dirty="0">
                <a:solidFill>
                  <a:srgbClr val="FF0000"/>
                </a:solidFill>
              </a:rPr>
              <a:t>研讨会的主要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目标</a:t>
            </a:r>
            <a:r>
              <a:rPr lang="zh-CN" altLang="en-US" sz="2800" b="1" dirty="0">
                <a:solidFill>
                  <a:srgbClr val="FF0000"/>
                </a:solidFill>
              </a:rPr>
              <a:t>：</a:t>
            </a:r>
            <a:r>
              <a:rPr lang="zh-CN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交流</a:t>
            </a:r>
            <a:r>
              <a:rPr lang="zh-CN" alt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和讨论</a:t>
            </a:r>
            <a:r>
              <a:rPr lang="zh-CN" altLang="en-US" sz="2800" b="1" dirty="0">
                <a:solidFill>
                  <a:srgbClr val="0000CC"/>
                </a:solidFill>
              </a:rPr>
              <a:t>最新的</a:t>
            </a:r>
            <a:r>
              <a:rPr lang="en-US" altLang="zh-CN" sz="2800" b="1" dirty="0">
                <a:solidFill>
                  <a:srgbClr val="0000CC"/>
                </a:solidFill>
              </a:rPr>
              <a:t>XYZ</a:t>
            </a:r>
            <a:r>
              <a:rPr lang="zh-CN" altLang="en-US" sz="2800" b="1" dirty="0">
                <a:solidFill>
                  <a:srgbClr val="0000CC"/>
                </a:solidFill>
              </a:rPr>
              <a:t>粒子研究进展，尤其将关注</a:t>
            </a:r>
            <a:r>
              <a:rPr lang="en-US" altLang="zh-CN" sz="2800" b="1" dirty="0">
                <a:solidFill>
                  <a:srgbClr val="0000CC"/>
                </a:solidFill>
              </a:rPr>
              <a:t>BESIII</a:t>
            </a:r>
            <a:r>
              <a:rPr lang="zh-CN" altLang="en-US" sz="2800" b="1" dirty="0" smtClean="0">
                <a:solidFill>
                  <a:srgbClr val="0000CC"/>
                </a:solidFill>
              </a:rPr>
              <a:t>、</a:t>
            </a:r>
            <a:r>
              <a:rPr lang="en-US" altLang="zh-CN" sz="2800" b="1" dirty="0" smtClean="0">
                <a:solidFill>
                  <a:srgbClr val="0000CC"/>
                </a:solidFill>
              </a:rPr>
              <a:t>Belle </a:t>
            </a:r>
            <a:r>
              <a:rPr lang="en-US" altLang="zh-CN" sz="2800" b="1" dirty="0">
                <a:solidFill>
                  <a:srgbClr val="0000CC"/>
                </a:solidFill>
              </a:rPr>
              <a:t>II</a:t>
            </a:r>
            <a:r>
              <a:rPr lang="zh-CN" altLang="en-US" sz="2800" b="1" dirty="0">
                <a:solidFill>
                  <a:srgbClr val="0000CC"/>
                </a:solidFill>
              </a:rPr>
              <a:t>、</a:t>
            </a:r>
            <a:r>
              <a:rPr lang="en-US" altLang="zh-CN" sz="2800" b="1" dirty="0">
                <a:solidFill>
                  <a:srgbClr val="0000CC"/>
                </a:solidFill>
              </a:rPr>
              <a:t>LHC</a:t>
            </a:r>
            <a:r>
              <a:rPr lang="zh-CN" altLang="en-US" sz="2800" b="1" dirty="0">
                <a:solidFill>
                  <a:srgbClr val="0000CC"/>
                </a:solidFill>
              </a:rPr>
              <a:t>等实验最新的成果，以及哪些测量量对理解</a:t>
            </a:r>
            <a:r>
              <a:rPr lang="en-US" altLang="zh-CN" sz="2800" b="1" dirty="0">
                <a:solidFill>
                  <a:srgbClr val="0000CC"/>
                </a:solidFill>
              </a:rPr>
              <a:t>XYZ</a:t>
            </a:r>
            <a:r>
              <a:rPr lang="zh-CN" altLang="en-US" sz="2800" b="1" dirty="0">
                <a:solidFill>
                  <a:srgbClr val="0000CC"/>
                </a:solidFill>
              </a:rPr>
              <a:t>性质有重要意义；实验上需要哪些理论的输入以便对数据有更好的理解；哪些特征量可以有效区分重味夸克偶素与奇特强子态等。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D8B87-08BC-42F3-B36E-78BE42C5C8BE}" type="slidenum">
              <a:rPr lang="en-US" altLang="zh-CN" smtClean="0"/>
              <a:pPr/>
              <a:t>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889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31504" y="44624"/>
            <a:ext cx="8928992" cy="1368152"/>
          </a:xfrm>
        </p:spPr>
        <p:txBody>
          <a:bodyPr/>
          <a:lstStyle/>
          <a:p>
            <a:r>
              <a:rPr lang="en-US" altLang="zh-CN" sz="36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1</a:t>
            </a:r>
            <a:r>
              <a:rPr lang="en-US" altLang="zh-CN" sz="3600" b="1" baseline="30000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st</a:t>
            </a:r>
            <a:r>
              <a:rPr lang="en-US" altLang="zh-CN" sz="36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 workshop on the XYZ particles</a:t>
            </a:r>
            <a:br>
              <a:rPr lang="en-US" altLang="zh-CN" sz="36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</a:br>
            <a:r>
              <a:rPr lang="zh-CN" altLang="en-US" sz="36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（</a:t>
            </a:r>
            <a:r>
              <a:rPr lang="en-US" altLang="zh-CN" sz="28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2013</a:t>
            </a:r>
            <a:r>
              <a:rPr lang="zh-CN" altLang="en-US" sz="28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年</a:t>
            </a:r>
            <a:r>
              <a:rPr lang="en-US" altLang="zh-CN" sz="28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5</a:t>
            </a:r>
            <a:r>
              <a:rPr lang="zh-CN" altLang="en-US" sz="28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月</a:t>
            </a:r>
            <a:r>
              <a:rPr lang="en-US" altLang="zh-CN" sz="28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10-11</a:t>
            </a:r>
            <a:r>
              <a:rPr lang="zh-CN" altLang="en-US" sz="28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日，北京四季御园</a:t>
            </a:r>
            <a:r>
              <a:rPr lang="zh-CN" altLang="en-US" sz="36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）</a:t>
            </a:r>
            <a:endParaRPr lang="zh-CN" altLang="en-US" sz="2800" dirty="0">
              <a:solidFill>
                <a:srgbClr val="000066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94FC-EEF9-451B-9330-AA6E309CB407}" type="slidenum">
              <a:rPr lang="en-US" altLang="zh-CN" smtClean="0">
                <a:solidFill>
                  <a:srgbClr val="000000"/>
                </a:solidFill>
              </a:rPr>
              <a:pPr/>
              <a:t>4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1556792"/>
            <a:ext cx="7349776" cy="49862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9864103" y="1412776"/>
            <a:ext cx="1420582" cy="2459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人参会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实验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理论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格点</a:t>
            </a:r>
          </a:p>
        </p:txBody>
      </p:sp>
    </p:spTree>
    <p:extLst>
      <p:ext uri="{BB962C8B-B14F-4D97-AF65-F5344CB8AC3E}">
        <p14:creationId xmlns:p14="http://schemas.microsoft.com/office/powerpoint/2010/main" val="422348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131678"/>
            <a:ext cx="10363200" cy="705034"/>
          </a:xfrm>
        </p:spPr>
        <p:txBody>
          <a:bodyPr/>
          <a:lstStyle/>
          <a:p>
            <a:r>
              <a:rPr lang="en-US" altLang="zh-CN" sz="3600" b="1" dirty="0" smtClean="0">
                <a:latin typeface="+mn-lt"/>
                <a:ea typeface="+mn-ea"/>
              </a:rPr>
              <a:t>2013</a:t>
            </a:r>
            <a:r>
              <a:rPr lang="zh-CN" altLang="en-US" sz="3600" b="1" dirty="0" smtClean="0">
                <a:latin typeface="+mn-lt"/>
                <a:ea typeface="+mn-ea"/>
              </a:rPr>
              <a:t>年</a:t>
            </a:r>
            <a:r>
              <a:rPr lang="en-US" altLang="zh-CN" sz="3600" b="1" dirty="0" smtClean="0">
                <a:latin typeface="+mn-lt"/>
                <a:ea typeface="+mn-ea"/>
              </a:rPr>
              <a:t>BESIII</a:t>
            </a:r>
            <a:r>
              <a:rPr lang="zh-CN" altLang="en-US" sz="3600" b="1" dirty="0" smtClean="0">
                <a:latin typeface="+mn-lt"/>
                <a:ea typeface="+mn-ea"/>
              </a:rPr>
              <a:t>的数据与发现</a:t>
            </a:r>
            <a:endParaRPr lang="zh-CN" altLang="en-US" sz="3600" b="1" dirty="0">
              <a:latin typeface="+mn-lt"/>
              <a:ea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D8B87-08BC-42F3-B36E-78BE42C5C8BE}" type="slidenum">
              <a:rPr lang="en-US" altLang="zh-CN" smtClean="0"/>
              <a:pPr/>
              <a:t>5</a:t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971" y="975792"/>
            <a:ext cx="3750997" cy="28132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048" y="3933056"/>
            <a:ext cx="3744416" cy="28083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048" y="980728"/>
            <a:ext cx="3744416" cy="28083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6970" y="3928120"/>
            <a:ext cx="3750997" cy="281324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8316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31504" y="44623"/>
            <a:ext cx="8928992" cy="1280796"/>
          </a:xfrm>
        </p:spPr>
        <p:txBody>
          <a:bodyPr/>
          <a:lstStyle/>
          <a:p>
            <a:r>
              <a:rPr lang="en-US" altLang="zh-CN" sz="36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6</a:t>
            </a:r>
            <a:r>
              <a:rPr lang="en-US" altLang="zh-CN" sz="3600" b="1" baseline="30000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th</a:t>
            </a:r>
            <a:r>
              <a:rPr lang="en-US" altLang="zh-CN" sz="36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 workshop on the XYZ particles</a:t>
            </a:r>
            <a:br>
              <a:rPr lang="en-US" altLang="zh-CN" sz="36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</a:br>
            <a:r>
              <a:rPr lang="zh-CN" altLang="en-US" sz="36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（</a:t>
            </a:r>
            <a:r>
              <a:rPr lang="en-US" altLang="zh-CN" sz="24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2020</a:t>
            </a:r>
            <a:r>
              <a:rPr lang="zh-CN" altLang="en-US" sz="24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年</a:t>
            </a:r>
            <a:r>
              <a:rPr lang="en-US" altLang="zh-CN" sz="24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1</a:t>
            </a:r>
            <a:r>
              <a:rPr lang="zh-CN" altLang="en-US" sz="24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月</a:t>
            </a:r>
            <a:r>
              <a:rPr lang="en-US" altLang="zh-CN" sz="24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11-13</a:t>
            </a:r>
            <a:r>
              <a:rPr lang="zh-CN" altLang="en-US" sz="24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日，复旦大学</a:t>
            </a:r>
            <a:r>
              <a:rPr lang="zh-CN" altLang="en-US" sz="36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）</a:t>
            </a:r>
            <a:endParaRPr lang="zh-CN" altLang="en-US" sz="2800" dirty="0">
              <a:solidFill>
                <a:srgbClr val="000066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94FC-EEF9-451B-9330-AA6E309CB407}" type="slidenum">
              <a:rPr lang="en-US" altLang="zh-CN" smtClean="0">
                <a:solidFill>
                  <a:srgbClr val="000000"/>
                </a:solidFill>
              </a:rPr>
              <a:pPr/>
              <a:t>6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2" y="1294238"/>
            <a:ext cx="12098914" cy="453650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079776" y="5895774"/>
            <a:ext cx="4668266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首次放开注册，注册人数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136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人！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前疫情时代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395252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31504" y="44623"/>
            <a:ext cx="8928992" cy="1280796"/>
          </a:xfrm>
        </p:spPr>
        <p:txBody>
          <a:bodyPr/>
          <a:lstStyle/>
          <a:p>
            <a:r>
              <a:rPr lang="en-US" altLang="zh-CN" sz="36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7</a:t>
            </a:r>
            <a:r>
              <a:rPr lang="en-US" altLang="zh-CN" sz="3600" b="1" baseline="30000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th</a:t>
            </a:r>
            <a:r>
              <a:rPr lang="en-US" altLang="zh-CN" sz="36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 workshop on the XYZ particles</a:t>
            </a:r>
            <a:br>
              <a:rPr lang="en-US" altLang="zh-CN" sz="36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</a:br>
            <a:r>
              <a:rPr lang="zh-CN" altLang="en-US" sz="36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（</a:t>
            </a:r>
            <a:r>
              <a:rPr lang="en-US" altLang="zh-CN" sz="24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2021</a:t>
            </a:r>
            <a:r>
              <a:rPr lang="zh-CN" altLang="en-US" sz="24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年</a:t>
            </a:r>
            <a:r>
              <a:rPr lang="en-US" altLang="zh-CN" sz="24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5</a:t>
            </a:r>
            <a:r>
              <a:rPr lang="zh-CN" altLang="en-US" sz="24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月</a:t>
            </a:r>
            <a:r>
              <a:rPr lang="en-US" altLang="zh-CN" sz="24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15-18</a:t>
            </a:r>
            <a:r>
              <a:rPr lang="zh-CN" altLang="en-US" sz="24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日，山东大学</a:t>
            </a:r>
            <a:r>
              <a:rPr lang="zh-CN" altLang="en-US" sz="36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）</a:t>
            </a:r>
            <a:endParaRPr lang="zh-CN" altLang="en-US" sz="2800" dirty="0">
              <a:solidFill>
                <a:srgbClr val="000066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94FC-EEF9-451B-9330-AA6E309CB407}" type="slidenum">
              <a:rPr lang="en-US" altLang="zh-CN" smtClean="0">
                <a:solidFill>
                  <a:srgbClr val="000000"/>
                </a:solidFill>
              </a:rPr>
              <a:pPr/>
              <a:t>7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95800" y="5877272"/>
            <a:ext cx="4049507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疫情间隙，注册人数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271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人！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XYZ =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奇特强子态相关研究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29" y="1395918"/>
            <a:ext cx="12110309" cy="433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6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31504" y="44623"/>
            <a:ext cx="8928992" cy="1280796"/>
          </a:xfrm>
        </p:spPr>
        <p:txBody>
          <a:bodyPr/>
          <a:lstStyle/>
          <a:p>
            <a:r>
              <a:rPr lang="en-US" altLang="zh-CN" sz="36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8</a:t>
            </a:r>
            <a:r>
              <a:rPr lang="en-US" altLang="zh-CN" sz="3600" b="1" baseline="30000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th</a:t>
            </a:r>
            <a:r>
              <a:rPr lang="en-US" altLang="zh-CN" sz="36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 workshop on the XYZ particles</a:t>
            </a:r>
            <a:br>
              <a:rPr lang="en-US" altLang="zh-CN" sz="36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</a:br>
            <a:r>
              <a:rPr lang="zh-CN" altLang="en-US" sz="36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（</a:t>
            </a:r>
            <a:r>
              <a:rPr lang="en-US" altLang="zh-CN" sz="24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2023</a:t>
            </a:r>
            <a:r>
              <a:rPr lang="zh-CN" altLang="en-US" sz="24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年</a:t>
            </a:r>
            <a:r>
              <a:rPr lang="en-US" altLang="zh-CN" sz="24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7</a:t>
            </a:r>
            <a:r>
              <a:rPr lang="zh-CN" altLang="en-US" sz="24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月</a:t>
            </a:r>
            <a:r>
              <a:rPr lang="en-US" altLang="zh-CN" sz="24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25-30</a:t>
            </a:r>
            <a:r>
              <a:rPr lang="zh-CN" altLang="en-US" sz="24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日，吉林大学</a:t>
            </a:r>
            <a:r>
              <a:rPr lang="zh-CN" altLang="en-US" sz="36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）</a:t>
            </a:r>
            <a:endParaRPr lang="zh-CN" altLang="en-US" sz="2800" dirty="0">
              <a:solidFill>
                <a:srgbClr val="000066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94FC-EEF9-451B-9330-AA6E309CB407}" type="slidenum">
              <a:rPr lang="en-US" altLang="zh-CN" smtClean="0">
                <a:solidFill>
                  <a:srgbClr val="000000"/>
                </a:solidFill>
              </a:rPr>
              <a:pPr/>
              <a:t>8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35760" y="5805264"/>
            <a:ext cx="4533613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注册人数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166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人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大量支撑人员！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后疫情时代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12192000" cy="435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1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4624"/>
            <a:ext cx="10363200" cy="648072"/>
          </a:xfrm>
        </p:spPr>
        <p:txBody>
          <a:bodyPr/>
          <a:lstStyle/>
          <a:p>
            <a:r>
              <a:rPr lang="en-US" altLang="zh-CN" sz="3600" b="1" dirty="0" smtClean="0"/>
              <a:t>2024</a:t>
            </a:r>
            <a:r>
              <a:rPr lang="zh-CN" altLang="en-US" sz="3600" b="1" dirty="0" smtClean="0"/>
              <a:t>年</a:t>
            </a:r>
            <a:r>
              <a:rPr lang="en-US" altLang="zh-CN" sz="3600" b="1" dirty="0" smtClean="0"/>
              <a:t>BESIII</a:t>
            </a:r>
            <a:r>
              <a:rPr lang="zh-CN" altLang="en-US" sz="3600" b="1" dirty="0" smtClean="0"/>
              <a:t>的数据与</a:t>
            </a:r>
            <a:r>
              <a:rPr lang="en-US" altLang="zh-CN" sz="3600" b="1" dirty="0" smtClean="0"/>
              <a:t>XYZ</a:t>
            </a:r>
            <a:r>
              <a:rPr lang="zh-CN" altLang="en-US" sz="3600" b="1" dirty="0" smtClean="0"/>
              <a:t>粒子</a:t>
            </a:r>
            <a:endParaRPr lang="zh-CN" altLang="en-US" sz="3600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D8B87-08BC-42F3-B36E-78BE42C5C8BE}" type="slidenum">
              <a:rPr lang="en-US" altLang="zh-CN" smtClean="0"/>
              <a:pPr/>
              <a:t>9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832608"/>
            <a:ext cx="4511824" cy="28720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423592" y="980728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 smtClean="0">
                <a:solidFill>
                  <a:srgbClr val="FF0000"/>
                </a:solidFill>
                <a:latin typeface="+mn-lt"/>
              </a:rPr>
              <a:t>BESIII, 23/fb</a:t>
            </a:r>
            <a:endParaRPr lang="zh-CN" altLang="en-US" sz="1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19" y="3923061"/>
            <a:ext cx="5112159" cy="2875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0278" y="753573"/>
            <a:ext cx="5184576" cy="291632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0704512" y="3443725"/>
            <a:ext cx="13580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latin typeface="+mn-lt"/>
              </a:rPr>
              <a:t>+</a:t>
            </a:r>
            <a:r>
              <a:rPr lang="zh-CN" altLang="en-US" sz="4000" b="1" dirty="0">
                <a:latin typeface="+mn-lt"/>
              </a:rPr>
              <a:t> </a:t>
            </a:r>
            <a:r>
              <a:rPr lang="en-US" altLang="zh-CN" sz="4400" b="1" baseline="30000" dirty="0" smtClean="0">
                <a:latin typeface="+mn-lt"/>
              </a:rPr>
              <a:t>……</a:t>
            </a:r>
            <a:endParaRPr lang="zh-CN" altLang="en-US" sz="4400" b="1" baseline="30000" dirty="0">
              <a:latin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1837" y="3923061"/>
            <a:ext cx="5112159" cy="287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9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18900000" algn="ctr" rotWithShape="0">
            <a:schemeClr val="bg2">
              <a:alpha val="50000"/>
            </a:schemeClr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CCFF99"/>
              </a:solidFill>
            </a14:hiddenFill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Comic Sans MS" pitchFamily="66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18900000" algn="ctr" rotWithShape="0">
            <a:schemeClr val="bg2">
              <a:alpha val="50000"/>
            </a:schemeClr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CCFF99"/>
              </a:solidFill>
            </a14:hiddenFill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Comic Sans MS" pitchFamily="66" charset="0"/>
            <a:ea typeface="宋体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18900000" algn="ctr" rotWithShape="0">
            <a:schemeClr val="bg2">
              <a:alpha val="50000"/>
            </a:schemeClr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CCFF99"/>
              </a:solidFill>
            </a14:hiddenFill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Comic Sans MS" pitchFamily="66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18900000" algn="ctr" rotWithShape="0">
            <a:schemeClr val="bg2">
              <a:alpha val="50000"/>
            </a:schemeClr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CCFF99"/>
              </a:solidFill>
            </a14:hiddenFill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Comic Sans MS" pitchFamily="66" charset="0"/>
            <a:ea typeface="宋体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7899</TotalTime>
  <Words>836</Words>
  <Application>Microsoft Office PowerPoint</Application>
  <PresentationFormat>宽屏</PresentationFormat>
  <Paragraphs>73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9" baseType="lpstr">
      <vt:lpstr>Arial Unicode MS</vt:lpstr>
      <vt:lpstr>黑体</vt:lpstr>
      <vt:lpstr>楷体_GB2312</vt:lpstr>
      <vt:lpstr>宋体</vt:lpstr>
      <vt:lpstr>Microsoft YaHei</vt:lpstr>
      <vt:lpstr>系统字体常规体</vt:lpstr>
      <vt:lpstr>Arial</vt:lpstr>
      <vt:lpstr>Calibri</vt:lpstr>
      <vt:lpstr>Calibri Light</vt:lpstr>
      <vt:lpstr>Comic Sans MS</vt:lpstr>
      <vt:lpstr>Symbol</vt:lpstr>
      <vt:lpstr>Times New Roman</vt:lpstr>
      <vt:lpstr>Wingdings</vt:lpstr>
      <vt:lpstr>默认设计模板</vt:lpstr>
      <vt:lpstr>Office 主题</vt:lpstr>
      <vt:lpstr>9_默认设计模板</vt:lpstr>
      <vt:lpstr>第九届XYZ研讨会 9th workshop on the XYZ particles</vt:lpstr>
      <vt:lpstr>感谢西安交通大学举办第九届XYZ研讨会！</vt:lpstr>
      <vt:lpstr>感谢大家参加XYZ研讨会！</vt:lpstr>
      <vt:lpstr>1st workshop on the XYZ particles （2013年5月10-11日，北京四季御园）</vt:lpstr>
      <vt:lpstr>2013年BESIII的数据与发现</vt:lpstr>
      <vt:lpstr>6th workshop on the XYZ particles （2020年1月11-13日，复旦大学）</vt:lpstr>
      <vt:lpstr>7th workshop on the XYZ particles （2021年5月15-18日，山东大学）</vt:lpstr>
      <vt:lpstr>8th workshop on the XYZ particles （2023年7月25-30日，吉林大学）</vt:lpstr>
      <vt:lpstr>2024年BESIII的数据与XYZ粒子</vt:lpstr>
      <vt:lpstr>多个实验发现了更多的XYZ粒子</vt:lpstr>
      <vt:lpstr>未来会有更多的数据和惊喜</vt:lpstr>
      <vt:lpstr>9th workshop on the XYZ particles （2024年5月26-30日，西安交通大学）</vt:lpstr>
      <vt:lpstr>XYZ particles: review articles, books, &amp; web pages</vt:lpstr>
    </vt:vector>
  </TitlesOfParts>
  <Company>ihep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exotic hadrons</dc:title>
  <dc:creator>Yuan Changzheng</dc:creator>
  <cp:lastModifiedBy>me</cp:lastModifiedBy>
  <cp:revision>1119</cp:revision>
  <dcterms:created xsi:type="dcterms:W3CDTF">2008-04-02T02:05:59Z</dcterms:created>
  <dcterms:modified xsi:type="dcterms:W3CDTF">2024-05-26T14:45:06Z</dcterms:modified>
</cp:coreProperties>
</file>