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6"/>
  </p:notesMasterIdLst>
  <p:sldIdLst>
    <p:sldId id="257" r:id="rId2"/>
    <p:sldId id="583" r:id="rId3"/>
    <p:sldId id="581" r:id="rId4"/>
    <p:sldId id="58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8BB1F5"/>
    <a:srgbClr val="5A8B39"/>
    <a:srgbClr val="4472C4"/>
    <a:srgbClr val="0E4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035B-4732-46DD-A2C5-E8BC06CA16E5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487C-BDCF-437E-8D5D-32A9AD38F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3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6E05E-52B5-4625-ABB7-1F4EC794E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75677F-7635-44EC-A97C-8C3B813E3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8E4A0C-9FC3-47D7-9BCF-018793EB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08DECE-E51C-49DD-899F-EED93F61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5091B3-F7D0-46C6-90DD-9AC4C473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7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1A04A-F744-4531-A0B8-7034E8E6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E94B45-1139-4BC0-AAE7-277BF838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F30A07-23CD-4943-BA20-1D35A80A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EA0C3-03E4-45DF-BC22-9AB996D9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38B20-44A6-4070-B6C9-2A2D87EA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6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DA55A5-D5C0-4060-9405-44EDCDEA4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539D7-2569-4D61-8D76-2BD534ABE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E4A145-D699-4561-AF0F-9644CB4D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B8BCE-C7BA-4FBB-9FD6-E06839CB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18AB8-58BF-482E-B3A2-13096CF8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9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AEA10-A6D9-48DF-BD68-FC96BB79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CA458B-D541-4FC6-B6E7-21BB9A38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46532-078A-4FF5-AC58-BC8673E2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DF99F-1EF6-4155-8721-595E9066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CAB57F-9848-49A4-8FF8-16684D3B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29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F9E6-88BB-4455-910F-3D8ACA9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27EB83-5303-43DF-8364-FDBA843C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273F8-B470-461B-B599-2CAD3A5B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F31E25-64C7-4064-80E5-5E5CC2AE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B0B67-C7E5-4F7D-80DA-41CAEC46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7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B4632-BB16-4575-98B7-22E9C6B2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858060-2AD2-4203-AE4F-2B5A94236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0E25F4-423E-4C9D-8CB4-C03E5F7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FFA42-72B5-4B3C-8187-28CD6666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FB89B2-48DF-4A73-A68E-6D1ACC4B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C20BC-8414-4758-AF5F-B4C25037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3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BBC04-E6E8-4AE1-AEC2-F9AA5932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A8245-7337-4C22-A0B1-7339FE10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F3DDAB-98AB-42D6-8070-22029400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D89A2C-8E7B-4B25-A7D9-FFB3C6D8A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E2F303-5776-4BEC-8E5B-F86015AC2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6AB277-8505-45B5-9497-CC1263F7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82DF99-26F8-4694-BEE9-297CC278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2BF456-DB82-4FB5-A564-609B498C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6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4337-BA5E-4F8D-9E7E-0419305C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DA7BE4-7E09-4CD6-BEC2-8FD5660E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5F89BE-FCCE-417A-B07E-D7285B88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E0E315-D450-4CB0-A6E0-4C641468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0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46059C-502F-4005-BAA2-3157BAA7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070C50-4DAE-4B11-908E-DE2C3283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6CAD2E-D4B5-4667-8ECD-F47E666D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03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D0E21-929A-4B4A-8A88-C3348881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05BF6F-5C53-4E93-B7A8-00DA3329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455F1B-2E97-414D-AAD3-4BE9BB8B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E1D70-78ED-4DBD-9C3F-7AAA7D7F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6E9B15-A247-47EB-8AF8-08E1658F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9AEF42-B0E6-4AB4-98BE-08D42CC2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817F5-5286-47BA-A0A6-3191D549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DB0E03-42C2-4E14-8ACE-0F7C58EAF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89A61B-847A-4938-94FC-AC9FD9FD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0EB467-2F8F-48B7-8ED1-12D7DBB7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BAADFD-8F55-4372-AA30-CB7C1A91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0F2EFD-829B-4C94-BF6D-21418DF9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D6EBF7-970C-42AC-9E03-6F728247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6A33D7-79A5-44F5-931F-F6AEA35CA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00E17-5633-4C0B-9E12-E419FED4F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844C-7A6C-4488-A0D0-CF56F3AA2AF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BC1854-61EF-4C8C-BBBA-DB73BBD33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7CB526-034D-45F3-BC76-BDFB53CA5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C85E757-F932-4A4A-A4B7-7FF1040BFE8A}"/>
              </a:ext>
            </a:extLst>
          </p:cNvPr>
          <p:cNvSpPr/>
          <p:nvPr/>
        </p:nvSpPr>
        <p:spPr>
          <a:xfrm>
            <a:off x="1" y="653140"/>
            <a:ext cx="1397726" cy="287382"/>
          </a:xfrm>
          <a:prstGeom prst="rect">
            <a:avLst/>
          </a:prstGeom>
          <a:solidFill>
            <a:srgbClr val="0E4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E40B21-0CC1-498B-86F8-E2C8671D1A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64" y="774163"/>
            <a:ext cx="10368945" cy="604712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4C0B2F5-577E-4D09-AFCC-D031F88146BB}"/>
              </a:ext>
            </a:extLst>
          </p:cNvPr>
          <p:cNvSpPr/>
          <p:nvPr/>
        </p:nvSpPr>
        <p:spPr>
          <a:xfrm>
            <a:off x="3334871" y="653140"/>
            <a:ext cx="8857128" cy="287382"/>
          </a:xfrm>
          <a:prstGeom prst="rect">
            <a:avLst/>
          </a:prstGeom>
          <a:solidFill>
            <a:srgbClr val="0E419C"/>
          </a:solidFill>
          <a:ln>
            <a:solidFill>
              <a:srgbClr val="0E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1AB0B9C-C717-4690-8AB7-603F08176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44" y="503198"/>
            <a:ext cx="1397727" cy="60207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8A94BAE-8D51-49E8-9826-6427BB8E334A}"/>
              </a:ext>
            </a:extLst>
          </p:cNvPr>
          <p:cNvSpPr txBox="1"/>
          <p:nvPr/>
        </p:nvSpPr>
        <p:spPr>
          <a:xfrm>
            <a:off x="1278742" y="3336058"/>
            <a:ext cx="9199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/>
              <a:t>CEPC </a:t>
            </a:r>
            <a:r>
              <a:rPr lang="zh-CN" altLang="en-US" sz="5400" b="1" dirty="0"/>
              <a:t>缪子探测器前端电子学</a:t>
            </a:r>
            <a:endParaRPr lang="en-US" altLang="zh-CN" sz="5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C99EBE5-F143-41ED-8860-D8F1EBEC311C}"/>
              </a:ext>
            </a:extLst>
          </p:cNvPr>
          <p:cNvSpPr txBox="1"/>
          <p:nvPr/>
        </p:nvSpPr>
        <p:spPr>
          <a:xfrm>
            <a:off x="2346307" y="4584852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2024/3/1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156BC22-C153-41E9-A15A-94A6291D0696}"/>
              </a:ext>
            </a:extLst>
          </p:cNvPr>
          <p:cNvCxnSpPr>
            <a:cxnSpLocks/>
          </p:cNvCxnSpPr>
          <p:nvPr/>
        </p:nvCxnSpPr>
        <p:spPr>
          <a:xfrm>
            <a:off x="2271860" y="4408437"/>
            <a:ext cx="6966408" cy="0"/>
          </a:xfrm>
          <a:prstGeom prst="line">
            <a:avLst/>
          </a:prstGeom>
          <a:ln w="38100">
            <a:solidFill>
              <a:srgbClr val="0E4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1D7FCE4-A16E-437B-9788-7F68F9306A42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BEAC7F58-CDC0-436C-952A-9E9D1987F876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1B9667F0-F8C0-4F7D-92E7-64261E2A2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8FB6D53-937B-49FA-88C0-1BB6CC4CD621}"/>
              </a:ext>
            </a:extLst>
          </p:cNvPr>
          <p:cNvSpPr txBox="1"/>
          <p:nvPr/>
        </p:nvSpPr>
        <p:spPr>
          <a:xfrm>
            <a:off x="748553" y="222204"/>
            <a:ext cx="552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CEPC </a:t>
            </a:r>
            <a:r>
              <a:rPr lang="zh-CN" altLang="en-US" sz="3200" b="1" dirty="0">
                <a:solidFill>
                  <a:schemeClr val="bg1"/>
                </a:solidFill>
              </a:rPr>
              <a:t>缪子探测器前端电子学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668CAA-E289-4960-82CB-D1C4DFABEC8D}"/>
              </a:ext>
            </a:extLst>
          </p:cNvPr>
          <p:cNvSpPr/>
          <p:nvPr/>
        </p:nvSpPr>
        <p:spPr>
          <a:xfrm>
            <a:off x="301569" y="4496077"/>
            <a:ext cx="498245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EQR15 11-3030D-S</a:t>
            </a: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探测面积：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3×3 mm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zh-CN" altLang="en-US" dirty="0"/>
              <a:t>像素数：</a:t>
            </a:r>
            <a:r>
              <a:rPr lang="en-US" altLang="zh-CN" dirty="0"/>
              <a:t>40000</a:t>
            </a:r>
          </a:p>
          <a:p>
            <a:r>
              <a:rPr lang="zh-CN" altLang="en-US" dirty="0"/>
              <a:t>增益：    </a:t>
            </a:r>
            <a:r>
              <a:rPr lang="en-US" altLang="zh-CN" dirty="0"/>
              <a:t>4.0×10</a:t>
            </a:r>
            <a:r>
              <a:rPr lang="en-US" altLang="zh-CN" baseline="30000" dirty="0"/>
              <a:t>5</a:t>
            </a:r>
          </a:p>
          <a:p>
            <a:endParaRPr lang="en-US" altLang="zh-CN" baseline="30000" dirty="0"/>
          </a:p>
          <a:p>
            <a:r>
              <a:rPr lang="zh-CN" altLang="en-US" dirty="0"/>
              <a:t>单光子电荷量：</a:t>
            </a:r>
            <a:r>
              <a:rPr lang="en-US" altLang="zh-CN" dirty="0"/>
              <a:t>1.6×10</a:t>
            </a:r>
            <a:r>
              <a:rPr lang="en-US" altLang="zh-CN" baseline="30000" dirty="0"/>
              <a:t>-19 </a:t>
            </a:r>
            <a:r>
              <a:rPr lang="en-US" altLang="zh-CN" dirty="0"/>
              <a:t>× 4.0×10</a:t>
            </a:r>
            <a:r>
              <a:rPr lang="en-US" altLang="zh-CN" baseline="30000" dirty="0"/>
              <a:t>5 </a:t>
            </a:r>
            <a:r>
              <a:rPr lang="en-US" altLang="zh-CN" dirty="0"/>
              <a:t>= 0.064 </a:t>
            </a:r>
            <a:r>
              <a:rPr lang="en-US" altLang="zh-CN" dirty="0" err="1"/>
              <a:t>pC</a:t>
            </a:r>
            <a:endParaRPr lang="en-US" altLang="zh-CN" dirty="0"/>
          </a:p>
          <a:p>
            <a:r>
              <a:rPr lang="zh-CN" altLang="en-US" dirty="0"/>
              <a:t>电荷灵敏增益：</a:t>
            </a:r>
            <a:r>
              <a:rPr lang="en-US" altLang="zh-CN" dirty="0"/>
              <a:t>50mV / </a:t>
            </a:r>
            <a:r>
              <a:rPr lang="en-US" altLang="zh-CN" dirty="0" err="1"/>
              <a:t>pC</a:t>
            </a:r>
            <a:endParaRPr lang="en-US" altLang="zh-CN" dirty="0"/>
          </a:p>
          <a:p>
            <a:r>
              <a:rPr lang="zh-CN" altLang="en-US" dirty="0"/>
              <a:t>动态范围：</a:t>
            </a:r>
            <a:r>
              <a:rPr lang="en-US" altLang="zh-CN" dirty="0"/>
              <a:t>0 ~ 100p.e.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8E115D-B707-41D2-BD5B-3FE57567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9" y="1299870"/>
            <a:ext cx="4364735" cy="26481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9213E8-C57D-4F3B-94C0-A03D23A19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669" y="1090568"/>
            <a:ext cx="7154124" cy="319620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A18F4E5-8C2A-4759-8F67-88C72A9306A5}"/>
              </a:ext>
            </a:extLst>
          </p:cNvPr>
          <p:cNvSpPr/>
          <p:nvPr/>
        </p:nvSpPr>
        <p:spPr>
          <a:xfrm>
            <a:off x="4823669" y="4680742"/>
            <a:ext cx="65453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SiPM</a:t>
            </a:r>
            <a:r>
              <a:rPr lang="zh-CN" altLang="en-US" dirty="0"/>
              <a:t>电流持续时间约</a:t>
            </a:r>
            <a:r>
              <a:rPr lang="en-US" altLang="zh-CN" dirty="0"/>
              <a:t>20ns</a:t>
            </a:r>
            <a:r>
              <a:rPr lang="zh-CN" altLang="en-US" dirty="0"/>
              <a:t>，电荷灵敏前放的时间常数为</a:t>
            </a:r>
            <a:r>
              <a:rPr lang="en-US" altLang="zh-CN" dirty="0"/>
              <a:t>100us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经过极零相消电路后信号上升时间约</a:t>
            </a:r>
            <a:r>
              <a:rPr lang="en-US" altLang="zh-CN" dirty="0"/>
              <a:t>0.5us</a:t>
            </a:r>
            <a:r>
              <a:rPr lang="zh-CN" altLang="en-US" dirty="0"/>
              <a:t>，下降时间约</a:t>
            </a:r>
            <a:r>
              <a:rPr lang="en-US" altLang="zh-CN" dirty="0"/>
              <a:t>3.5us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3094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1D7FCE4-A16E-437B-9788-7F68F9306A42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BEAC7F58-CDC0-436C-952A-9E9D1987F876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1B9667F0-F8C0-4F7D-92E7-64261E2A2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8FB6D53-937B-49FA-88C0-1BB6CC4CD621}"/>
              </a:ext>
            </a:extLst>
          </p:cNvPr>
          <p:cNvSpPr txBox="1"/>
          <p:nvPr/>
        </p:nvSpPr>
        <p:spPr>
          <a:xfrm>
            <a:off x="748553" y="222204"/>
            <a:ext cx="552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CEPC </a:t>
            </a:r>
            <a:r>
              <a:rPr lang="zh-CN" altLang="en-US" sz="3200" b="1" dirty="0">
                <a:solidFill>
                  <a:schemeClr val="bg1"/>
                </a:solidFill>
              </a:rPr>
              <a:t>缪子探测器前端电子学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96352BC-6675-4327-B54F-27C2797B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6340"/>
            <a:ext cx="5799589" cy="25910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1A2A75-D662-41AD-8F68-3432C8388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76" y="2163809"/>
            <a:ext cx="5396249" cy="146357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F351B4D-ABF9-418D-9AA9-21F256A0B00C}"/>
              </a:ext>
            </a:extLst>
          </p:cNvPr>
          <p:cNvSpPr txBox="1"/>
          <p:nvPr/>
        </p:nvSpPr>
        <p:spPr>
          <a:xfrm>
            <a:off x="374276" y="4032768"/>
            <a:ext cx="7435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极零相消信号经过滤波成形电路后，由上升时间约</a:t>
            </a:r>
            <a:r>
              <a:rPr lang="en-US" altLang="zh-CN" dirty="0"/>
              <a:t>0.5us</a:t>
            </a:r>
            <a:r>
              <a:rPr lang="zh-CN" altLang="en-US" dirty="0"/>
              <a:t>，下降时间约</a:t>
            </a:r>
            <a:r>
              <a:rPr lang="en-US" altLang="zh-CN" dirty="0"/>
              <a:t>3.5us</a:t>
            </a:r>
            <a:r>
              <a:rPr lang="zh-CN" altLang="en-US" dirty="0"/>
              <a:t>变为</a:t>
            </a:r>
            <a:r>
              <a:rPr lang="zh-CN" altLang="en-US" dirty="0">
                <a:solidFill>
                  <a:srgbClr val="FF0000"/>
                </a:solidFill>
              </a:rPr>
              <a:t>上升时间约</a:t>
            </a:r>
            <a:r>
              <a:rPr lang="en-US" altLang="zh-CN" dirty="0">
                <a:solidFill>
                  <a:srgbClr val="FF0000"/>
                </a:solidFill>
              </a:rPr>
              <a:t>1.5us</a:t>
            </a:r>
            <a:r>
              <a:rPr lang="zh-CN" altLang="en-US" dirty="0">
                <a:solidFill>
                  <a:srgbClr val="FF0000"/>
                </a:solidFill>
              </a:rPr>
              <a:t>，下降时间约</a:t>
            </a:r>
            <a:r>
              <a:rPr lang="en-US" altLang="zh-CN" dirty="0">
                <a:solidFill>
                  <a:srgbClr val="FF0000"/>
                </a:solidFill>
              </a:rPr>
              <a:t>2.5us</a:t>
            </a:r>
            <a:r>
              <a:rPr lang="en-US" altLang="zh-CN" dirty="0"/>
              <a:t>,</a:t>
            </a:r>
            <a:r>
              <a:rPr lang="zh-CN" altLang="en-US" dirty="0"/>
              <a:t>信号呈准高斯型。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以采样率</a:t>
            </a:r>
            <a:r>
              <a:rPr lang="en-US" altLang="zh-CN" dirty="0"/>
              <a:t>40MHz</a:t>
            </a:r>
            <a:r>
              <a:rPr lang="zh-CN" altLang="en-US" dirty="0"/>
              <a:t>计算，信号上升沿采样</a:t>
            </a:r>
            <a:r>
              <a:rPr lang="en-US" altLang="zh-CN" dirty="0"/>
              <a:t>60</a:t>
            </a:r>
            <a:r>
              <a:rPr lang="zh-CN" altLang="en-US" dirty="0"/>
              <a:t>个点，下降时间采样</a:t>
            </a:r>
            <a:r>
              <a:rPr lang="en-US" altLang="zh-CN" dirty="0"/>
              <a:t>100</a:t>
            </a:r>
            <a:r>
              <a:rPr lang="zh-CN" altLang="en-US" dirty="0"/>
              <a:t>个点。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256/512 </a:t>
            </a:r>
            <a:r>
              <a:rPr lang="zh-CN" altLang="en-US" dirty="0"/>
              <a:t>的采样深度就能够完整的采样整个波形。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5CA119B-8ED7-4330-A54D-CA63EF665CCA}"/>
              </a:ext>
            </a:extLst>
          </p:cNvPr>
          <p:cNvSpPr txBox="1"/>
          <p:nvPr/>
        </p:nvSpPr>
        <p:spPr>
          <a:xfrm>
            <a:off x="374276" y="1212359"/>
            <a:ext cx="3196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Sallen</a:t>
            </a:r>
            <a:r>
              <a:rPr lang="en-US" altLang="zh-CN" sz="2000" dirty="0"/>
              <a:t>-Key </a:t>
            </a:r>
            <a:r>
              <a:rPr lang="zh-CN" altLang="en-US" sz="2000" dirty="0"/>
              <a:t>滤波器成形电路</a:t>
            </a:r>
            <a:endParaRPr lang="en-US" altLang="zh-CN" sz="2000" dirty="0"/>
          </a:p>
          <a:p>
            <a:r>
              <a:rPr lang="zh-CN" altLang="en-US" sz="2000" dirty="0"/>
              <a:t>增益</a:t>
            </a:r>
            <a:r>
              <a:rPr lang="en-US" altLang="zh-CN" sz="2000" dirty="0"/>
              <a:t>/</a:t>
            </a:r>
            <a:r>
              <a:rPr lang="zh-CN" altLang="en-US" sz="2000" dirty="0"/>
              <a:t>时间常数可调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2097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1D7FCE4-A16E-437B-9788-7F68F9306A42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BEAC7F58-CDC0-436C-952A-9E9D1987F876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1B9667F0-F8C0-4F7D-92E7-64261E2A2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8FB6D53-937B-49FA-88C0-1BB6CC4CD621}"/>
              </a:ext>
            </a:extLst>
          </p:cNvPr>
          <p:cNvSpPr txBox="1"/>
          <p:nvPr/>
        </p:nvSpPr>
        <p:spPr>
          <a:xfrm>
            <a:off x="748553" y="222204"/>
            <a:ext cx="552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CEPC </a:t>
            </a:r>
            <a:r>
              <a:rPr lang="zh-CN" altLang="en-US" sz="3200" b="1" dirty="0">
                <a:solidFill>
                  <a:schemeClr val="bg1"/>
                </a:solidFill>
              </a:rPr>
              <a:t>缪子探测器前端电子学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B900DD-DB14-43BD-BC25-ED5F2FB2D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4" y="955549"/>
            <a:ext cx="10302462" cy="24734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27926E-D655-47F2-B7AC-D873BA538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25" y="3649211"/>
            <a:ext cx="4287486" cy="2737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4F22B8-2686-4E88-BF34-DB8950935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93" y="2737374"/>
            <a:ext cx="2316143" cy="6916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408326-AE3F-4094-8C2D-9A6505E699E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9" y="3990664"/>
            <a:ext cx="5402509" cy="2054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连接符: 肘形 3">
            <a:extLst>
              <a:ext uri="{FF2B5EF4-FFF2-40B4-BE49-F238E27FC236}">
                <a16:creationId xmlns:a16="http://schemas.microsoft.com/office/drawing/2014/main" id="{4E6FC073-AA45-43A2-AA35-4C7207272496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4000453" y="5377343"/>
            <a:ext cx="5382715" cy="1009111"/>
          </a:xfrm>
          <a:prstGeom prst="bentConnector4">
            <a:avLst>
              <a:gd name="adj1" fmla="val 8"/>
              <a:gd name="adj2" fmla="val 12265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8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122883</TotalTime>
  <Words>158</Words>
  <Application>Microsoft Office PowerPoint</Application>
  <PresentationFormat>宽屏</PresentationFormat>
  <Paragraphs>23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黑体</vt:lpstr>
      <vt:lpstr>楷体</vt:lpstr>
      <vt:lpstr>Arial</vt:lpstr>
      <vt:lpstr>Century Gothic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傅 永鸿</dc:creator>
  <cp:lastModifiedBy>王曦阳</cp:lastModifiedBy>
  <cp:revision>1033</cp:revision>
  <dcterms:created xsi:type="dcterms:W3CDTF">2018-10-08T11:44:05Z</dcterms:created>
  <dcterms:modified xsi:type="dcterms:W3CDTF">2024-03-05T02:13:58Z</dcterms:modified>
</cp:coreProperties>
</file>