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433" r:id="rId2"/>
    <p:sldId id="1661" r:id="rId3"/>
    <p:sldId id="1665" r:id="rId4"/>
    <p:sldId id="1675" r:id="rId5"/>
    <p:sldId id="1686" r:id="rId6"/>
    <p:sldId id="1693" r:id="rId7"/>
    <p:sldId id="1663" r:id="rId8"/>
    <p:sldId id="1687" r:id="rId9"/>
    <p:sldId id="1700" r:id="rId10"/>
    <p:sldId id="1688" r:id="rId11"/>
    <p:sldId id="1689" r:id="rId12"/>
    <p:sldId id="1690" r:id="rId13"/>
    <p:sldId id="1710" r:id="rId14"/>
    <p:sldId id="1692" r:id="rId15"/>
    <p:sldId id="1711" r:id="rId16"/>
    <p:sldId id="1698" r:id="rId17"/>
    <p:sldId id="1699" r:id="rId18"/>
    <p:sldId id="1717" r:id="rId19"/>
    <p:sldId id="1718" r:id="rId20"/>
    <p:sldId id="1674" r:id="rId21"/>
    <p:sldId id="729" r:id="rId22"/>
    <p:sldId id="1712" r:id="rId23"/>
    <p:sldId id="1716" r:id="rId24"/>
    <p:sldId id="1714" r:id="rId25"/>
    <p:sldId id="1715" r:id="rId2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6">
          <p15:clr>
            <a:srgbClr val="A4A3A4"/>
          </p15:clr>
        </p15:guide>
        <p15:guide id="2" pos="7306">
          <p15:clr>
            <a:srgbClr val="A4A3A4"/>
          </p15:clr>
        </p15:guide>
        <p15:guide id="3" pos="242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80FF"/>
    <a:srgbClr val="F67E7D"/>
    <a:srgbClr val="0000FF"/>
    <a:srgbClr val="80FF6F"/>
    <a:srgbClr val="FF7F7F"/>
    <a:srgbClr val="7F7FFF"/>
    <a:srgbClr val="7FBF7F"/>
    <a:srgbClr val="000066"/>
    <a:srgbClr val="629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9" autoAdjust="0"/>
    <p:restoredTop sz="88746" autoAdjust="0"/>
  </p:normalViewPr>
  <p:slideViewPr>
    <p:cSldViewPr snapToGrid="0">
      <p:cViewPr varScale="1">
        <p:scale>
          <a:sx n="88" d="100"/>
          <a:sy n="88" d="100"/>
        </p:scale>
        <p:origin x="672" y="72"/>
      </p:cViewPr>
      <p:guideLst>
        <p:guide orient="horz" pos="756"/>
        <p:guide pos="7306"/>
        <p:guide pos="242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7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621515" y="1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600"/>
            </a:lvl1pPr>
          </a:lstStyle>
          <a:p>
            <a:fld id="{C284E8B5-4917-4870-9822-3896C3C089C7}" type="datetimeFigureOut">
              <a:rPr lang="zh-CN" altLang="en-US" smtClean="0"/>
              <a:t>2024/5/18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457618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6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621515" y="6457618"/>
            <a:ext cx="4302487" cy="3402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600"/>
            </a:lvl1pPr>
          </a:lstStyle>
          <a:p>
            <a:fld id="{610D528C-0E0F-44F7-BF14-149AB2DCB3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622619" y="1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/>
          <a:lstStyle>
            <a:lvl1pPr algn="r">
              <a:defRPr sz="1200"/>
            </a:lvl1pPr>
          </a:lstStyle>
          <a:p>
            <a:fld id="{064E96B3-64D9-4A8F-8A05-F01D3CB199B8}" type="datetimeFigureOut">
              <a:rPr lang="en-US" smtClean="0"/>
              <a:t>5/18/2024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923684" y="849057"/>
            <a:ext cx="4078953" cy="229495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0" tIns="45710" rIns="91420" bIns="4571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92633" y="3271486"/>
            <a:ext cx="7941056" cy="2676670"/>
          </a:xfrm>
          <a:prstGeom prst="rect">
            <a:avLst/>
          </a:prstGeom>
        </p:spPr>
        <p:txBody>
          <a:bodyPr vert="horz" lIns="91420" tIns="45710" rIns="91420" bIns="4571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6456819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622619" y="6456819"/>
            <a:ext cx="4301405" cy="341075"/>
          </a:xfrm>
          <a:prstGeom prst="rect">
            <a:avLst/>
          </a:prstGeom>
        </p:spPr>
        <p:txBody>
          <a:bodyPr vert="horz" lIns="91420" tIns="45710" rIns="91420" bIns="45710" rtlCol="0" anchor="b"/>
          <a:lstStyle>
            <a:lvl1pPr algn="r">
              <a:defRPr sz="1200"/>
            </a:lvl1pPr>
          </a:lstStyle>
          <a:p>
            <a:fld id="{8B22650A-3B22-4C48-85CF-E0840227AD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22650A-3B22-4C48-85CF-E0840227AD0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320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3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907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875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6687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133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8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132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2635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503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9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29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2650A-3B22-4C48-85CF-E0840227AD0A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043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32472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8804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443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641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990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859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08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3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849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924175" y="849313"/>
            <a:ext cx="4078288" cy="2293937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25CE9-CC4B-4E53-AD66-E3C044664E2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52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737350"/>
            <a:ext cx="12193201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底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6"/>
          <p:cNvSpPr/>
          <p:nvPr userDrawn="1"/>
        </p:nvSpPr>
        <p:spPr>
          <a:xfrm rot="5400000">
            <a:off x="449764" y="830395"/>
            <a:ext cx="306774" cy="205276"/>
          </a:xfrm>
          <a:prstGeom prst="triangle">
            <a:avLst>
              <a:gd name="adj" fmla="val 50000"/>
            </a:avLst>
          </a:prstGeom>
          <a:solidFill>
            <a:srgbClr val="C00000"/>
          </a:solidFill>
          <a:ln w="12700" cmpd="sng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sp>
        <p:nvSpPr>
          <p:cNvPr id="12" name="等腰三角形 7"/>
          <p:cNvSpPr/>
          <p:nvPr userDrawn="1"/>
        </p:nvSpPr>
        <p:spPr>
          <a:xfrm rot="5400000">
            <a:off x="762000" y="518795"/>
            <a:ext cx="354330" cy="338455"/>
          </a:xfrm>
          <a:prstGeom prst="triangle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914400"/>
            <a:ext cx="12193201" cy="10795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grpSp>
        <p:nvGrpSpPr>
          <p:cNvPr id="3" name="组合 6"/>
          <p:cNvGrpSpPr/>
          <p:nvPr userDrawn="1"/>
        </p:nvGrpSpPr>
        <p:grpSpPr bwMode="auto">
          <a:xfrm>
            <a:off x="410989" y="68264"/>
            <a:ext cx="1799465" cy="1800225"/>
            <a:chOff x="925401" y="3148271"/>
            <a:chExt cx="1800000" cy="1800000"/>
          </a:xfrm>
        </p:grpSpPr>
        <p:sp>
          <p:nvSpPr>
            <p:cNvPr id="4" name="椭圆 3"/>
            <p:cNvSpPr/>
            <p:nvPr userDrawn="1"/>
          </p:nvSpPr>
          <p:spPr>
            <a:xfrm>
              <a:off x="925401" y="3148271"/>
              <a:ext cx="1800000" cy="180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  <p:sp>
          <p:nvSpPr>
            <p:cNvPr id="5" name="椭圆 4"/>
            <p:cNvSpPr/>
            <p:nvPr userDrawn="1"/>
          </p:nvSpPr>
          <p:spPr>
            <a:xfrm>
              <a:off x="1015877" y="3238747"/>
              <a:ext cx="1619048" cy="1619048"/>
            </a:xfrm>
            <a:prstGeom prst="ellipse">
              <a:avLst/>
            </a:prstGeom>
            <a:solidFill>
              <a:srgbClr val="D247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800"/>
            </a:p>
          </p:txBody>
        </p:sp>
      </p:grpSp>
      <p:sp>
        <p:nvSpPr>
          <p:cNvPr id="6" name="矩形 5"/>
          <p:cNvSpPr>
            <a:spLocks noChangeArrowheads="1"/>
          </p:cNvSpPr>
          <p:nvPr userDrawn="1"/>
        </p:nvSpPr>
        <p:spPr bwMode="auto">
          <a:xfrm>
            <a:off x="10688885" y="466725"/>
            <a:ext cx="1093327" cy="36988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</a:t>
            </a:r>
            <a:fld id="{CB1B8CB3-3B43-2A43-943A-D7E2EC42B1A2}" type="slidenum"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‹#›</a:t>
            </a:fld>
            <a:r>
              <a:rPr lang="zh-CN" altLang="en-US" sz="1600">
                <a:solidFill>
                  <a:srgbClr val="404040"/>
                </a:solidFill>
              </a:rPr>
              <a:t>  </a:t>
            </a:r>
            <a:r>
              <a:rPr lang="zh-CN" altLang="en-US" sz="160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60325"/>
            <a:ext cx="12193201" cy="449738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2000" cy="6658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2" y="175417"/>
            <a:ext cx="2023540" cy="40141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6766563"/>
            <a:ext cx="12192000" cy="91439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65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1" y="175415"/>
            <a:ext cx="2023540" cy="401413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766561"/>
            <a:ext cx="12192000" cy="91439"/>
          </a:xfrm>
          <a:prstGeom prst="rect">
            <a:avLst/>
          </a:prstGeom>
          <a:solidFill>
            <a:srgbClr val="C915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14462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郑少PPT" hidden="1"/>
          <p:cNvSpPr/>
          <p:nvPr userDrawn="1"/>
        </p:nvSpPr>
        <p:spPr>
          <a:xfrm>
            <a:off x="4911613" y="3244334"/>
            <a:ext cx="2369975" cy="3683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郑少</a:t>
            </a:r>
            <a:r>
              <a:rPr lang="en-US" altLang="zh-CN" dirty="0">
                <a:solidFill>
                  <a:srgbClr val="FFFFFF"/>
                </a:solidFill>
                <a:latin typeface="+mj-ea"/>
                <a:ea typeface="+mj-ea"/>
                <a:cs typeface="Segoe UI Light" panose="020B0502040204020203" pitchFamily="34" charset="0"/>
              </a:rPr>
              <a:t>PPT</a:t>
            </a:r>
            <a:endParaRPr lang="en-US" dirty="0">
              <a:solidFill>
                <a:srgbClr val="FFFFFF"/>
              </a:solidFill>
              <a:latin typeface="+mj-ea"/>
              <a:ea typeface="+mj-ea"/>
              <a:cs typeface="Segoe UI Light" panose="020B0502040204020203" pitchFamily="34" charset="0"/>
            </a:endParaRPr>
          </a:p>
        </p:txBody>
      </p:sp>
      <p:pic>
        <p:nvPicPr>
          <p:cNvPr id="2" name="图片 1" descr="反黑一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9161780" y="0"/>
            <a:ext cx="3030220" cy="13201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3" Type="http://schemas.openxmlformats.org/officeDocument/2006/relationships/image" Target="../media/image6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0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6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g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09083" y="793570"/>
            <a:ext cx="11973827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>
              <a:lnSpc>
                <a:spcPct val="150000"/>
              </a:lnSpc>
              <a:tabLst>
                <a:tab pos="809625" algn="l"/>
              </a:tabLst>
              <a:defRPr/>
            </a:pPr>
            <a:r>
              <a:rPr lang="en-US" altLang="zh-CN" sz="3200" b="1" kern="100" spc="3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GNN-Based Tracking Reconstruction for the Fermilab Muon g-2 Experiment</a:t>
            </a:r>
            <a:endParaRPr kumimoji="0" lang="zh-CN" altLang="en-US" sz="3200" b="1" i="0" u="none" strike="noStrike" kern="100" spc="300" normalizeH="0" baseline="0" noProof="0" dirty="0">
              <a:solidFill>
                <a:schemeClr val="bg1"/>
              </a:solidFill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占位符 9">
            <a:extLst>
              <a:ext uri="{FF2B5EF4-FFF2-40B4-BE49-F238E27FC236}">
                <a16:creationId xmlns:a16="http://schemas.microsoft.com/office/drawing/2014/main" id="{797A2E55-A53C-9C4E-DA64-AA67B5B0EFF6}"/>
              </a:ext>
            </a:extLst>
          </p:cNvPr>
          <p:cNvSpPr txBox="1">
            <a:spLocks/>
          </p:cNvSpPr>
          <p:nvPr/>
        </p:nvSpPr>
        <p:spPr>
          <a:xfrm>
            <a:off x="4034902" y="2529062"/>
            <a:ext cx="4122181" cy="5984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9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9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Bingzhi</a:t>
            </a: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Li</a:t>
            </a:r>
          </a:p>
        </p:txBody>
      </p:sp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88C0AF86-0316-421C-8634-1724740B0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30" y="3158951"/>
            <a:ext cx="33147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72BDCC-0D67-4662-8070-7D3DCFD20B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331"/>
          <a:stretch/>
        </p:blipFill>
        <p:spPr>
          <a:xfrm>
            <a:off x="-8" y="4423954"/>
            <a:ext cx="12192000" cy="24340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CF4E120-0638-4E35-954A-9B57C1E41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9" y="1167187"/>
            <a:ext cx="11801475" cy="2657475"/>
          </a:xfrm>
          <a:prstGeom prst="rect">
            <a:avLst/>
          </a:prstGeom>
        </p:spPr>
      </p:pic>
      <p:sp>
        <p:nvSpPr>
          <p:cNvPr id="18" name="矩形 17" descr="段落标题1"/>
          <p:cNvSpPr/>
          <p:nvPr/>
        </p:nvSpPr>
        <p:spPr>
          <a:xfrm>
            <a:off x="743458" y="678857"/>
            <a:ext cx="8447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Typical GNN ML Track Finding Workflow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D1C3DA-8B6A-4F61-9625-2A97DF8F9A28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9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17F2BE-B787-4AB6-A70E-D4D760FD629F}"/>
              </a:ext>
            </a:extLst>
          </p:cNvPr>
          <p:cNvSpPr txBox="1"/>
          <p:nvPr/>
        </p:nvSpPr>
        <p:spPr>
          <a:xfrm>
            <a:off x="538169" y="3672479"/>
            <a:ext cx="3929328" cy="1027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Module Map</a:t>
            </a:r>
            <a:r>
              <a:rPr lang="en-US" altLang="zh-CN" sz="1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: Based on simulation and geometry information, connect all hits that may belong to the same particle.</a:t>
            </a:r>
            <a:endParaRPr lang="zh-CN" altLang="en-US" sz="16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721392D-46CD-43FF-ABA4-14E027C3E66D}"/>
              </a:ext>
            </a:extLst>
          </p:cNvPr>
          <p:cNvSpPr txBox="1"/>
          <p:nvPr/>
        </p:nvSpPr>
        <p:spPr>
          <a:xfrm>
            <a:off x="538169" y="4699876"/>
            <a:ext cx="3929328" cy="198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Metric Learning</a:t>
            </a:r>
            <a:r>
              <a:rPr lang="en-US" altLang="zh-CN" sz="1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: Use MLP to embed the hits into an 2-dimensional latent space to make the hits which belong to the same particle to be as closer as possible. Then use a fixed radius to connect the hits to build graph.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778967E-ADB2-462D-97E6-6B33A537D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67" y="3824662"/>
            <a:ext cx="3405052" cy="23519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9DE6A64-612A-4912-80B6-E386C196685D}"/>
              </a:ext>
            </a:extLst>
          </p:cNvPr>
          <p:cNvSpPr txBox="1"/>
          <p:nvPr/>
        </p:nvSpPr>
        <p:spPr>
          <a:xfrm>
            <a:off x="8247019" y="3824662"/>
            <a:ext cx="3840478" cy="1987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Connected Components</a:t>
            </a:r>
            <a:r>
              <a:rPr lang="en-US" altLang="zh-CN" sz="1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: apply a low cut on edge classification score </a:t>
            </a:r>
            <a:r>
              <a:rPr lang="en-US" altLang="zh-CN" sz="1600" b="1" i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s&gt;0.1</a:t>
            </a:r>
            <a:r>
              <a:rPr lang="en-US" altLang="zh-CN" sz="1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, if just a single path, then find a track</a:t>
            </a:r>
            <a:endParaRPr lang="en-US" altLang="zh-CN" sz="1600" b="1" i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  <a:p>
            <a:pPr>
              <a:lnSpc>
                <a:spcPct val="130000"/>
              </a:lnSpc>
            </a:pPr>
            <a:r>
              <a:rPr lang="en-US" altLang="zh-CN" sz="16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+walkthrough</a:t>
            </a:r>
            <a:r>
              <a:rPr lang="en-US" altLang="zh-CN" sz="16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: if more than 1 path exist, select the higher scores to form multi-path</a:t>
            </a:r>
          </a:p>
        </p:txBody>
      </p:sp>
    </p:spTree>
    <p:extLst>
      <p:ext uri="{BB962C8B-B14F-4D97-AF65-F5344CB8AC3E}">
        <p14:creationId xmlns:p14="http://schemas.microsoft.com/office/powerpoint/2010/main" val="72120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43458" y="678857"/>
            <a:ext cx="8447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Limitations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12B2193-1A54-49BC-96E2-8C74EB0BF100}"/>
              </a:ext>
            </a:extLst>
          </p:cNvPr>
          <p:cNvSpPr txBox="1"/>
          <p:nvPr/>
        </p:nvSpPr>
        <p:spPr>
          <a:xfrm>
            <a:off x="619472" y="1173774"/>
            <a:ext cx="10953056" cy="2900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method to build the graph is specific in different tracker geometry: 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different experiment, need specific detector geometry / pattern map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Metric learning may losing truth edges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l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Edges are connected based on a limited range of detector layers:</a:t>
            </a:r>
            <a:endParaRPr lang="en-US" altLang="zh-CN" sz="22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tracks might get split to multiple short tracks in clustering step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Further merging needed</a:t>
            </a: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738570C-B28B-469E-A5A7-3430BD6B1E34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10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2207706-5EA0-4E96-9A23-DA923FDDC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2" y="3876841"/>
            <a:ext cx="6590756" cy="244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10239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Build Fully Connected Graph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967245" y="2904169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031DE9C-FDEE-47E9-906C-CC5F1ECC97C9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11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3A63A48-5BB5-44FC-95F4-7E8208819083}"/>
              </a:ext>
            </a:extLst>
          </p:cNvPr>
          <p:cNvSpPr txBox="1"/>
          <p:nvPr/>
        </p:nvSpPr>
        <p:spPr>
          <a:xfrm>
            <a:off x="619472" y="1173774"/>
            <a:ext cx="10953056" cy="453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fully connected graph to overcome the limitations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Easy to construct the graph: each node are connected with each other</a:t>
            </a:r>
          </a:p>
          <a:p>
            <a:pPr marL="12573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truth edge missing, but need more memory</a:t>
            </a:r>
          </a:p>
          <a:p>
            <a:pPr marL="1257300" lvl="2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Suitable for any tracker system, no need to consider the geometry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Allow long-range communications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Easy to cluster the nodes to form tracks using graph theory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Edge label: </a:t>
            </a:r>
            <a:r>
              <a:rPr lang="en-US" altLang="zh-CN" sz="22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fake edges </a:t>
            </a: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altLang="zh-CN" sz="22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truth edges</a:t>
            </a:r>
            <a:endParaRPr lang="en-US" altLang="zh-CN" sz="2000" b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Truth edge: </a:t>
            </a:r>
          </a:p>
          <a:p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edge between the nodes which are belong to the same reconstructed track</a:t>
            </a:r>
          </a:p>
          <a:p>
            <a:r>
              <a:rPr lang="en-US" altLang="zh-CN" sz="2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Fake edge: </a:t>
            </a:r>
          </a:p>
          <a:p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edge between the nodes which are not belong to the same track</a:t>
            </a:r>
            <a:endParaRPr lang="en-US" altLang="zh-CN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altLang="zh-CN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6E6A1AD-FAC3-4F8A-8E1B-CD01CBE9E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0517" y="2245920"/>
            <a:ext cx="2127838" cy="208443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1F8A39EF-50BB-46D5-85E5-005ED00A72E0}"/>
              </a:ext>
            </a:extLst>
          </p:cNvPr>
          <p:cNvGrpSpPr/>
          <p:nvPr/>
        </p:nvGrpSpPr>
        <p:grpSpPr>
          <a:xfrm>
            <a:off x="8434722" y="4820317"/>
            <a:ext cx="2807815" cy="1481677"/>
            <a:chOff x="6054335" y="4145314"/>
            <a:chExt cx="2807815" cy="1481677"/>
          </a:xfrm>
        </p:grpSpPr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6015323A-6B0C-44A0-A3DE-7D0166EBC16D}"/>
                </a:ext>
              </a:extLst>
            </p:cNvPr>
            <p:cNvSpPr/>
            <p:nvPr/>
          </p:nvSpPr>
          <p:spPr>
            <a:xfrm>
              <a:off x="6836229" y="5207726"/>
              <a:ext cx="1942011" cy="222629"/>
            </a:xfrm>
            <a:custGeom>
              <a:avLst/>
              <a:gdLst>
                <a:gd name="connsiteX0" fmla="*/ 0 w 1942011"/>
                <a:gd name="connsiteY0" fmla="*/ 0 h 222629"/>
                <a:gd name="connsiteX1" fmla="*/ 879565 w 1942011"/>
                <a:gd name="connsiteY1" fmla="*/ 217714 h 222629"/>
                <a:gd name="connsiteX2" fmla="*/ 1942011 w 1942011"/>
                <a:gd name="connsiteY2" fmla="*/ 130628 h 222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42011" h="222629">
                  <a:moveTo>
                    <a:pt x="0" y="0"/>
                  </a:moveTo>
                  <a:cubicBezTo>
                    <a:pt x="277948" y="97971"/>
                    <a:pt x="555897" y="195943"/>
                    <a:pt x="879565" y="217714"/>
                  </a:cubicBezTo>
                  <a:cubicBezTo>
                    <a:pt x="1203233" y="239485"/>
                    <a:pt x="1572622" y="185056"/>
                    <a:pt x="1942011" y="130628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E91F0BCC-26A6-4314-A256-9E4E4447EC5E}"/>
                </a:ext>
              </a:extLst>
            </p:cNvPr>
            <p:cNvSpPr/>
            <p:nvPr/>
          </p:nvSpPr>
          <p:spPr>
            <a:xfrm>
              <a:off x="6122126" y="4384159"/>
              <a:ext cx="1227908" cy="771315"/>
            </a:xfrm>
            <a:custGeom>
              <a:avLst/>
              <a:gdLst>
                <a:gd name="connsiteX0" fmla="*/ 0 w 1227908"/>
                <a:gd name="connsiteY0" fmla="*/ 771315 h 771315"/>
                <a:gd name="connsiteX1" fmla="*/ 426720 w 1227908"/>
                <a:gd name="connsiteY1" fmla="*/ 31087 h 771315"/>
                <a:gd name="connsiteX2" fmla="*/ 1227908 w 1227908"/>
                <a:gd name="connsiteY2" fmla="*/ 118172 h 771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7908" h="771315">
                  <a:moveTo>
                    <a:pt x="0" y="771315"/>
                  </a:moveTo>
                  <a:cubicBezTo>
                    <a:pt x="111034" y="455629"/>
                    <a:pt x="222069" y="139944"/>
                    <a:pt x="426720" y="31087"/>
                  </a:cubicBezTo>
                  <a:cubicBezTo>
                    <a:pt x="631371" y="-77770"/>
                    <a:pt x="1081314" y="135589"/>
                    <a:pt x="1227908" y="118172"/>
                  </a:cubicBezTo>
                </a:path>
              </a:pathLst>
            </a:cu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7CEC138E-FB22-456B-9766-CBF44D2C15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7891" y="4487851"/>
              <a:ext cx="1205890" cy="105584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88BA6FC2-5804-475E-99FB-F947A63E1576}"/>
                </a:ext>
              </a:extLst>
            </p:cNvPr>
            <p:cNvGrpSpPr/>
            <p:nvPr/>
          </p:nvGrpSpPr>
          <p:grpSpPr>
            <a:xfrm>
              <a:off x="6054335" y="4145314"/>
              <a:ext cx="2807815" cy="1481677"/>
              <a:chOff x="6209213" y="4350254"/>
              <a:chExt cx="2807815" cy="1481677"/>
            </a:xfrm>
          </p:grpSpPr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9FB2B21B-AADD-495B-A66F-0AD63BB9E1CB}"/>
                  </a:ext>
                </a:extLst>
              </p:cNvPr>
              <p:cNvCxnSpPr>
                <a:cxnSpLocks/>
                <a:endCxn id="33" idx="1"/>
              </p:cNvCxnSpPr>
              <p:nvPr/>
            </p:nvCxnSpPr>
            <p:spPr>
              <a:xfrm>
                <a:off x="7516560" y="4744839"/>
                <a:ext cx="1330836" cy="705268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DDF8FEA4-F344-45DD-ADBA-3EFB84D7D11D}"/>
                  </a:ext>
                </a:extLst>
              </p:cNvPr>
              <p:cNvCxnSpPr>
                <a:cxnSpLocks/>
                <a:endCxn id="31" idx="7"/>
              </p:cNvCxnSpPr>
              <p:nvPr/>
            </p:nvCxnSpPr>
            <p:spPr>
              <a:xfrm flipH="1">
                <a:off x="7064815" y="4754710"/>
                <a:ext cx="444658" cy="59931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ED771E30-F5F9-4CAD-9FD4-D675EFF711D4}"/>
                  </a:ext>
                </a:extLst>
              </p:cNvPr>
              <p:cNvCxnSpPr>
                <a:cxnSpLocks/>
                <a:endCxn id="32" idx="1"/>
              </p:cNvCxnSpPr>
              <p:nvPr/>
            </p:nvCxnSpPr>
            <p:spPr>
              <a:xfrm>
                <a:off x="6847663" y="4953325"/>
                <a:ext cx="999802" cy="3116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5C8AC677-8C95-4186-A898-F752732BA548}"/>
                  </a:ext>
                </a:extLst>
              </p:cNvPr>
              <p:cNvSpPr/>
              <p:nvPr/>
            </p:nvSpPr>
            <p:spPr>
              <a:xfrm>
                <a:off x="6407982" y="5297835"/>
                <a:ext cx="2512291" cy="474892"/>
              </a:xfrm>
              <a:custGeom>
                <a:avLst/>
                <a:gdLst>
                  <a:gd name="connsiteX0" fmla="*/ 0 w 2512291"/>
                  <a:gd name="connsiteY0" fmla="*/ 474892 h 474892"/>
                  <a:gd name="connsiteX1" fmla="*/ 581891 w 2512291"/>
                  <a:gd name="connsiteY1" fmla="*/ 105438 h 474892"/>
                  <a:gd name="connsiteX2" fmla="*/ 1487054 w 2512291"/>
                  <a:gd name="connsiteY2" fmla="*/ 3838 h 474892"/>
                  <a:gd name="connsiteX3" fmla="*/ 2512291 w 2512291"/>
                  <a:gd name="connsiteY3" fmla="*/ 207038 h 47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2291" h="474892">
                    <a:moveTo>
                      <a:pt x="0" y="474892"/>
                    </a:moveTo>
                    <a:cubicBezTo>
                      <a:pt x="167024" y="329419"/>
                      <a:pt x="334049" y="183947"/>
                      <a:pt x="581891" y="105438"/>
                    </a:cubicBezTo>
                    <a:cubicBezTo>
                      <a:pt x="829733" y="26929"/>
                      <a:pt x="1165321" y="-13095"/>
                      <a:pt x="1487054" y="3838"/>
                    </a:cubicBezTo>
                    <a:cubicBezTo>
                      <a:pt x="1808787" y="20771"/>
                      <a:pt x="2339879" y="156238"/>
                      <a:pt x="2512291" y="207038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F00DC095-3308-416C-BB51-A70344742F2A}"/>
                  </a:ext>
                </a:extLst>
              </p:cNvPr>
              <p:cNvSpPr/>
              <p:nvPr/>
            </p:nvSpPr>
            <p:spPr>
              <a:xfrm>
                <a:off x="6306382" y="4433455"/>
                <a:ext cx="2604654" cy="942109"/>
              </a:xfrm>
              <a:custGeom>
                <a:avLst/>
                <a:gdLst>
                  <a:gd name="connsiteX0" fmla="*/ 0 w 2604654"/>
                  <a:gd name="connsiteY0" fmla="*/ 942109 h 942109"/>
                  <a:gd name="connsiteX1" fmla="*/ 508000 w 2604654"/>
                  <a:gd name="connsiteY1" fmla="*/ 544945 h 942109"/>
                  <a:gd name="connsiteX2" fmla="*/ 1136072 w 2604654"/>
                  <a:gd name="connsiteY2" fmla="*/ 304800 h 942109"/>
                  <a:gd name="connsiteX3" fmla="*/ 1819563 w 2604654"/>
                  <a:gd name="connsiteY3" fmla="*/ 92363 h 942109"/>
                  <a:gd name="connsiteX4" fmla="*/ 2604654 w 2604654"/>
                  <a:gd name="connsiteY4" fmla="*/ 0 h 94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4654" h="942109">
                    <a:moveTo>
                      <a:pt x="0" y="942109"/>
                    </a:moveTo>
                    <a:cubicBezTo>
                      <a:pt x="159327" y="796636"/>
                      <a:pt x="318655" y="651163"/>
                      <a:pt x="508000" y="544945"/>
                    </a:cubicBezTo>
                    <a:cubicBezTo>
                      <a:pt x="697345" y="438727"/>
                      <a:pt x="917478" y="380230"/>
                      <a:pt x="1136072" y="304800"/>
                    </a:cubicBezTo>
                    <a:cubicBezTo>
                      <a:pt x="1354666" y="229370"/>
                      <a:pt x="1574799" y="143163"/>
                      <a:pt x="1819563" y="92363"/>
                    </a:cubicBezTo>
                    <a:cubicBezTo>
                      <a:pt x="2064327" y="41563"/>
                      <a:pt x="2334490" y="20781"/>
                      <a:pt x="2604654" y="0"/>
                    </a:cubicBezTo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9F78ECA0-1ED9-44AC-BF37-9A5BEF3FDE5F}"/>
                  </a:ext>
                </a:extLst>
              </p:cNvPr>
              <p:cNvSpPr/>
              <p:nvPr/>
            </p:nvSpPr>
            <p:spPr>
              <a:xfrm>
                <a:off x="6209213" y="5282758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7C5625D5-5CD7-41AC-AB72-1FA530885714}"/>
                  </a:ext>
                </a:extLst>
              </p:cNvPr>
              <p:cNvSpPr/>
              <p:nvPr/>
            </p:nvSpPr>
            <p:spPr>
              <a:xfrm>
                <a:off x="6731175" y="4889652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5C7323AF-E4BF-480A-8ED5-D56313E05479}"/>
                  </a:ext>
                </a:extLst>
              </p:cNvPr>
              <p:cNvSpPr/>
              <p:nvPr/>
            </p:nvSpPr>
            <p:spPr>
              <a:xfrm>
                <a:off x="7428709" y="4629923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D54A08B8-F103-45FD-8842-618D28D03B8E}"/>
                  </a:ext>
                </a:extLst>
              </p:cNvPr>
              <p:cNvSpPr/>
              <p:nvPr/>
            </p:nvSpPr>
            <p:spPr>
              <a:xfrm>
                <a:off x="8164093" y="4433455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0A7E374-45BE-4DF8-9DD3-7C22985B0A7F}"/>
                  </a:ext>
                </a:extLst>
              </p:cNvPr>
              <p:cNvSpPr/>
              <p:nvPr/>
            </p:nvSpPr>
            <p:spPr>
              <a:xfrm>
                <a:off x="8837028" y="4350254"/>
                <a:ext cx="180000" cy="18000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AC74B555-7D00-4650-9E6D-BACBC473C323}"/>
                  </a:ext>
                </a:extLst>
              </p:cNvPr>
              <p:cNvSpPr/>
              <p:nvPr/>
            </p:nvSpPr>
            <p:spPr>
              <a:xfrm>
                <a:off x="6299213" y="5651931"/>
                <a:ext cx="180000" cy="1800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69A31C5-DD94-4687-B460-2065F6CE70B6}"/>
                  </a:ext>
                </a:extLst>
              </p:cNvPr>
              <p:cNvSpPr/>
              <p:nvPr/>
            </p:nvSpPr>
            <p:spPr>
              <a:xfrm>
                <a:off x="6911175" y="5327660"/>
                <a:ext cx="180000" cy="1800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A416911C-A3EE-44D9-8737-DC9C2F59C511}"/>
                  </a:ext>
                </a:extLst>
              </p:cNvPr>
              <p:cNvSpPr/>
              <p:nvPr/>
            </p:nvSpPr>
            <p:spPr>
              <a:xfrm>
                <a:off x="7821105" y="5238631"/>
                <a:ext cx="180000" cy="1800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B324EDC7-C57B-4CDB-8CA3-9D1E18194682}"/>
                  </a:ext>
                </a:extLst>
              </p:cNvPr>
              <p:cNvSpPr/>
              <p:nvPr/>
            </p:nvSpPr>
            <p:spPr>
              <a:xfrm>
                <a:off x="8821036" y="5423747"/>
                <a:ext cx="180000" cy="1800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CC9D72D3-B099-465D-80E7-0145A388DF27}"/>
              </a:ext>
            </a:extLst>
          </p:cNvPr>
          <p:cNvSpPr/>
          <p:nvPr/>
        </p:nvSpPr>
        <p:spPr>
          <a:xfrm>
            <a:off x="8814887" y="6258979"/>
            <a:ext cx="28234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 all edges </a:t>
            </a: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are shown</a:t>
            </a:r>
            <a:r>
              <a:rPr lang="zh-CN" alt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 have a better view</a:t>
            </a:r>
            <a:endParaRPr lang="zh-CN" alt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48FD1AD5-38CA-4D6B-BAE8-EDD55EBAE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480" y="5383588"/>
            <a:ext cx="2670679" cy="138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1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8447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Architecture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FC84345-4B85-4106-A0B2-9F436772F8AC}"/>
                  </a:ext>
                </a:extLst>
              </p:cNvPr>
              <p:cNvSpPr txBox="1"/>
              <p:nvPr/>
            </p:nvSpPr>
            <p:spPr>
              <a:xfrm>
                <a:off x="343031" y="1355165"/>
                <a:ext cx="10925860" cy="5222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Embedding the node features and edge features into a high-dimension latent space to get the node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edge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messages between node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𝒊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node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𝒋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are generated through a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</m:sub>
                    </m:sSub>
                  </m:oMath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𝑗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</m:t>
                      </m:r>
                      <m:sSup>
                        <m:s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 startAt="3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edge representation will be updated through a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residual connection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+1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𝜙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𝑖𝑗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  <m:r>
                        <a:rPr lang="en-US" altLang="zh-CN" sz="2000" i="1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altLang="zh-CN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sSubSup>
                        <m:sSubSup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  <m:sup>
                          <m: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𝑙</m:t>
                          </m:r>
                        </m:sup>
                      </m:sSubSup>
                    </m:oMath>
                  </m:oMathPara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+mj-lt"/>
                  <a:buAutoNum type="arabicPeriod" startAt="4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node representation will be updated through a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with residual connection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  <m:sup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𝑙</m:t>
                            </m:r>
                          </m:sup>
                        </m:sSub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</m:sSub>
                            <m:sSubSup>
                              <m:sSubSupPr>
                                <m:ctrlP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𝑖𝑗</m:t>
                                </m:r>
                              </m:sub>
                              <m:sup>
                                <m:r>
                                  <a:rPr lang="en-US" altLang="zh-CN" sz="2000" i="1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𝑙</m:t>
                                </m:r>
                              </m:sup>
                            </m:sSubSup>
                          </m:e>
                        </m:nary>
                      </m:e>
                    </m:d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𝑤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sup>
                    </m:sSubSup>
                    <m:r>
                      <a:rPr lang="en-US" altLang="zh-CN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lnSpc>
                    <a:spcPct val="150000"/>
                  </a:lnSpc>
                  <a:buFont typeface="+mj-lt"/>
                  <a:buAutoNum type="arabicPeriod" startAt="5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Repeat step 2-4 for L layer, then use a classifier network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judge whether the edges exist between node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𝒊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node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𝒋</m:t>
                    </m:r>
                  </m:oMath>
                </a14:m>
                <a:r>
                  <a:rPr lang="zh-CN" altLang="en-US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𝑖𝑗</m:t>
                        </m:r>
                      </m:sub>
                    </m:sSub>
                    <m:r>
                      <a:rPr lang="en-US" altLang="zh-CN" sz="2000" b="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n-US" altLang="zh-CN" sz="2000" b="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  <m:sup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p>
                    </m:sSubSup>
                    <m:r>
                      <a:rPr lang="en-US" altLang="zh-CN" sz="2000" b="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sub>
                      <m:sup>
                        <m:r>
                          <a:rPr lang="en-US" altLang="zh-CN" sz="2000" b="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𝐿</m:t>
                        </m:r>
                      </m:sup>
                    </m:sSubSup>
                    <m:r>
                      <a:rPr lang="en-US" altLang="zh-CN" sz="2000" b="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20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Loss Function: Binary Cross Entropy loss </a:t>
                </a: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7FC84345-4B85-4106-A0B2-9F436772F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31" y="1355165"/>
                <a:ext cx="10925860" cy="52221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>
            <a:extLst>
              <a:ext uri="{FF2B5EF4-FFF2-40B4-BE49-F238E27FC236}">
                <a16:creationId xmlns:a16="http://schemas.microsoft.com/office/drawing/2014/main" id="{43FB14A4-0743-4163-A27D-EFB3CC10DB17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12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B090481-329C-4AAF-BE53-0CAF9E3CF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5961" y="5745756"/>
            <a:ext cx="4343400" cy="8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Edge Classification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6DEE8B-1358-4289-BE35-E0484CFFF9FA}"/>
              </a:ext>
            </a:extLst>
          </p:cNvPr>
          <p:cNvSpPr txBox="1"/>
          <p:nvPr/>
        </p:nvSpPr>
        <p:spPr>
          <a:xfrm>
            <a:off x="337353" y="1220166"/>
            <a:ext cx="11482469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2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Training and Performance of the GNN edge classification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2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C32282E-3F20-4B8B-8836-D21D73F89DF5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13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52050D6-709C-4996-ACDC-257EDCB17D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58"/>
          <a:stretch/>
        </p:blipFill>
        <p:spPr>
          <a:xfrm>
            <a:off x="679664" y="2011679"/>
            <a:ext cx="3229399" cy="19499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155DDDC-E85D-44CB-BE98-10556ECA1D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20"/>
          <a:stretch/>
        </p:blipFill>
        <p:spPr>
          <a:xfrm>
            <a:off x="4251373" y="2011678"/>
            <a:ext cx="3316375" cy="19897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563D9D9-A709-4ADD-AD4D-887CEEEA3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335" y="4314220"/>
            <a:ext cx="3490449" cy="229558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E7D1D92-118C-4876-A070-BFCC8D25B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558" y="4314220"/>
            <a:ext cx="3407286" cy="229558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6139E7D-34DC-41A0-AFF9-3B96E322B370}"/>
              </a:ext>
            </a:extLst>
          </p:cNvPr>
          <p:cNvSpPr/>
          <p:nvPr/>
        </p:nvSpPr>
        <p:spPr>
          <a:xfrm>
            <a:off x="7839683" y="3574962"/>
            <a:ext cx="4270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Quickly converge around 25 epoch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Edge classification accuracy: 98%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EAEA71-747A-447C-B7FA-872309838677}"/>
              </a:ext>
            </a:extLst>
          </p:cNvPr>
          <p:cNvSpPr txBox="1"/>
          <p:nvPr/>
        </p:nvSpPr>
        <p:spPr>
          <a:xfrm>
            <a:off x="2804160" y="2040832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train loss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EEA462D-A045-4A85-9997-D60209878D0C}"/>
              </a:ext>
            </a:extLst>
          </p:cNvPr>
          <p:cNvSpPr txBox="1"/>
          <p:nvPr/>
        </p:nvSpPr>
        <p:spPr>
          <a:xfrm>
            <a:off x="6300652" y="2043979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test loss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9819567-BFFA-4F80-8EEE-72B86128B401}"/>
              </a:ext>
            </a:extLst>
          </p:cNvPr>
          <p:cNvSpPr txBox="1"/>
          <p:nvPr/>
        </p:nvSpPr>
        <p:spPr>
          <a:xfrm>
            <a:off x="2245624" y="5994478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train accuracy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A2DB288-906D-4F39-807E-3631D6EF5B38}"/>
              </a:ext>
            </a:extLst>
          </p:cNvPr>
          <p:cNvSpPr txBox="1"/>
          <p:nvPr/>
        </p:nvSpPr>
        <p:spPr>
          <a:xfrm>
            <a:off x="5985563" y="5994478"/>
            <a:ext cx="1793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test accuracy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8757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9489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Node Clustering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F8324EB-4016-43F2-859B-7F287D20E8DF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14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E4911D1-8FFA-4936-BB94-64CE3E443B3B}"/>
              </a:ext>
            </a:extLst>
          </p:cNvPr>
          <p:cNvGrpSpPr/>
          <p:nvPr/>
        </p:nvGrpSpPr>
        <p:grpSpPr>
          <a:xfrm>
            <a:off x="4693687" y="1504853"/>
            <a:ext cx="7449858" cy="2531691"/>
            <a:chOff x="833082" y="1637209"/>
            <a:chExt cx="8311904" cy="282939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5680BC6-3E19-4088-8D0D-9712656A4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082" y="1637210"/>
              <a:ext cx="2374057" cy="232954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86672045-BE12-4E96-8CC4-C2F77AA09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894" y="1637209"/>
              <a:ext cx="2374057" cy="2329543"/>
            </a:xfrm>
            <a:prstGeom prst="rect">
              <a:avLst/>
            </a:prstGeom>
          </p:spPr>
        </p:pic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BC4DFC93-3EB4-4C13-A18D-D41FAEEB31BA}"/>
                </a:ext>
              </a:extLst>
            </p:cNvPr>
            <p:cNvSpPr/>
            <p:nvPr/>
          </p:nvSpPr>
          <p:spPr>
            <a:xfrm>
              <a:off x="7658099" y="2506980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4C5ABDFB-DDFE-4318-ABFE-C354CC1C178F}"/>
                </a:ext>
              </a:extLst>
            </p:cNvPr>
            <p:cNvSpPr/>
            <p:nvPr/>
          </p:nvSpPr>
          <p:spPr>
            <a:xfrm>
              <a:off x="7201226" y="3055620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41" name="椭圆 40">
              <a:extLst>
                <a:ext uri="{FF2B5EF4-FFF2-40B4-BE49-F238E27FC236}">
                  <a16:creationId xmlns:a16="http://schemas.microsoft.com/office/drawing/2014/main" id="{DDDDAB37-A554-4EAD-ADE3-373BBA1232D0}"/>
                </a:ext>
              </a:extLst>
            </p:cNvPr>
            <p:cNvSpPr/>
            <p:nvPr/>
          </p:nvSpPr>
          <p:spPr>
            <a:xfrm>
              <a:off x="8107679" y="3055620"/>
              <a:ext cx="108000" cy="10800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F7804D30-4846-49E2-B143-3B823BC66086}"/>
                </a:ext>
              </a:extLst>
            </p:cNvPr>
            <p:cNvSpPr txBox="1"/>
            <p:nvPr/>
          </p:nvSpPr>
          <p:spPr>
            <a:xfrm>
              <a:off x="1226820" y="4053840"/>
              <a:ext cx="1729740" cy="412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 #1</a:t>
              </a:r>
              <a:endParaRPr lang="zh-CN" alt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660BA17C-59DF-469D-9FD1-EFFD0ADB41EB}"/>
                </a:ext>
              </a:extLst>
            </p:cNvPr>
            <p:cNvSpPr txBox="1"/>
            <p:nvPr/>
          </p:nvSpPr>
          <p:spPr>
            <a:xfrm>
              <a:off x="4612645" y="4053840"/>
              <a:ext cx="1729740" cy="412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Track #2</a:t>
              </a:r>
              <a:endParaRPr lang="zh-CN" alt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42C2191-78BD-46A2-9C35-04CFCFAA52F3}"/>
                </a:ext>
              </a:extLst>
            </p:cNvPr>
            <p:cNvSpPr txBox="1"/>
            <p:nvPr/>
          </p:nvSpPr>
          <p:spPr>
            <a:xfrm>
              <a:off x="7415246" y="4053840"/>
              <a:ext cx="1729740" cy="412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Noises</a:t>
              </a:r>
              <a:endParaRPr lang="zh-CN" altLang="en-US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8EE3329C-AA86-4FBD-89EF-968B97082B24}"/>
              </a:ext>
            </a:extLst>
          </p:cNvPr>
          <p:cNvSpPr txBox="1"/>
          <p:nvPr/>
        </p:nvSpPr>
        <p:spPr>
          <a:xfrm>
            <a:off x="177762" y="1424507"/>
            <a:ext cx="44805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Remove the fake edges according to the GNN model</a:t>
            </a:r>
          </a:p>
          <a:p>
            <a:endParaRPr lang="en-US" altLang="zh-CN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n/>
                <a:solidFill>
                  <a:schemeClr val="tx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Perfect condition: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fake edges are removed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All hits belong to a track are connected to each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 link connection between different tracks and noises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508B09C-EEB4-46A5-8DEC-5EA020F2D5FC}"/>
              </a:ext>
            </a:extLst>
          </p:cNvPr>
          <p:cNvGrpSpPr/>
          <p:nvPr/>
        </p:nvGrpSpPr>
        <p:grpSpPr>
          <a:xfrm>
            <a:off x="4658322" y="4021751"/>
            <a:ext cx="6616931" cy="2197503"/>
            <a:chOff x="4658322" y="4021751"/>
            <a:chExt cx="6616931" cy="2197503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4C55671A-ED39-49AC-B335-58FD6C82423D}"/>
                </a:ext>
              </a:extLst>
            </p:cNvPr>
            <p:cNvGrpSpPr/>
            <p:nvPr/>
          </p:nvGrpSpPr>
          <p:grpSpPr>
            <a:xfrm>
              <a:off x="4658322" y="4075609"/>
              <a:ext cx="6616931" cy="2084435"/>
              <a:chOff x="833082" y="1637209"/>
              <a:chExt cx="7382597" cy="2329544"/>
            </a:xfrm>
          </p:grpSpPr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D79898A9-98FC-496B-9485-2809D8291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3082" y="1637210"/>
                <a:ext cx="2374057" cy="2329543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264080AF-3FED-4C77-BDD8-908DD4575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41894" y="1637209"/>
                <a:ext cx="2374057" cy="2329543"/>
              </a:xfrm>
              <a:prstGeom prst="rect">
                <a:avLst/>
              </a:prstGeom>
            </p:spPr>
          </p:pic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3B74A510-B421-42A6-B55C-4B9AD1F158FA}"/>
                  </a:ext>
                </a:extLst>
              </p:cNvPr>
              <p:cNvSpPr/>
              <p:nvPr/>
            </p:nvSpPr>
            <p:spPr>
              <a:xfrm>
                <a:off x="7658099" y="2506980"/>
                <a:ext cx="108000" cy="108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B26D5A78-7811-4660-866C-010473D467AC}"/>
                  </a:ext>
                </a:extLst>
              </p:cNvPr>
              <p:cNvSpPr/>
              <p:nvPr/>
            </p:nvSpPr>
            <p:spPr>
              <a:xfrm>
                <a:off x="7201226" y="3055620"/>
                <a:ext cx="108000" cy="108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3DF52407-47AB-4502-8C40-CAE2AA3243BE}"/>
                  </a:ext>
                </a:extLst>
              </p:cNvPr>
              <p:cNvSpPr/>
              <p:nvPr/>
            </p:nvSpPr>
            <p:spPr>
              <a:xfrm>
                <a:off x="8107679" y="3055620"/>
                <a:ext cx="108000" cy="108000"/>
              </a:xfrm>
              <a:prstGeom prst="ellipse">
                <a:avLst/>
              </a:prstGeom>
              <a:solidFill>
                <a:srgbClr val="0000FF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zh-CN" altLang="en-US"/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E868097C-F627-41D1-8E22-D98621F5C252}"/>
                </a:ext>
              </a:extLst>
            </p:cNvPr>
            <p:cNvSpPr/>
            <p:nvPr/>
          </p:nvSpPr>
          <p:spPr>
            <a:xfrm>
              <a:off x="4991857" y="4484006"/>
              <a:ext cx="1460767" cy="696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859EDD30-5BB8-439B-8575-42D26CAD1A8E}"/>
                </a:ext>
              </a:extLst>
            </p:cNvPr>
            <p:cNvSpPr/>
            <p:nvPr/>
          </p:nvSpPr>
          <p:spPr>
            <a:xfrm rot="3084813">
              <a:off x="5487347" y="4717300"/>
              <a:ext cx="1460767" cy="696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B2A77BDC-3E7F-4E44-AC28-251E87E405EE}"/>
                </a:ext>
              </a:extLst>
            </p:cNvPr>
            <p:cNvSpPr/>
            <p:nvPr/>
          </p:nvSpPr>
          <p:spPr>
            <a:xfrm>
              <a:off x="4811029" y="5322025"/>
              <a:ext cx="1828411" cy="696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61DAD1C0-8C65-44F5-90A7-CA73DC5FFCB2}"/>
                </a:ext>
              </a:extLst>
            </p:cNvPr>
            <p:cNvSpPr/>
            <p:nvPr/>
          </p:nvSpPr>
          <p:spPr>
            <a:xfrm rot="4619889">
              <a:off x="4401805" y="5238336"/>
              <a:ext cx="1460767" cy="696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5040F83F-D8B8-4A06-A5B4-7819DF5EE909}"/>
                </a:ext>
              </a:extLst>
            </p:cNvPr>
            <p:cNvSpPr/>
            <p:nvPr/>
          </p:nvSpPr>
          <p:spPr>
            <a:xfrm rot="3084813">
              <a:off x="7328874" y="5255017"/>
              <a:ext cx="1846786" cy="816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AAD0D6E0-2DB2-4020-ABF1-7A1CDD95FA7D}"/>
                </a:ext>
              </a:extLst>
            </p:cNvPr>
            <p:cNvSpPr/>
            <p:nvPr/>
          </p:nvSpPr>
          <p:spPr>
            <a:xfrm rot="20052252">
              <a:off x="7423193" y="4895135"/>
              <a:ext cx="1804383" cy="5382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780DD4F9-C7DE-4B7F-A3F2-845FCAD532B0}"/>
                </a:ext>
              </a:extLst>
            </p:cNvPr>
            <p:cNvCxnSpPr>
              <a:cxnSpLocks/>
            </p:cNvCxnSpPr>
            <p:nvPr/>
          </p:nvCxnSpPr>
          <p:spPr>
            <a:xfrm>
              <a:off x="6509829" y="4505214"/>
              <a:ext cx="1134596" cy="13626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17B992BC-69EB-4953-B240-FDF40BACC9E0}"/>
                </a:ext>
              </a:extLst>
            </p:cNvPr>
            <p:cNvCxnSpPr>
              <a:cxnSpLocks/>
            </p:cNvCxnSpPr>
            <p:nvPr/>
          </p:nvCxnSpPr>
          <p:spPr>
            <a:xfrm>
              <a:off x="6723783" y="5351488"/>
              <a:ext cx="1241752" cy="717437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>
              <a:extLst>
                <a:ext uri="{FF2B5EF4-FFF2-40B4-BE49-F238E27FC236}">
                  <a16:creationId xmlns:a16="http://schemas.microsoft.com/office/drawing/2014/main" id="{F3A96D51-5ECE-4F1E-9A2D-CA72FDA4CE7D}"/>
                </a:ext>
              </a:extLst>
            </p:cNvPr>
            <p:cNvCxnSpPr>
              <a:cxnSpLocks/>
              <a:endCxn id="51" idx="6"/>
            </p:cNvCxnSpPr>
            <p:nvPr/>
          </p:nvCxnSpPr>
          <p:spPr>
            <a:xfrm>
              <a:off x="9398121" y="5393097"/>
              <a:ext cx="1064690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068D60D1-5438-4C4E-8274-A0C088F6D244}"/>
                </a:ext>
              </a:extLst>
            </p:cNvPr>
            <p:cNvCxnSpPr>
              <a:cxnSpLocks/>
              <a:stCxn id="50" idx="5"/>
              <a:endCxn id="52" idx="1"/>
            </p:cNvCxnSpPr>
            <p:nvPr/>
          </p:nvCxnSpPr>
          <p:spPr>
            <a:xfrm>
              <a:off x="10858124" y="4936350"/>
              <a:ext cx="334506" cy="42258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4D473FA-E306-403A-9334-1E346BDCFD70}"/>
                  </a:ext>
                </a:extLst>
              </p:cNvPr>
              <p:cNvSpPr/>
              <p:nvPr/>
            </p:nvSpPr>
            <p:spPr>
              <a:xfrm>
                <a:off x="165549" y="4115201"/>
                <a:ext cx="4588275" cy="23083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n/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Practice condition: </a:t>
                </a:r>
                <a:r>
                  <a:rPr lang="en-US" altLang="zh-CN" b="1" dirty="0">
                    <a:ln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100% accuracy </a:t>
                </a:r>
                <a:r>
                  <a:rPr lang="en-US" altLang="zh-CN" b="1" dirty="0">
                    <a:ln/>
                    <a:solidFill>
                      <a:schemeClr val="tx1">
                        <a:lumMod val="5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(98%)</a:t>
                </a:r>
                <a:endParaRPr lang="en-US" altLang="zh-CN" b="1" dirty="0">
                  <a:ln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truth edges </a:t>
                </a:r>
                <a14:m>
                  <m:oMath xmlns:m="http://schemas.openxmlformats.org/officeDocument/2006/math">
                    <m:r>
                      <a:rPr lang="en-US" altLang="zh-CN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fake edges, be removed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fake edges  </a:t>
                </a:r>
                <a14:m>
                  <m:oMath xmlns:m="http://schemas.openxmlformats.org/officeDocument/2006/math">
                    <m:r>
                      <a:rPr lang="en-US" altLang="zh-CN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truth edges, remaining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Hard to use a simple complete condition cut to form track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solidFill>
                      <a:srgbClr val="00B05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the connection within a track should be still tight according to the accuracy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CN" altLang="en-US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B4D473FA-E306-403A-9334-1E346BDCFD7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49" y="4115201"/>
                <a:ext cx="4588275" cy="2308324"/>
              </a:xfrm>
              <a:prstGeom prst="rect">
                <a:avLst/>
              </a:prstGeom>
              <a:blipFill>
                <a:blip r:embed="rId4"/>
                <a:stretch>
                  <a:fillRect l="-1328" t="-1847" r="-25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CA9B44EC-6F77-4F65-ABF2-5C05964D423D}"/>
              </a:ext>
            </a:extLst>
          </p:cNvPr>
          <p:cNvSpPr txBox="1"/>
          <p:nvPr/>
        </p:nvSpPr>
        <p:spPr>
          <a:xfrm>
            <a:off x="4549997" y="6172653"/>
            <a:ext cx="2543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Truth edges are missing (show in red)</a:t>
            </a:r>
            <a:endParaRPr lang="zh-CN" alt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C20A0BB-E40D-49B5-BFDF-0882903FE780}"/>
              </a:ext>
            </a:extLst>
          </p:cNvPr>
          <p:cNvSpPr txBox="1"/>
          <p:nvPr/>
        </p:nvSpPr>
        <p:spPr>
          <a:xfrm>
            <a:off x="7516967" y="6190936"/>
            <a:ext cx="2792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Fake edges are remaining (show in green)</a:t>
            </a:r>
            <a:endParaRPr lang="zh-CN" alt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9489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Node Clustering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006DEE8B-1358-4289-BE35-E0484CFFF9FA}"/>
              </a:ext>
            </a:extLst>
          </p:cNvPr>
          <p:cNvSpPr txBox="1"/>
          <p:nvPr/>
        </p:nvSpPr>
        <p:spPr>
          <a:xfrm>
            <a:off x="354765" y="4611231"/>
            <a:ext cx="114824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fully connected graph method has both high efficiency and robustness: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edge accuracy is ~98%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Even one hit disconnected with its neighbor hit, it not likely loss connection with all the other hits in the same track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noise hit is hard to get connection with most/all the track hits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endParaRPr lang="en-US" altLang="zh-CN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b="1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E74AA4C-FF45-46B0-AD66-7F1D4F45793A}"/>
                  </a:ext>
                </a:extLst>
              </p:cNvPr>
              <p:cNvSpPr/>
              <p:nvPr/>
            </p:nvSpPr>
            <p:spPr>
              <a:xfrm>
                <a:off x="485398" y="1470550"/>
                <a:ext cx="6096000" cy="2170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Adopt a classical graph analysis method to select the tracks from the output graph:</a:t>
                </a:r>
              </a:p>
              <a:p>
                <a:pPr algn="ctr"/>
                <a:r>
                  <a:rPr lang="en-US" altLang="zh-CN" sz="24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pattFill prst="narHorz">
                      <a:fgClr>
                        <a:schemeClr val="accent3"/>
                      </a:fgClr>
                      <a:bgClr>
                        <a:schemeClr val="accent3">
                          <a:lumMod val="40000"/>
                          <a:lumOff val="60000"/>
                        </a:schemeClr>
                      </a:bgClr>
                    </a:patt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dirty="0">
                    <a:ln/>
                    <a:solidFill>
                      <a:srgbClr val="FF000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Louvain Algorithm</a:t>
                </a:r>
                <a:endParaRPr lang="en-US" altLang="zh-CN" sz="2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endParaRPr lang="en-US" altLang="zh-CN" b="1" i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b="1" i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Louvain algorithm is an unsupervised community discovery algorithm based on modularity: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zh-CN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  <m:sup/>
                      <m:e>
                        <m:r>
                          <a:rPr lang="en-US" altLang="zh-CN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𝒊</m:t>
                                </m:r>
                                <m: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</m:sub>
                              <m:sup/>
                              <m:e>
                                <m: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nary>
                          </m:num>
                          <m:den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  <m:r>
                          <a:rPr lang="en-US" altLang="zh-CN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−(</m:t>
                        </m:r>
                        <m:f>
                          <m:fPr>
                            <m:ctrlP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  <m: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𝒐𝒕</m:t>
                                </m:r>
                              </m:sub>
                              <m:sup/>
                              <m:e>
                                <m:r>
                                  <a:rPr lang="en-US" altLang="zh-CN" b="1" i="1" smtClean="0">
                                    <a:ln/>
                                    <a:pattFill prst="dkUpDiag">
                                      <a:fgClr>
                                        <a:schemeClr val="bg1">
                                          <a:lumMod val="50000"/>
                                        </a:schemeClr>
                                      </a:fgClr>
                                      <a:bgClr>
                                        <a:schemeClr val="tx1">
                                          <a:lumMod val="75000"/>
                                          <a:lumOff val="25000"/>
                                        </a:schemeClr>
                                      </a:bgClr>
                                    </a:pattFill>
                                    <a:effectLst>
                                      <a:outerShdw blurRad="38100" dist="19050" dir="2700000" algn="tl" rotWithShape="0">
                                        <a:schemeClr val="dk1">
                                          <a:lumMod val="50000"/>
                                          <a:alpha val="40000"/>
                                        </a:schemeClr>
                                      </a:outerShdw>
                                    </a:effectLst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</m:nary>
                          </m:num>
                          <m:den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𝒎</m:t>
                            </m:r>
                          </m:den>
                        </m:f>
                        <m:sSup>
                          <m:sSupPr>
                            <m:ctrlP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b="1" i="1" smtClean="0">
                                <a:ln/>
                                <a:pattFill prst="dkUpDiag">
                                  <a:fgClr>
                                    <a:schemeClr val="bg1">
                                      <a:lumMod val="50000"/>
                                    </a:schemeClr>
                                  </a:fgClr>
                                  <a:bgClr>
                                    <a:schemeClr val="tx1">
                                      <a:lumMod val="75000"/>
                                      <a:lumOff val="25000"/>
                                    </a:schemeClr>
                                  </a:bgClr>
                                </a:pattFill>
                                <a:effectLst>
                                  <a:outerShdw blurRad="38100" dist="19050" dir="2700000" algn="tl" rotWithShape="0">
                                    <a:schemeClr val="dk1">
                                      <a:lumMod val="50000"/>
                                      <a:alpha val="40000"/>
                                    </a:schemeClr>
                                  </a:outerShdw>
                                </a:effectLst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altLang="zh-CN" b="1" i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E74AA4C-FF45-46B0-AD66-7F1D4F457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98" y="1470550"/>
                <a:ext cx="6096000" cy="21705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EF8324EB-4016-43F2-859B-7F287D20E8DF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15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0680C27-B8AB-4A7C-9C5D-85C1646DC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564" y="1298737"/>
            <a:ext cx="4347411" cy="299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0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Efficiency and Purity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17ACA7-6BFA-49F8-BCC9-61A158663B94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16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2758164-6FAF-4DC8-88DC-0D5F589441EB}"/>
                  </a:ext>
                </a:extLst>
              </p:cNvPr>
              <p:cNvSpPr/>
              <p:nvPr/>
            </p:nvSpPr>
            <p:spPr>
              <a:xfrm>
                <a:off x="979086" y="944378"/>
                <a:ext cx="3753243" cy="879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𝜀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4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𝐺𝑁𝑁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𝑚𝑎𝑡𝑐h𝑒𝑑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h𝑖𝑡𝑠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𝑖𝑛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𝑡𝑟𝑎𝑐𝑘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𝑡𝑜𝑡𝑎𝑙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𝑡𝑟𝑢𝑡h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h𝑖𝑡𝑠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𝑖𝑛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𝑡h𝑖𝑠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𝑡𝑟𝑎𝑐𝑘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400" b="0" dirty="0">
                    <a:cs typeface="Arial" panose="020B0604020202020204" pitchFamily="34" charset="0"/>
                  </a:rPr>
                  <a:t>     </a:t>
                </a:r>
                <a:endParaRPr lang="en-US" altLang="zh-CN" sz="2400" b="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2758164-6FAF-4DC8-88DC-0D5F589441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086" y="944378"/>
                <a:ext cx="3753243" cy="8796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E222FD9-CFF0-4029-93DF-960B770DA01F}"/>
                  </a:ext>
                </a:extLst>
              </p:cNvPr>
              <p:cNvSpPr/>
              <p:nvPr/>
            </p:nvSpPr>
            <p:spPr>
              <a:xfrm>
                <a:off x="5619651" y="1069733"/>
                <a:ext cx="4752257" cy="7543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𝐺𝑁𝑁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𝑚𝑎𝑡𝑐h𝑒𝑑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h𝑖𝑡𝑠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𝑖𝑛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𝑡𝑟𝑎𝑐𝑘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𝑡𝑜𝑡𝑎𝑙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𝐺𝑁𝑁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𝑝𝑟𝑒𝑑𝑖𝑐𝑡𝑒𝑑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h𝑖𝑡𝑠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𝑖𝑛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𝑡h𝑖𝑠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𝑡𝑟𝑎𝑐𝑘</m:t>
                              </m:r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0E222FD9-CFF0-4029-93DF-960B770DA0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651" y="1069733"/>
                <a:ext cx="4752257" cy="7543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7127B4F1-CBAF-4A41-8625-7F1FBFFFA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086" y="1897567"/>
            <a:ext cx="3921354" cy="306286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981CC1-BDC1-4F55-A0D7-94758C680B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1016" y="1867717"/>
            <a:ext cx="3989008" cy="31225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0A20725-FF8D-42BE-8C41-E87CD660B748}"/>
                  </a:ext>
                </a:extLst>
              </p:cNvPr>
              <p:cNvSpPr txBox="1"/>
              <p:nvPr/>
            </p:nvSpPr>
            <p:spPr>
              <a:xfrm>
                <a:off x="357051" y="4990283"/>
                <a:ext cx="11416938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Promising result:</a:t>
                </a: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on synthetic data and real data</a:t>
                </a:r>
              </a:p>
              <a:p>
                <a:pPr marL="800100" lvl="1" indent="-342900">
                  <a:buFont typeface="Wingdings" panose="05000000000000000000" pitchFamily="2" charset="2"/>
                  <a:buChar char="ü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Hit efficiency and purity [%]: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Synthetic: 98.8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b="1" i="0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</m:oMath>
                </a14:m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.9 / 99.3</a:t>
                </a:r>
                <a14:m>
                  <m:oMath xmlns:m="http://schemas.openxmlformats.org/officeDocument/2006/math">
                    <m:r>
                      <a:rPr lang="en-US" altLang="zh-CN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𝟕</m:t>
                    </m:r>
                  </m:oMath>
                </a14:m>
                <a:endParaRPr lang="en-US" altLang="zh-CN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Real: 97.6</a:t>
                </a:r>
                <a14:m>
                  <m:oMath xmlns:m="http://schemas.openxmlformats.org/officeDocument/2006/math">
                    <m:r>
                      <a:rPr lang="en-US" altLang="zh-CN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9.9 / 96.4</a:t>
                </a:r>
                <a14:m>
                  <m:oMath xmlns:m="http://schemas.openxmlformats.org/officeDocument/2006/math">
                    <m:r>
                      <a:rPr lang="en-US" altLang="zh-CN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</m:oMath>
                </a14:m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9.9 (using official reconstructed tracks as truth to train, will involve noises)</a:t>
                </a:r>
              </a:p>
              <a:p>
                <a:pPr marL="742950" lvl="1" indent="-285750">
                  <a:buFont typeface="Wingdings" panose="05000000000000000000" pitchFamily="2" charset="2"/>
                  <a:buChar char="ü"/>
                </a:pPr>
                <a:r>
                  <a:rPr lang="en-US" altLang="zh-CN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Next will test on simulation data to verify the performance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0A20725-FF8D-42BE-8C41-E87CD660B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51" y="4990283"/>
                <a:ext cx="11416938" cy="1754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6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comparison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17ACA7-6BFA-49F8-BCC9-61A158663B94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17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F60BB84-AD21-4971-9FB8-6B381588A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154" y="1309036"/>
            <a:ext cx="3683767" cy="26671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8CCD682-B1AA-4025-99C2-CF5ABC785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53" y="3976136"/>
            <a:ext cx="3683767" cy="28363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E82D80C-6867-4F0B-8964-831B7A546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952" y="3976135"/>
            <a:ext cx="3652432" cy="283636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F21B24-56AC-4DF7-B72E-1DB40AD7C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3951" y="1309036"/>
            <a:ext cx="3574865" cy="266710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D4A314F1-7E56-44EE-AFE3-88345AF93F64}"/>
              </a:ext>
            </a:extLst>
          </p:cNvPr>
          <p:cNvCxnSpPr/>
          <p:nvPr/>
        </p:nvCxnSpPr>
        <p:spPr>
          <a:xfrm>
            <a:off x="105878" y="3976135"/>
            <a:ext cx="779646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AA591376-39E0-4C74-B7FE-20DBD3A91B48}"/>
              </a:ext>
            </a:extLst>
          </p:cNvPr>
          <p:cNvSpPr txBox="1"/>
          <p:nvPr/>
        </p:nvSpPr>
        <p:spPr>
          <a:xfrm>
            <a:off x="0" y="3553323"/>
            <a:ext cx="89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GNN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75A3B20-1F83-4F6F-9BB1-D5A9982F37C3}"/>
              </a:ext>
            </a:extLst>
          </p:cNvPr>
          <p:cNvSpPr txBox="1"/>
          <p:nvPr/>
        </p:nvSpPr>
        <p:spPr>
          <a:xfrm>
            <a:off x="0" y="4012350"/>
            <a:ext cx="89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Main</a:t>
            </a:r>
          </a:p>
          <a:p>
            <a:r>
              <a:rPr lang="en-US" altLang="zh-CN" b="1" dirty="0" err="1"/>
              <a:t>Trk</a:t>
            </a:r>
            <a:endParaRPr lang="zh-CN" altLang="en-US" b="1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FDE016-FEE8-41CA-8DF3-0FB0A208F60C}"/>
              </a:ext>
            </a:extLst>
          </p:cNvPr>
          <p:cNvSpPr/>
          <p:nvPr/>
        </p:nvSpPr>
        <p:spPr>
          <a:xfrm>
            <a:off x="733001" y="1612296"/>
            <a:ext cx="151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Hit Efficiency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AC7FA88-5E2C-4D12-8584-C74DDCEC97B0}"/>
              </a:ext>
            </a:extLst>
          </p:cNvPr>
          <p:cNvSpPr/>
          <p:nvPr/>
        </p:nvSpPr>
        <p:spPr>
          <a:xfrm>
            <a:off x="898724" y="5024988"/>
            <a:ext cx="1514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Hit Efficiency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AE503B5-A411-4890-AAE6-B8CA83A7ECC6}"/>
              </a:ext>
            </a:extLst>
          </p:cNvPr>
          <p:cNvSpPr/>
          <p:nvPr/>
        </p:nvSpPr>
        <p:spPr>
          <a:xfrm>
            <a:off x="4614084" y="1612296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26533E8-1977-4360-87DB-00D8DF5E0408}"/>
              </a:ext>
            </a:extLst>
          </p:cNvPr>
          <p:cNvSpPr/>
          <p:nvPr/>
        </p:nvSpPr>
        <p:spPr>
          <a:xfrm>
            <a:off x="4506602" y="4335515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Purity</a:t>
            </a: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A4009A41-3429-4DB3-8246-757E7F0CF7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773552"/>
              </p:ext>
            </p:extLst>
          </p:nvPr>
        </p:nvGraphicFramePr>
        <p:xfrm>
          <a:off x="7892415" y="4590267"/>
          <a:ext cx="4242858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286">
                  <a:extLst>
                    <a:ext uri="{9D8B030D-6E8A-4147-A177-3AD203B41FA5}">
                      <a16:colId xmlns:a16="http://schemas.microsoft.com/office/drawing/2014/main" val="1284628593"/>
                    </a:ext>
                  </a:extLst>
                </a:gridCol>
                <a:gridCol w="1414286">
                  <a:extLst>
                    <a:ext uri="{9D8B030D-6E8A-4147-A177-3AD203B41FA5}">
                      <a16:colId xmlns:a16="http://schemas.microsoft.com/office/drawing/2014/main" val="2083870373"/>
                    </a:ext>
                  </a:extLst>
                </a:gridCol>
                <a:gridCol w="1414286">
                  <a:extLst>
                    <a:ext uri="{9D8B030D-6E8A-4147-A177-3AD203B41FA5}">
                      <a16:colId xmlns:a16="http://schemas.microsoft.com/office/drawing/2014/main" val="26540322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Recon 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Hit efficiency %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Purity %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477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GNN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98.83(5.86)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99.30(2.73)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066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Main track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85.29(20.63)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93.30(19.07)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9322"/>
                  </a:ext>
                </a:extLst>
              </a:tr>
            </a:tbl>
          </a:graphicData>
        </a:graphic>
      </p:graphicFrame>
      <p:sp>
        <p:nvSpPr>
          <p:cNvPr id="26" name="文本框 25">
            <a:extLst>
              <a:ext uri="{FF2B5EF4-FFF2-40B4-BE49-F238E27FC236}">
                <a16:creationId xmlns:a16="http://schemas.microsoft.com/office/drawing/2014/main" id="{22DF49CF-F2E3-4771-952A-35BA9C72F4CD}"/>
              </a:ext>
            </a:extLst>
          </p:cNvPr>
          <p:cNvSpPr txBox="1"/>
          <p:nvPr/>
        </p:nvSpPr>
        <p:spPr>
          <a:xfrm>
            <a:off x="7902341" y="1729393"/>
            <a:ext cx="3917127" cy="1725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Compare the GNN method and official finding method in synthetic data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efficiency and purity are both better than the official method</a:t>
            </a:r>
          </a:p>
        </p:txBody>
      </p:sp>
    </p:spTree>
    <p:extLst>
      <p:ext uri="{BB962C8B-B14F-4D97-AF65-F5344CB8AC3E}">
        <p14:creationId xmlns:p14="http://schemas.microsoft.com/office/powerpoint/2010/main" val="422541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Track Finding: comparison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C17ACA7-6BFA-49F8-BCC9-61A158663B94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18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5CE689D-02C1-47E6-8743-BCF5AEB27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68" y="3463629"/>
            <a:ext cx="3146693" cy="234850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AE1E280-4465-45EB-8BAD-D59A7B91F5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70" y="1134699"/>
            <a:ext cx="3146692" cy="232892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2944BFAC-185E-49C5-A7B8-F16A7F85D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462" y="1117449"/>
            <a:ext cx="3249695" cy="2472512"/>
          </a:xfrm>
          <a:prstGeom prst="rect">
            <a:avLst/>
          </a:prstGeom>
        </p:spPr>
      </p:pic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BF1A62D0-0FF5-4C3E-96A1-BCD3354F606E}"/>
              </a:ext>
            </a:extLst>
          </p:cNvPr>
          <p:cNvCxnSpPr>
            <a:cxnSpLocks/>
          </p:cNvCxnSpPr>
          <p:nvPr/>
        </p:nvCxnSpPr>
        <p:spPr>
          <a:xfrm>
            <a:off x="3965608" y="1422935"/>
            <a:ext cx="2897205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1293CC69-1201-4334-BFE7-F0B32C1E9673}"/>
              </a:ext>
            </a:extLst>
          </p:cNvPr>
          <p:cNvCxnSpPr/>
          <p:nvPr/>
        </p:nvCxnSpPr>
        <p:spPr>
          <a:xfrm>
            <a:off x="67376" y="3449152"/>
            <a:ext cx="7796463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1AA9405D-6CBD-4050-8E98-C6BA9D2BA2E2}"/>
              </a:ext>
            </a:extLst>
          </p:cNvPr>
          <p:cNvSpPr txBox="1"/>
          <p:nvPr/>
        </p:nvSpPr>
        <p:spPr>
          <a:xfrm>
            <a:off x="0" y="3036565"/>
            <a:ext cx="895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GNN</a:t>
            </a:r>
            <a:endParaRPr lang="zh-CN" altLang="en-US" b="1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DE51896-2021-4F68-B2A9-967A12FEFB4E}"/>
              </a:ext>
            </a:extLst>
          </p:cNvPr>
          <p:cNvSpPr txBox="1"/>
          <p:nvPr/>
        </p:nvSpPr>
        <p:spPr>
          <a:xfrm>
            <a:off x="-7510" y="3599609"/>
            <a:ext cx="89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Main</a:t>
            </a:r>
          </a:p>
          <a:p>
            <a:r>
              <a:rPr lang="en-US" altLang="zh-CN" b="1" dirty="0" err="1"/>
              <a:t>Trk</a:t>
            </a:r>
            <a:endParaRPr lang="zh-CN" altLang="en-US" b="1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0F0EC724-425F-4E5E-A73C-7E4AF60902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9014" y="3482025"/>
            <a:ext cx="3198143" cy="2407123"/>
          </a:xfrm>
          <a:prstGeom prst="rect">
            <a:avLst/>
          </a:prstGeom>
        </p:spPr>
      </p:pic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D48EB0C4-C56E-4AAA-A92F-B2CBAA026F1A}"/>
              </a:ext>
            </a:extLst>
          </p:cNvPr>
          <p:cNvCxnSpPr>
            <a:cxnSpLocks/>
          </p:cNvCxnSpPr>
          <p:nvPr/>
        </p:nvCxnSpPr>
        <p:spPr>
          <a:xfrm>
            <a:off x="4042610" y="4937760"/>
            <a:ext cx="289454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6265CDCA-C283-47ED-8A95-F56577EB0325}"/>
              </a:ext>
            </a:extLst>
          </p:cNvPr>
          <p:cNvSpPr txBox="1"/>
          <p:nvPr/>
        </p:nvSpPr>
        <p:spPr>
          <a:xfrm>
            <a:off x="7362409" y="1311221"/>
            <a:ext cx="3917127" cy="1725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multi-track finding the GNN perform well up to 5 tracks in a single island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While the official method perform pool for multi-tracks condition</a:t>
            </a:r>
          </a:p>
        </p:txBody>
      </p:sp>
      <p:graphicFrame>
        <p:nvGraphicFramePr>
          <p:cNvPr id="36" name="表格 35">
            <a:extLst>
              <a:ext uri="{FF2B5EF4-FFF2-40B4-BE49-F238E27FC236}">
                <a16:creationId xmlns:a16="http://schemas.microsoft.com/office/drawing/2014/main" id="{650F14AE-9F04-461C-89AB-033C0F7798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775685"/>
              </p:ext>
            </p:extLst>
          </p:nvPr>
        </p:nvGraphicFramePr>
        <p:xfrm>
          <a:off x="5338085" y="5740551"/>
          <a:ext cx="6716615" cy="105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7559">
                  <a:extLst>
                    <a:ext uri="{9D8B030D-6E8A-4147-A177-3AD203B41FA5}">
                      <a16:colId xmlns:a16="http://schemas.microsoft.com/office/drawing/2014/main" val="3301614879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626427295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2389205360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3587801059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3014729128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2076857108"/>
                    </a:ext>
                  </a:extLst>
                </a:gridCol>
                <a:gridCol w="923176">
                  <a:extLst>
                    <a:ext uri="{9D8B030D-6E8A-4147-A177-3AD203B41FA5}">
                      <a16:colId xmlns:a16="http://schemas.microsoft.com/office/drawing/2014/main" val="3642481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method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N=1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N=2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N=3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N=4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N=5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N=6</a:t>
                      </a:r>
                      <a:endParaRPr lang="zh-CN" alt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95452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GNN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99.5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104.7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108.5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108.7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100.0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51.9</a:t>
                      </a:r>
                      <a:endParaRPr lang="zh-CN" alt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639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Main track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90.8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160.8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284.4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152.3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72.1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700" dirty="0"/>
                        <a:t>35.2</a:t>
                      </a:r>
                      <a:endParaRPr lang="zh-CN" alt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0665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CE5A5EC-4448-4873-A663-7A9F21AA770F}"/>
                  </a:ext>
                </a:extLst>
              </p:cNvPr>
              <p:cNvSpPr/>
              <p:nvPr/>
            </p:nvSpPr>
            <p:spPr>
              <a:xfrm>
                <a:off x="7526293" y="3631070"/>
                <a:ext cx="3753243" cy="1102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0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Track Efficiency: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zh-CN" alt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𝜀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𝑡𝑟𝑘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𝑝𝑟𝑒𝑑</m:t>
                            </m:r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_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𝑡𝑟𝑢𝑡h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_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𝑡𝑟𝑎𝑐𝑘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𝑎𝑙𝑙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_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𝑡𝑟𝑢𝑡h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_</m:t>
                            </m:r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𝑡𝑟𝑎𝑐𝑘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000" b="0" dirty="0">
                    <a:cs typeface="Arial" panose="020B0604020202020204" pitchFamily="34" charset="0"/>
                  </a:rPr>
                  <a:t>   </a:t>
                </a:r>
                <a:endParaRPr lang="en-US" altLang="zh-CN" sz="2000" b="0" dirty="0"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CE5A5EC-4448-4873-A663-7A9F21AA770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6293" y="3631070"/>
                <a:ext cx="3753243" cy="1102994"/>
              </a:xfrm>
              <a:prstGeom prst="rect">
                <a:avLst/>
              </a:prstGeom>
              <a:blipFill>
                <a:blip r:embed="rId7"/>
                <a:stretch>
                  <a:fillRect t="-38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91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7191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4967245" y="2904169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0329FD8-E8BF-4B85-8DB0-1DA9F045B470}"/>
              </a:ext>
            </a:extLst>
          </p:cNvPr>
          <p:cNvSpPr/>
          <p:nvPr/>
        </p:nvSpPr>
        <p:spPr>
          <a:xfrm>
            <a:off x="848084" y="1202076"/>
            <a:ext cx="10444755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Brief introduction to the Muon g-2 Experiment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Tracking Reconstruction in the Muon g-2</a:t>
            </a:r>
            <a:r>
              <a:rPr lang="zh-CN" alt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GNN-based Tracking Reconstruction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Summary and Outlook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6C08E6-C7E4-44BD-AEFD-F2E22C1D5A34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242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8F0C3AC5-EC98-4219-BAD1-86C985CE0C40}"/>
              </a:ext>
            </a:extLst>
          </p:cNvPr>
          <p:cNvSpPr txBox="1"/>
          <p:nvPr/>
        </p:nvSpPr>
        <p:spPr>
          <a:xfrm>
            <a:off x="508535" y="1202076"/>
            <a:ext cx="11174929" cy="4654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Tracker is one of the key detector system components of the muon g-2 experiment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Tracking measurement and reconstruction play a important role in various aspects of the experiment: Field, Beam Dynamics 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GNN in tracking is motivated by current limitations in tracking efficiency and speed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Developed a fully connected GNN workflow to solve the challenges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Further studies needed: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GNN for Track fitting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Verify the GNN workflow in simulation data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 the feasibility of GNN methods in analysis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Preheat the GNN method for the next generation of experiments in J-PARC</a:t>
            </a:r>
          </a:p>
        </p:txBody>
      </p:sp>
      <p:sp>
        <p:nvSpPr>
          <p:cNvPr id="5" name="矩形 4" descr="段落标题1">
            <a:extLst>
              <a:ext uri="{FF2B5EF4-FFF2-40B4-BE49-F238E27FC236}">
                <a16:creationId xmlns:a16="http://schemas.microsoft.com/office/drawing/2014/main" id="{ADCCBE24-DC1D-4645-8ABA-6E9FF257AD8E}"/>
              </a:ext>
            </a:extLst>
          </p:cNvPr>
          <p:cNvSpPr/>
          <p:nvPr/>
        </p:nvSpPr>
        <p:spPr>
          <a:xfrm>
            <a:off x="733002" y="678856"/>
            <a:ext cx="84475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Summary and Outlook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2C8731-9597-4940-BF88-106383F4A98E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19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50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未标题11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9130"/>
            <a:ext cx="12192000" cy="3598545"/>
          </a:xfrm>
          <a:prstGeom prst="rect">
            <a:avLst/>
          </a:prstGeom>
        </p:spPr>
      </p:pic>
      <p:sp>
        <p:nvSpPr>
          <p:cNvPr id="48" name="郑少PPT"/>
          <p:cNvSpPr/>
          <p:nvPr/>
        </p:nvSpPr>
        <p:spPr>
          <a:xfrm>
            <a:off x="1104196" y="2087687"/>
            <a:ext cx="9964488" cy="1444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lnSpc>
                <a:spcPct val="120000"/>
              </a:lnSpc>
            </a:pPr>
            <a:r>
              <a:rPr lang="zh-CN" altLang="en-US" sz="8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谢谢！</a:t>
            </a:r>
            <a:endParaRPr lang="en-US" sz="8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00" y="6737350"/>
            <a:ext cx="12192000" cy="1206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0" y="6737350"/>
            <a:ext cx="12192000" cy="120650"/>
          </a:xfrm>
          <a:prstGeom prst="rect">
            <a:avLst/>
          </a:prstGeom>
          <a:gradFill>
            <a:gsLst>
              <a:gs pos="0">
                <a:srgbClr val="00206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0" y="1209389"/>
            <a:ext cx="12201560" cy="29596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41648" y="2250605"/>
            <a:ext cx="37584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kern="100" spc="3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</a:t>
            </a:r>
            <a:endParaRPr lang="zh-CN" altLang="en-US" sz="6600" b="1" kern="100" spc="3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Vertex Fitting: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51BDF1-AC5A-4DE9-8AB9-6F641B81E568}"/>
              </a:ext>
            </a:extLst>
          </p:cNvPr>
          <p:cNvSpPr txBox="1"/>
          <p:nvPr/>
        </p:nvSpPr>
        <p:spPr>
          <a:xfrm>
            <a:off x="5789514" y="800147"/>
            <a:ext cx="6291725" cy="3268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fitted tracks to extrapolate the vertex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Use GEANE package in GEANT4 to do the extrapolation: </a:t>
            </a:r>
            <a:r>
              <a:rPr lang="en-US" altLang="zh-CN" sz="20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2.5s process ~400 time island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Want to use GNN and GPU to speed up this progress: </a:t>
            </a:r>
            <a:r>
              <a:rPr lang="en-US" altLang="zh-CN" sz="2000" b="1" dirty="0">
                <a:ln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12G 2080Ti: 8s ~ 35,000 time island, ~25x faster</a:t>
            </a:r>
            <a:endParaRPr lang="en-US" altLang="zh-CN" sz="20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Increase the memory and update the GPU can make it even faster (100x or even 1000x)</a:t>
            </a:r>
            <a:endParaRPr lang="en-US" altLang="zh-CN" sz="2000" b="1" dirty="0">
              <a:ln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5FF1843-3DF8-4A9A-AD9A-F59F55F1DF95}"/>
              </a:ext>
            </a:extLst>
          </p:cNvPr>
          <p:cNvGrpSpPr/>
          <p:nvPr/>
        </p:nvGrpSpPr>
        <p:grpSpPr>
          <a:xfrm>
            <a:off x="658981" y="1457185"/>
            <a:ext cx="5112904" cy="2546090"/>
            <a:chOff x="658981" y="1457185"/>
            <a:chExt cx="5112904" cy="2546090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3517CEBA-063D-455C-9894-71BA4198663B}"/>
                </a:ext>
              </a:extLst>
            </p:cNvPr>
            <p:cNvGrpSpPr/>
            <p:nvPr/>
          </p:nvGrpSpPr>
          <p:grpSpPr>
            <a:xfrm>
              <a:off x="923109" y="1457185"/>
              <a:ext cx="4848776" cy="2546090"/>
              <a:chOff x="725233" y="1715438"/>
              <a:chExt cx="5700052" cy="293007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0720BAB8-DE73-47BA-AEBA-2FE1728B09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5233" y="1903475"/>
                <a:ext cx="5632697" cy="2524126"/>
              </a:xfrm>
              <a:prstGeom prst="rect">
                <a:avLst/>
              </a:prstGeom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6E013B00-AE0B-46CE-9556-57FA642BC92A}"/>
                  </a:ext>
                </a:extLst>
              </p:cNvPr>
              <p:cNvSpPr/>
              <p:nvPr/>
            </p:nvSpPr>
            <p:spPr>
              <a:xfrm>
                <a:off x="2208775" y="1715438"/>
                <a:ext cx="2432237" cy="44043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Vacuum Chamber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9D75DCB1-6A7E-4F40-9886-2011A9B5D510}"/>
                  </a:ext>
                </a:extLst>
              </p:cNvPr>
              <p:cNvSpPr/>
              <p:nvPr/>
            </p:nvSpPr>
            <p:spPr>
              <a:xfrm>
                <a:off x="4815422" y="2123693"/>
                <a:ext cx="1609863" cy="44043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Storage Region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4EC54276-9F74-42D4-99C6-5372AFD74CF8}"/>
                  </a:ext>
                </a:extLst>
              </p:cNvPr>
              <p:cNvSpPr/>
              <p:nvPr/>
            </p:nvSpPr>
            <p:spPr>
              <a:xfrm>
                <a:off x="4416726" y="4205070"/>
                <a:ext cx="1941204" cy="44043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Calorimeter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B2945F48-AFA5-4323-899A-FB61F51580D8}"/>
                  </a:ext>
                </a:extLst>
              </p:cNvPr>
              <p:cNvSpPr/>
              <p:nvPr/>
            </p:nvSpPr>
            <p:spPr>
              <a:xfrm>
                <a:off x="1755845" y="4205071"/>
                <a:ext cx="2432237" cy="44043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楷体" panose="02010609060101010101" pitchFamily="49" charset="-122"/>
                    <a:cs typeface="Times New Roman" panose="02020603050405020304" pitchFamily="18" charset="0"/>
                  </a:rPr>
                  <a:t>8 tracker modules</a:t>
                </a:r>
                <a:endParaRPr lang="zh-CN" altLang="en-US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" name="星形: 五角 6">
              <a:extLst>
                <a:ext uri="{FF2B5EF4-FFF2-40B4-BE49-F238E27FC236}">
                  <a16:creationId xmlns:a16="http://schemas.microsoft.com/office/drawing/2014/main" id="{AAF97680-9DB6-43BF-8C87-BB358677FE49}"/>
                </a:ext>
              </a:extLst>
            </p:cNvPr>
            <p:cNvSpPr/>
            <p:nvPr/>
          </p:nvSpPr>
          <p:spPr>
            <a:xfrm>
              <a:off x="1271451" y="2003299"/>
              <a:ext cx="406433" cy="382718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E9C94BC-7E03-428A-AE3C-803D637053C9}"/>
                </a:ext>
              </a:extLst>
            </p:cNvPr>
            <p:cNvSpPr txBox="1"/>
            <p:nvPr/>
          </p:nvSpPr>
          <p:spPr>
            <a:xfrm>
              <a:off x="658981" y="1580925"/>
              <a:ext cx="15007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decay vertex 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2A04EF71-38D1-465E-AE9D-17094B79B4E2}"/>
              </a:ext>
            </a:extLst>
          </p:cNvPr>
          <p:cNvSpPr/>
          <p:nvPr/>
        </p:nvSpPr>
        <p:spPr>
          <a:xfrm>
            <a:off x="485534" y="4068799"/>
            <a:ext cx="5707448" cy="1704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Input data: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 finding features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Add high level features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(momentum, position and drift time, DCA)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BFC78C4C-D374-48CA-A887-0D46324C6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66" y="4027645"/>
            <a:ext cx="3527896" cy="270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7995A51-18D2-447C-A395-89C3C0E72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318" y="4323512"/>
            <a:ext cx="5600700" cy="866775"/>
          </a:xfrm>
          <a:prstGeom prst="rect">
            <a:avLst/>
          </a:prstGeom>
        </p:spPr>
      </p:pic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Vertex Fitting: Architecture 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51BDF1-AC5A-4DE9-8AB9-6F641B81E568}"/>
                  </a:ext>
                </a:extLst>
              </p:cNvPr>
              <p:cNvSpPr txBox="1"/>
              <p:nvPr/>
            </p:nvSpPr>
            <p:spPr>
              <a:xfrm>
                <a:off x="343031" y="1355165"/>
                <a:ext cx="10925860" cy="28152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Same structures like finding step 1 to 4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Aggregate the final node representation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p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𝑳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then use a regression network to predict the vertex info (time, position, momentum)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individual GNN are trained to extract time, position and momentum separately 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altLang="zh-CN" sz="200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Regression Loss Function: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051BDF1-AC5A-4DE9-8AB9-6F641B81E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031" y="1355165"/>
                <a:ext cx="10925860" cy="28152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6A4B1771-E8D1-4F02-AA17-4CB5DB0F17F9}"/>
              </a:ext>
            </a:extLst>
          </p:cNvPr>
          <p:cNvSpPr txBox="1"/>
          <p:nvPr/>
        </p:nvSpPr>
        <p:spPr>
          <a:xfrm>
            <a:off x="613409" y="4617710"/>
            <a:ext cx="157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Huber Loss: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CEA4F6E-A2D7-4151-B8D2-05089A4C4934}"/>
              </a:ext>
            </a:extLst>
          </p:cNvPr>
          <p:cNvSpPr txBox="1"/>
          <p:nvPr/>
        </p:nvSpPr>
        <p:spPr>
          <a:xfrm>
            <a:off x="613409" y="5350274"/>
            <a:ext cx="19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SmoothL1 Loss: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513667F-6481-4121-BD27-22E14C0A85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0319" y="5104457"/>
            <a:ext cx="6429375" cy="90487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C0C1AF4-F509-41A8-853D-D95E5A3FB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0469" y="5981795"/>
            <a:ext cx="3505200" cy="73342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56B1C1D-15D1-4CD1-A0C7-8A31D4C9E500}"/>
              </a:ext>
            </a:extLst>
          </p:cNvPr>
          <p:cNvSpPr txBox="1"/>
          <p:nvPr/>
        </p:nvSpPr>
        <p:spPr>
          <a:xfrm>
            <a:off x="613410" y="6039579"/>
            <a:ext cx="194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Log </a:t>
            </a:r>
            <a:r>
              <a:rPr lang="en-US" altLang="zh-CN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Cosh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 Loss: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562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0DF2C948-68AC-49B1-A8A5-2EC8077E9D42}"/>
              </a:ext>
            </a:extLst>
          </p:cNvPr>
          <p:cNvGrpSpPr/>
          <p:nvPr/>
        </p:nvGrpSpPr>
        <p:grpSpPr>
          <a:xfrm>
            <a:off x="5432838" y="1230371"/>
            <a:ext cx="3548920" cy="2631899"/>
            <a:chOff x="5432838" y="1230371"/>
            <a:chExt cx="3548920" cy="2631899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93577FEC-3299-46F2-BA44-3870CEA03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2838" y="1230371"/>
              <a:ext cx="3548920" cy="2631899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8D5FDED-D029-40A1-B3BF-B4AF675755FF}"/>
                </a:ext>
              </a:extLst>
            </p:cNvPr>
            <p:cNvSpPr/>
            <p:nvPr/>
          </p:nvSpPr>
          <p:spPr>
            <a:xfrm>
              <a:off x="8064137" y="1313225"/>
              <a:ext cx="8447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sp>
        <p:nvSpPr>
          <p:cNvPr id="18" name="矩形 17" descr="段落标题1"/>
          <p:cNvSpPr/>
          <p:nvPr/>
        </p:nvSpPr>
        <p:spPr>
          <a:xfrm>
            <a:off x="733001" y="678856"/>
            <a:ext cx="89403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Vertex Fitting: Time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4783766-4666-4A86-8A1C-065A48C26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29" y="1313225"/>
            <a:ext cx="4371975" cy="273367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AFEEC6A-7223-4EFD-A677-3BA961E11D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29" y="4046900"/>
            <a:ext cx="4410075" cy="27336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296AF0B-5BB1-41D7-96AF-EA7D3E02F443}"/>
              </a:ext>
            </a:extLst>
          </p:cNvPr>
          <p:cNvSpPr txBox="1"/>
          <p:nvPr/>
        </p:nvSpPr>
        <p:spPr>
          <a:xfrm>
            <a:off x="3530372" y="1393372"/>
            <a:ext cx="1454332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Train loss</a:t>
            </a:r>
            <a:endParaRPr lang="zh-CN" altLang="en-US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54720E-B6DA-40D4-B543-FC1435BB8F84}"/>
              </a:ext>
            </a:extLst>
          </p:cNvPr>
          <p:cNvSpPr txBox="1"/>
          <p:nvPr/>
        </p:nvSpPr>
        <p:spPr>
          <a:xfrm>
            <a:off x="3527786" y="4127047"/>
            <a:ext cx="1454332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Test loss</a:t>
            </a:r>
            <a:endParaRPr lang="zh-CN" altLang="en-US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0018D5-89EC-4115-9424-88C47FE20891}"/>
              </a:ext>
            </a:extLst>
          </p:cNvPr>
          <p:cNvSpPr txBox="1"/>
          <p:nvPr/>
        </p:nvSpPr>
        <p:spPr>
          <a:xfrm>
            <a:off x="5767637" y="1472231"/>
            <a:ext cx="1854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828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Recon </a:t>
            </a:r>
            <a:r>
              <a:rPr lang="en-US" altLang="zh-CN" dirty="0" err="1">
                <a:solidFill>
                  <a:srgbClr val="828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Δt</a:t>
            </a:r>
            <a:endParaRPr lang="en-US" altLang="zh-CN" dirty="0">
              <a:solidFill>
                <a:srgbClr val="828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>
                <a:solidFill>
                  <a:srgbClr val="F67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GNN </a:t>
            </a:r>
            <a:r>
              <a:rPr lang="en-US" altLang="zh-CN" dirty="0" err="1">
                <a:solidFill>
                  <a:srgbClr val="F67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Δt</a:t>
            </a:r>
            <a:endParaRPr lang="zh-CN" altLang="en-US" dirty="0">
              <a:solidFill>
                <a:srgbClr val="F67E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221405D-12AE-45D0-9B4C-D39DF7E7709A}"/>
              </a:ext>
            </a:extLst>
          </p:cNvPr>
          <p:cNvSpPr txBox="1"/>
          <p:nvPr/>
        </p:nvSpPr>
        <p:spPr>
          <a:xfrm>
            <a:off x="8204203" y="3729419"/>
            <a:ext cx="92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Δt</a:t>
            </a:r>
            <a:r>
              <a:rPr lang="en-US" altLang="zh-CN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[ns]</a:t>
            </a:r>
            <a:endParaRPr lang="zh-CN" altLang="en-US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71DB503-5B66-4003-BD5B-BA0B76487CAF}"/>
                  </a:ext>
                </a:extLst>
              </p:cNvPr>
              <p:cNvSpPr/>
              <p:nvPr/>
            </p:nvSpPr>
            <p:spPr>
              <a:xfrm>
                <a:off x="9137811" y="2004009"/>
                <a:ext cx="2854978" cy="9477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altLang="zh-CN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altLang="zh-CN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  <m:sub>
                          <m:r>
                            <a:rPr lang="en-US" altLang="zh-CN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altLang="zh-CN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vertex time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acc>
                      </m:e>
                      <m:sub>
                        <m:r>
                          <a:rPr lang="en-US" altLang="zh-CN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altLang="zh-CN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：</a:t>
                </a:r>
                <a:r>
                  <a:rPr lang="en-US" altLang="zh-CN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mean time</a:t>
                </a:r>
                <a:r>
                  <a:rPr lang="zh-CN" altLang="en-US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of</a:t>
                </a:r>
                <a:r>
                  <a:rPr lang="zh-CN" altLang="en-US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track</a:t>
                </a:r>
                <a:endParaRPr lang="zh-CN" alt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671DB503-5B66-4003-BD5B-BA0B76487C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811" y="2004009"/>
                <a:ext cx="2854978" cy="947760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>
            <a:extLst>
              <a:ext uri="{FF2B5EF4-FFF2-40B4-BE49-F238E27FC236}">
                <a16:creationId xmlns:a16="http://schemas.microsoft.com/office/drawing/2014/main" id="{4F4BC652-2262-42F3-B5DA-00A2E4631632}"/>
              </a:ext>
            </a:extLst>
          </p:cNvPr>
          <p:cNvGrpSpPr/>
          <p:nvPr/>
        </p:nvGrpSpPr>
        <p:grpSpPr>
          <a:xfrm>
            <a:off x="5470938" y="4046900"/>
            <a:ext cx="3548920" cy="2661690"/>
            <a:chOff x="5470938" y="4046900"/>
            <a:chExt cx="3548920" cy="266169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F9FB6153-4D05-4FC9-B700-8ACEC6EB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70938" y="4046900"/>
              <a:ext cx="3548920" cy="2661690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B268F1D0-D01C-4272-8C1B-C2AAD97731BA}"/>
                </a:ext>
              </a:extLst>
            </p:cNvPr>
            <p:cNvSpPr/>
            <p:nvPr/>
          </p:nvSpPr>
          <p:spPr>
            <a:xfrm>
              <a:off x="7525273" y="4165328"/>
              <a:ext cx="1357860" cy="236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4DCA1D7-DF89-4430-B9D8-8731B00515B8}"/>
                  </a:ext>
                </a:extLst>
              </p:cNvPr>
              <p:cNvSpPr txBox="1"/>
              <p:nvPr/>
            </p:nvSpPr>
            <p:spPr>
              <a:xfrm>
                <a:off x="9131666" y="4165328"/>
                <a:ext cx="2973248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Difference between GNN and</a:t>
                </a:r>
                <a:r>
                  <a:rPr lang="zh-CN" altLang="en-US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recon</a:t>
                </a:r>
                <a:r>
                  <a:rPr lang="zh-CN" altLang="en-US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vertex time:</a:t>
                </a:r>
              </a:p>
              <a:p>
                <a:r>
                  <a:rPr lang="en-US" altLang="zh-CN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0.03ns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F67E7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dirty="0">
                    <a:solidFill>
                      <a:srgbClr val="F67E7D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2.01ns</a:t>
                </a:r>
              </a:p>
              <a:p>
                <a:endParaRPr lang="en-US" altLang="zh-CN" dirty="0">
                  <a:solidFill>
                    <a:srgbClr val="F67E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dirty="0">
                    <a:solidFill>
                      <a:srgbClr val="0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Similar time resolution between recon and simulation </a:t>
                </a:r>
                <a:endParaRPr lang="zh-CN" altLang="en-US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E4DCA1D7-DF89-4430-B9D8-8731B0051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666" y="4165328"/>
                <a:ext cx="2973248" cy="2031325"/>
              </a:xfrm>
              <a:prstGeom prst="rect">
                <a:avLst/>
              </a:prstGeom>
              <a:blipFill>
                <a:blip r:embed="rId8"/>
                <a:stretch>
                  <a:fillRect l="-1844" t="-1497" r="-2459" b="-35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69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>
            <a:extLst>
              <a:ext uri="{FF2B5EF4-FFF2-40B4-BE49-F238E27FC236}">
                <a16:creationId xmlns:a16="http://schemas.microsoft.com/office/drawing/2014/main" id="{5200A3D3-0EA5-4C24-A2C6-13B5A993FEB7}"/>
              </a:ext>
            </a:extLst>
          </p:cNvPr>
          <p:cNvGrpSpPr/>
          <p:nvPr/>
        </p:nvGrpSpPr>
        <p:grpSpPr>
          <a:xfrm>
            <a:off x="5116168" y="3718124"/>
            <a:ext cx="3193497" cy="2437143"/>
            <a:chOff x="5116168" y="3718124"/>
            <a:chExt cx="3193497" cy="2437143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9C3A024D-B3D6-42DD-A732-80B50483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16168" y="3718124"/>
              <a:ext cx="3193497" cy="2437143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E4F1AC8-913D-4BD4-B171-A9E5E9B37BB4}"/>
                </a:ext>
              </a:extLst>
            </p:cNvPr>
            <p:cNvSpPr/>
            <p:nvPr/>
          </p:nvSpPr>
          <p:spPr>
            <a:xfrm>
              <a:off x="7374242" y="3821304"/>
              <a:ext cx="8447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FE565B5-D2FF-4AD0-89ED-F672CE98F7BB}"/>
              </a:ext>
            </a:extLst>
          </p:cNvPr>
          <p:cNvGrpSpPr/>
          <p:nvPr/>
        </p:nvGrpSpPr>
        <p:grpSpPr>
          <a:xfrm>
            <a:off x="8422498" y="3774851"/>
            <a:ext cx="3141382" cy="2318313"/>
            <a:chOff x="7144256" y="3960567"/>
            <a:chExt cx="3141382" cy="2318313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48BDE542-167F-4387-95D8-A94C91EE2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44256" y="3960567"/>
              <a:ext cx="3141382" cy="2318313"/>
            </a:xfrm>
            <a:prstGeom prst="rect">
              <a:avLst/>
            </a:prstGeom>
          </p:spPr>
        </p:pic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D5B89FB1-DB57-492D-BC71-36D0AB8CE8CB}"/>
                </a:ext>
              </a:extLst>
            </p:cNvPr>
            <p:cNvSpPr/>
            <p:nvPr/>
          </p:nvSpPr>
          <p:spPr>
            <a:xfrm>
              <a:off x="9350445" y="4012520"/>
              <a:ext cx="8447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F668F789-9303-43BE-8EF5-DF19F23E9D25}"/>
              </a:ext>
            </a:extLst>
          </p:cNvPr>
          <p:cNvGrpSpPr/>
          <p:nvPr/>
        </p:nvGrpSpPr>
        <p:grpSpPr>
          <a:xfrm>
            <a:off x="8364456" y="1090243"/>
            <a:ext cx="3214236" cy="2428020"/>
            <a:chOff x="7086214" y="1275959"/>
            <a:chExt cx="3214236" cy="242802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839059F-CE4A-41E4-B4D2-64ED7218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6214" y="1275959"/>
              <a:ext cx="3214236" cy="242802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47F958A2-5844-48EC-9C83-1127AB96FA9D}"/>
                </a:ext>
              </a:extLst>
            </p:cNvPr>
            <p:cNvSpPr/>
            <p:nvPr/>
          </p:nvSpPr>
          <p:spPr>
            <a:xfrm>
              <a:off x="9343464" y="1400958"/>
              <a:ext cx="8447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4725A389-8812-4358-86B3-9F795489E451}"/>
              </a:ext>
            </a:extLst>
          </p:cNvPr>
          <p:cNvGrpSpPr/>
          <p:nvPr/>
        </p:nvGrpSpPr>
        <p:grpSpPr>
          <a:xfrm>
            <a:off x="5164170" y="1137451"/>
            <a:ext cx="3145495" cy="2333605"/>
            <a:chOff x="3885928" y="1323167"/>
            <a:chExt cx="3145495" cy="2333605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6CC0559-762C-4B1E-87E3-D82C6B177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85928" y="1323167"/>
              <a:ext cx="3145495" cy="2333605"/>
            </a:xfrm>
            <a:prstGeom prst="rect">
              <a:avLst/>
            </a:prstGeom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C5F3372E-F6D3-44C6-9AAC-FFB1AC955819}"/>
                </a:ext>
              </a:extLst>
            </p:cNvPr>
            <p:cNvSpPr/>
            <p:nvPr/>
          </p:nvSpPr>
          <p:spPr>
            <a:xfrm>
              <a:off x="6096000" y="1400958"/>
              <a:ext cx="844732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dirty="0"/>
            </a:p>
          </p:txBody>
        </p:sp>
      </p:grpSp>
      <p:sp>
        <p:nvSpPr>
          <p:cNvPr id="18" name="矩形 17" descr="段落标题1"/>
          <p:cNvSpPr/>
          <p:nvPr/>
        </p:nvSpPr>
        <p:spPr>
          <a:xfrm>
            <a:off x="733001" y="678856"/>
            <a:ext cx="9212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GNN Vertex Fitting: Momentum</a:t>
            </a:r>
            <a:endParaRPr lang="en-US" altLang="zh-CN" sz="2800" b="1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B36EC58-BDB0-4C81-B7BF-4ED0A31C3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711" y="1397609"/>
            <a:ext cx="3501206" cy="22125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346283-77E0-4530-BFF6-D062B8E424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6711" y="3731214"/>
            <a:ext cx="3525882" cy="2295000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AAB0144-D27D-4944-9927-5F15F2331398}"/>
              </a:ext>
            </a:extLst>
          </p:cNvPr>
          <p:cNvSpPr txBox="1"/>
          <p:nvPr/>
        </p:nvSpPr>
        <p:spPr>
          <a:xfrm>
            <a:off x="7202106" y="1257044"/>
            <a:ext cx="1111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px [GeV]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34ADAE48-E86C-4D33-B31C-32BC8A475F40}"/>
              </a:ext>
            </a:extLst>
          </p:cNvPr>
          <p:cNvSpPr txBox="1"/>
          <p:nvPr/>
        </p:nvSpPr>
        <p:spPr>
          <a:xfrm>
            <a:off x="10174262" y="1201998"/>
            <a:ext cx="1470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py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[100MeV]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D0018D5-89EC-4115-9424-88C47FE20891}"/>
              </a:ext>
            </a:extLst>
          </p:cNvPr>
          <p:cNvSpPr txBox="1"/>
          <p:nvPr/>
        </p:nvSpPr>
        <p:spPr>
          <a:xfrm>
            <a:off x="8664811" y="1215242"/>
            <a:ext cx="1854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828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Recon </a:t>
            </a:r>
          </a:p>
          <a:p>
            <a:r>
              <a:rPr lang="en-US" altLang="zh-CN" sz="1600" dirty="0">
                <a:solidFill>
                  <a:srgbClr val="F67E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GNN </a:t>
            </a:r>
            <a:endParaRPr lang="zh-CN" altLang="en-US" sz="1600" dirty="0">
              <a:solidFill>
                <a:srgbClr val="F67E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EDE311B-E24D-4BA6-BC2C-E2E636D33AE3}"/>
              </a:ext>
            </a:extLst>
          </p:cNvPr>
          <p:cNvSpPr txBox="1"/>
          <p:nvPr/>
        </p:nvSpPr>
        <p:spPr>
          <a:xfrm>
            <a:off x="7240925" y="3773092"/>
            <a:ext cx="1111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pz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[GeV]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0201827-1827-4730-AD81-EE8240154F79}"/>
              </a:ext>
            </a:extLst>
          </p:cNvPr>
          <p:cNvSpPr txBox="1"/>
          <p:nvPr/>
        </p:nvSpPr>
        <p:spPr>
          <a:xfrm>
            <a:off x="10628687" y="3821304"/>
            <a:ext cx="11113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 [GeV]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18CB09BB-3A33-4D7E-A327-C0A2C357EBBD}"/>
              </a:ext>
            </a:extLst>
          </p:cNvPr>
          <p:cNvSpPr txBox="1"/>
          <p:nvPr/>
        </p:nvSpPr>
        <p:spPr>
          <a:xfrm>
            <a:off x="3339096" y="1461555"/>
            <a:ext cx="1454332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Train loss</a:t>
            </a:r>
            <a:endParaRPr lang="zh-CN" altLang="en-US" b="1" dirty="0"/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D822540-166C-4516-9173-5A40B31E9CC6}"/>
              </a:ext>
            </a:extLst>
          </p:cNvPr>
          <p:cNvSpPr txBox="1"/>
          <p:nvPr/>
        </p:nvSpPr>
        <p:spPr>
          <a:xfrm>
            <a:off x="3401859" y="3889873"/>
            <a:ext cx="1454332" cy="383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Test loss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E17A4F-FB75-48A0-B1C6-371384A857B3}"/>
                  </a:ext>
                </a:extLst>
              </p:cNvPr>
              <p:cNvSpPr txBox="1"/>
              <p:nvPr/>
            </p:nvSpPr>
            <p:spPr>
              <a:xfrm>
                <a:off x="747446" y="6091344"/>
                <a:ext cx="988124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Distributions of momentum are almost similar, mismatch mainly at the tail</a:t>
                </a:r>
                <a:endParaRPr lang="zh-CN" altLang="en-US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mean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momentum are </a:t>
                </a:r>
                <a:r>
                  <a:rPr lang="en-US" altLang="zh-CN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&lt;5 MeV level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, the RMS are at ~100MeV level</a:t>
                </a:r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9CE17A4F-FB75-48A0-B1C6-371384A857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46" y="6091344"/>
                <a:ext cx="9881241" cy="646331"/>
              </a:xfrm>
              <a:prstGeom prst="rect">
                <a:avLst/>
              </a:prstGeom>
              <a:blipFill>
                <a:blip r:embed="rId9"/>
                <a:stretch>
                  <a:fillRect l="-432" t="-4717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3666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9142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Brief introduction to the Muon g-2 Experiment</a:t>
            </a:r>
          </a:p>
        </p:txBody>
      </p:sp>
      <p:cxnSp>
        <p:nvCxnSpPr>
          <p:cNvPr id="16" name="直接连接符 15"/>
          <p:cNvCxnSpPr/>
          <p:nvPr/>
        </p:nvCxnSpPr>
        <p:spPr>
          <a:xfrm>
            <a:off x="4967245" y="2904169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C35F1814-26E1-4853-B519-302C00E871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203" y="1291404"/>
                <a:ext cx="10999941" cy="40708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9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9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muon is the secondary generation lepton</a:t>
                </a: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~200 times heavier than the electron, ~40,000 times more sensitive</a:t>
                </a: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Magnetic moment </a:t>
                </a:r>
                <a14:m>
                  <m:oMath xmlns:m="http://schemas.openxmlformats.org/officeDocument/2006/math">
                    <m:r>
                      <a:rPr lang="zh-CN" altLang="en-US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connected to spin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via dimensionless factor </a:t>
                </a:r>
                <a14:m>
                  <m:oMath xmlns:m="http://schemas.openxmlformats.org/officeDocument/2006/math"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zh-CN" altLang="en-US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𝑺</m:t>
                    </m:r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g=2 given by Dirac for spin ½ particles</a:t>
                </a: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Existence of the magnetic “anomaly”</a:t>
                </a:r>
              </a:p>
              <a:p>
                <a:pPr lvl="1">
                  <a:lnSpc>
                    <a:spcPct val="125000"/>
                  </a:lnSpc>
                  <a:spcBef>
                    <a:spcPts val="0"/>
                  </a:spcBef>
                  <a:buFont typeface="Wingdings" panose="05000000000000000000" pitchFamily="2" charset="2"/>
                  <a:buChar char="Ø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Known as Schwinger term: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  <m:sup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𝑄𝐸𝐷</m:t>
                        </m:r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,1</m:t>
                        </m:r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𝑙𝑜𝑜𝑝</m:t>
                        </m:r>
                      </m:sup>
                    </m:sSubSup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≈0.00116</m:t>
                    </m:r>
                  </m:oMath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Contributions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come from QED, EW and Hadronic</a:t>
                </a:r>
              </a:p>
              <a:p>
                <a:pPr marL="0" indent="0">
                  <a:lnSpc>
                    <a:spcPct val="125000"/>
                  </a:lnSpc>
                  <a:spcBef>
                    <a:spcPts val="0"/>
                  </a:spcBef>
                  <a:buFont typeface="Arial" panose="020B0604020202090204" pitchFamily="34" charset="0"/>
                  <a:buNone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𝑄𝐸𝐷</m:t>
                        </m:r>
                      </m:sup>
                    </m:sSubSup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𝐸𝑊</m:t>
                        </m:r>
                      </m:sup>
                    </m:sSubSup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𝐻𝑉𝑃</m:t>
                        </m:r>
                      </m:sup>
                    </m:sSubSup>
                    <m:r>
                      <a:rPr lang="en-US" altLang="zh-CN" sz="2000" b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sSubSup>
                      <m:sSubSupPr>
                        <m:ctrlPr>
                          <a:rPr lang="en-US" altLang="zh-CN" sz="2000" b="1" i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altLang="zh-CN" sz="2000" b="1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𝐻𝐿𝑏𝐿</m:t>
                        </m:r>
                      </m:sup>
                    </m:sSubSup>
                  </m:oMath>
                </a14:m>
                <a:endParaRPr lang="en-US" altLang="zh-CN" sz="20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25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占位符 7">
                <a:extLst>
                  <a:ext uri="{FF2B5EF4-FFF2-40B4-BE49-F238E27FC236}">
                    <a16:creationId xmlns:a16="http://schemas.microsoft.com/office/drawing/2014/main" id="{C35F1814-26E1-4853-B519-302C00E87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203" y="1291404"/>
                <a:ext cx="10999941" cy="40708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2A080A3A-9263-4352-A9B2-5D138622C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4239" y="2983395"/>
            <a:ext cx="3731440" cy="291141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0E9AAC8-72A9-4F6F-A892-B552C438EC6E}"/>
              </a:ext>
            </a:extLst>
          </p:cNvPr>
          <p:cNvGrpSpPr>
            <a:grpSpLocks noChangeAspect="1"/>
          </p:cNvGrpSpPr>
          <p:nvPr/>
        </p:nvGrpSpPr>
        <p:grpSpPr>
          <a:xfrm>
            <a:off x="446321" y="5008370"/>
            <a:ext cx="7457798" cy="886439"/>
            <a:chOff x="957332" y="16549371"/>
            <a:chExt cx="10818333" cy="1285876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D044910E-5D97-4F72-96FF-D8A48F81697F}"/>
                </a:ext>
              </a:extLst>
            </p:cNvPr>
            <p:cNvGrpSpPr/>
            <p:nvPr/>
          </p:nvGrpSpPr>
          <p:grpSpPr>
            <a:xfrm>
              <a:off x="957332" y="16549371"/>
              <a:ext cx="10818333" cy="1285876"/>
              <a:chOff x="736356" y="16450531"/>
              <a:chExt cx="10818333" cy="1285876"/>
            </a:xfrm>
          </p:grpSpPr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40BFB81E-7598-4C56-89EA-B4DF78CDB8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6356" y="16450531"/>
                <a:ext cx="1596556" cy="1285875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088B267C-D481-40D8-B6C3-5631E526E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47503" y="16450532"/>
                <a:ext cx="5295900" cy="128587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F390948-6CE6-43D1-ACEB-D8D5E2EBE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32839" y="16450531"/>
                <a:ext cx="1816208" cy="128587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3D911C18-0EA6-4405-88FB-EA746083DF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15498" y="16450531"/>
                <a:ext cx="1839191" cy="1285875"/>
              </a:xfrm>
              <a:prstGeom prst="rect">
                <a:avLst/>
              </a:prstGeom>
            </p:spPr>
          </p:pic>
        </p:grp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12A888CE-41D9-45B1-AB54-36A24C98BE3B}"/>
                </a:ext>
              </a:extLst>
            </p:cNvPr>
            <p:cNvSpPr/>
            <p:nvPr/>
          </p:nvSpPr>
          <p:spPr>
            <a:xfrm>
              <a:off x="3805238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D934AF2A-796A-4669-A2AB-A5BCD90BE302}"/>
                </a:ext>
              </a:extLst>
            </p:cNvPr>
            <p:cNvSpPr/>
            <p:nvPr/>
          </p:nvSpPr>
          <p:spPr>
            <a:xfrm>
              <a:off x="5657178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81D627D4-FB9D-4D9C-897F-01DD26C94FD8}"/>
                </a:ext>
              </a:extLst>
            </p:cNvPr>
            <p:cNvSpPr/>
            <p:nvPr/>
          </p:nvSpPr>
          <p:spPr>
            <a:xfrm>
              <a:off x="7522212" y="16549371"/>
              <a:ext cx="227630" cy="3146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9683" tIns="39842" rIns="79683" bIns="3984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720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B5878B9F-F7CD-487D-9760-1D9323CC91B6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009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9084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Brief introduction to the Muon g-2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51874D-DB25-4833-BB8C-7B59212F3187}"/>
                  </a:ext>
                </a:extLst>
              </p:cNvPr>
              <p:cNvSpPr txBox="1"/>
              <p:nvPr/>
            </p:nvSpPr>
            <p:spPr>
              <a:xfrm>
                <a:off x="107250" y="1414858"/>
                <a:ext cx="6450304" cy="3767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Fermilab muon g-2 experiment aims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zh-CN" altLang="en-US" sz="2000" b="1" i="1" smtClean="0">
                            <a:ln/>
                            <a:pattFill prst="dkUpDiag">
                              <a:fgClr>
                                <a:schemeClr val="bg1">
                                  <a:lumMod val="50000"/>
                                </a:schemeClr>
                              </a:fgClr>
                              <a:bgClr>
                                <a:schemeClr val="tx1">
                                  <a:lumMod val="75000"/>
                                  <a:lumOff val="25000"/>
                                </a:schemeClr>
                              </a:bgClr>
                            </a:pattFill>
                            <a:effectLst>
                              <a:outerShdw blurRad="38100" dist="19050" dir="2700000" algn="tl" rotWithShape="0">
                                <a:schemeClr val="dk1">
                                  <a:lumMod val="50000"/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140ppb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latest measurement precision is ~200 ppb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5σ discrepancy between Fermilab along result and SM value (white paper)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Lattice HVP calculation and CMD3 experiment results reduce the discrepancy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0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Expect results to be published by 2025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51874D-DB25-4833-BB8C-7B59212F3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50" y="1414858"/>
                <a:ext cx="6450304" cy="37673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EEEA32F-1845-4661-92F5-1F85F61E2D40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A9EF166-AC04-492F-927E-D967DADBB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567" y="1359730"/>
            <a:ext cx="5692433" cy="42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1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9084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Tracker Detector in the Muon g-2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51874D-DB25-4833-BB8C-7B59212F3187}"/>
                  </a:ext>
                </a:extLst>
              </p:cNvPr>
              <p:cNvSpPr txBox="1"/>
              <p:nvPr/>
            </p:nvSpPr>
            <p:spPr>
              <a:xfrm>
                <a:off x="333673" y="1337911"/>
                <a:ext cx="7793130" cy="2357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50:50 Argon Ethane gas straw tube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resolution 650ps / Position resolution 0.1mm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Tracker system: totally have 2048 tubes</a:t>
                </a:r>
              </a:p>
              <a:p>
                <a:pPr lvl="1">
                  <a:lnSpc>
                    <a:spcPct val="125000"/>
                  </a:lnSpc>
                </a:pPr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station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 module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view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layer</a:t>
                </a:r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ln/>
                        <a:pattFill prst="dkUpDiag">
                          <a:fgClr>
                            <a:schemeClr val="bg1">
                              <a:lumMod val="50000"/>
                            </a:schemeClr>
                          </a:fgClr>
                          <a:bgClr>
                            <a:schemeClr val="tx1">
                              <a:lumMod val="75000"/>
                              <a:lumOff val="25000"/>
                            </a:schemeClr>
                          </a:bgClr>
                        </a:pattFill>
                        <a:effectLst>
                          <a:outerShdw blurRad="38100" dist="19050" dir="2700000" algn="tl" rotWithShape="0">
                            <a:schemeClr val="dk1">
                              <a:lumMod val="50000"/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zh-CN" sz="2400" b="1" dirty="0">
                    <a:ln/>
                    <a:pattFill prst="dkUpDiag">
                      <a:fgClr>
                        <a:schemeClr val="bg1">
                          <a:lumMod val="50000"/>
                        </a:schemeClr>
                      </a:fgClr>
                      <a:bgClr>
                        <a:schemeClr val="tx1">
                          <a:lumMod val="75000"/>
                          <a:lumOff val="25000"/>
                        </a:schemeClr>
                      </a:bgClr>
                    </a:patt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32 tubes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sz="2400" b="1" dirty="0">
                  <a:ln/>
                  <a:pattFill prst="dkUpDiag">
                    <a:fgClr>
                      <a:schemeClr val="bg1">
                        <a:lumMod val="50000"/>
                      </a:schemeClr>
                    </a:fgClr>
                    <a:bgClr>
                      <a:schemeClr val="tx1">
                        <a:lumMod val="75000"/>
                        <a:lumOff val="25000"/>
                      </a:schemeClr>
                    </a:bgClr>
                  </a:pattFill>
                  <a:effectLst>
                    <a:outerShdw blurRad="38100" dist="19050" dir="2700000" algn="tl" rotWithShape="0">
                      <a:schemeClr val="dk1">
                        <a:lumMod val="50000"/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B851874D-DB25-4833-BB8C-7B59212F31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673" y="1337911"/>
                <a:ext cx="7793130" cy="235737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D755AB2-651D-4FA4-9855-69B1D3B38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023" y="1214736"/>
            <a:ext cx="3416232" cy="1530187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AAAD95C0-688C-4C92-BD7B-82DA570A5A42}"/>
              </a:ext>
            </a:extLst>
          </p:cNvPr>
          <p:cNvGrpSpPr/>
          <p:nvPr/>
        </p:nvGrpSpPr>
        <p:grpSpPr>
          <a:xfrm>
            <a:off x="426609" y="3727777"/>
            <a:ext cx="4848776" cy="2546090"/>
            <a:chOff x="725233" y="1715438"/>
            <a:chExt cx="5700052" cy="293007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DC00F92-B977-4C81-B13C-8C4D87CE9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5233" y="1903475"/>
              <a:ext cx="5632697" cy="2524126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B981A9AC-6492-4B1F-9D35-FC943E46348E}"/>
                </a:ext>
              </a:extLst>
            </p:cNvPr>
            <p:cNvSpPr/>
            <p:nvPr/>
          </p:nvSpPr>
          <p:spPr>
            <a:xfrm>
              <a:off x="2208775" y="1715438"/>
              <a:ext cx="2432237" cy="4404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Vacuum Chamber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FD5AC7D-2853-4208-ADB1-C41A1CEC257F}"/>
                </a:ext>
              </a:extLst>
            </p:cNvPr>
            <p:cNvSpPr/>
            <p:nvPr/>
          </p:nvSpPr>
          <p:spPr>
            <a:xfrm>
              <a:off x="4815422" y="2123693"/>
              <a:ext cx="1609863" cy="4404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Storage Region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7407FDD-2E73-4747-B727-7CA771E437C4}"/>
                </a:ext>
              </a:extLst>
            </p:cNvPr>
            <p:cNvSpPr/>
            <p:nvPr/>
          </p:nvSpPr>
          <p:spPr>
            <a:xfrm>
              <a:off x="4416726" y="4205070"/>
              <a:ext cx="1941204" cy="4404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Calorimeter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BA14E86-F120-4348-90FE-AD8A6C7B853C}"/>
                </a:ext>
              </a:extLst>
            </p:cNvPr>
            <p:cNvSpPr/>
            <p:nvPr/>
          </p:nvSpPr>
          <p:spPr>
            <a:xfrm>
              <a:off x="1755845" y="4205071"/>
              <a:ext cx="2432237" cy="44043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zh-CN" dirty="0">
                  <a:solidFill>
                    <a:srgbClr val="FF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8 tracker modules</a:t>
              </a:r>
              <a:endParaRPr lang="zh-CN" altLang="en-US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962B0984-0D22-4B39-8839-408E1C58C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173" y="2757583"/>
            <a:ext cx="4077218" cy="386596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477A1DA-DDA9-4C0A-8492-D6B7BB348682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D2D68A-1A28-4C1D-A28E-7908B5A76763}"/>
              </a:ext>
            </a:extLst>
          </p:cNvPr>
          <p:cNvGrpSpPr>
            <a:grpSpLocks noChangeAspect="1"/>
          </p:cNvGrpSpPr>
          <p:nvPr/>
        </p:nvGrpSpPr>
        <p:grpSpPr>
          <a:xfrm>
            <a:off x="5662443" y="3786741"/>
            <a:ext cx="1741409" cy="2428162"/>
            <a:chOff x="9477708" y="1362878"/>
            <a:chExt cx="2028825" cy="282892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B9E16EF-729F-4009-8F74-85FC72562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77708" y="1362878"/>
              <a:ext cx="2028825" cy="2828925"/>
            </a:xfrm>
            <a:prstGeom prst="rect">
              <a:avLst/>
            </a:prstGeom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E134D82-1FA7-408A-94BA-519FC376D7F9}"/>
                </a:ext>
              </a:extLst>
            </p:cNvPr>
            <p:cNvSpPr/>
            <p:nvPr/>
          </p:nvSpPr>
          <p:spPr>
            <a:xfrm>
              <a:off x="10376616" y="2974205"/>
              <a:ext cx="180000" cy="180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223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2" y="678856"/>
            <a:ext cx="90847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Motivation of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</a:t>
            </a:r>
            <a:r>
              <a:rPr lang="zh-CN" altLang="en-US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Tracker System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851874D-DB25-4833-BB8C-7B59212F3187}"/>
              </a:ext>
            </a:extLst>
          </p:cNvPr>
          <p:cNvSpPr txBox="1"/>
          <p:nvPr/>
        </p:nvSpPr>
        <p:spPr>
          <a:xfrm>
            <a:off x="333673" y="1337911"/>
            <a:ext cx="8252978" cy="329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Position:</a:t>
            </a: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measure the muon-beam spatial profile, along with projections in the radial and vertical directions 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Momentum:</a:t>
            </a:r>
            <a:r>
              <a:rPr lang="zh-CN" altLang="en-US" sz="2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Make an independent measurement of positron momentum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2400" b="1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Beam Dynamics: </a:t>
            </a:r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Characterize position and width CBO modulations, horizontal and vertical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en-US" altLang="zh-CN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A6C54EA-630F-4F1E-BEFA-6F08648EC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858" y="1337911"/>
            <a:ext cx="3225093" cy="53708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EA281D4-7197-490C-AA24-F2488543E0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733" y="4174687"/>
            <a:ext cx="2451125" cy="25341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0F27A73-4297-4583-843C-83D02315EE50}"/>
              </a:ext>
            </a:extLst>
          </p:cNvPr>
          <p:cNvSpPr txBox="1"/>
          <p:nvPr/>
        </p:nvSpPr>
        <p:spPr>
          <a:xfrm>
            <a:off x="11703517" y="119495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pic>
        <p:nvPicPr>
          <p:cNvPr id="8" name="Picture 3" descr="Picture 3">
            <a:extLst>
              <a:ext uri="{FF2B5EF4-FFF2-40B4-BE49-F238E27FC236}">
                <a16:creationId xmlns:a16="http://schemas.microsoft.com/office/drawing/2014/main" id="{85CAE28C-3F6A-4BB8-B6F4-19636A6404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1823542" y="4174687"/>
            <a:ext cx="3321112" cy="23941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584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Tracking Reconstruction Workflow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>
            <a:extLst>
              <a:ext uri="{FF2B5EF4-FFF2-40B4-BE49-F238E27FC236}">
                <a16:creationId xmlns:a16="http://schemas.microsoft.com/office/drawing/2014/main" id="{1292FD2A-034C-4AAB-9C72-3D317736B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88" y="1358523"/>
            <a:ext cx="10930024" cy="364043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26E2FCE6-9908-48C9-B4B5-76D9114EAD2F}"/>
              </a:ext>
            </a:extLst>
          </p:cNvPr>
          <p:cNvSpPr txBox="1"/>
          <p:nvPr/>
        </p:nvSpPr>
        <p:spPr>
          <a:xfrm>
            <a:off x="8008219" y="6448927"/>
            <a:ext cx="4183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taken from Fermilab muon g-2 internal note 215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A16856B5-2E54-4FA1-8DEF-0F5EFFAD9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84" y="4998961"/>
            <a:ext cx="7790735" cy="164585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F58770D9-34BA-4AD3-B6B4-69C29A52D2B6}"/>
              </a:ext>
            </a:extLst>
          </p:cNvPr>
          <p:cNvSpPr txBox="1"/>
          <p:nvPr/>
        </p:nvSpPr>
        <p:spPr>
          <a:xfrm>
            <a:off x="11703517" y="145620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6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817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 descr="段落标题1"/>
          <p:cNvSpPr/>
          <p:nvPr/>
        </p:nvSpPr>
        <p:spPr>
          <a:xfrm>
            <a:off x="733001" y="678856"/>
            <a:ext cx="85842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Default Tracking Reconstruction Workflow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4967245" y="2739860"/>
            <a:ext cx="122555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>
            <a:extLst>
              <a:ext uri="{FF2B5EF4-FFF2-40B4-BE49-F238E27FC236}">
                <a16:creationId xmlns:a16="http://schemas.microsoft.com/office/drawing/2014/main" id="{3BCE6DB2-C966-47AA-921E-0FAB976C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222" y="1678132"/>
            <a:ext cx="4576412" cy="21234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099029D-5DA8-4F1B-B3F0-14D756E59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536" y="4488390"/>
            <a:ext cx="2563831" cy="212345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687A4FC-B258-43BC-9F6E-04894E978892}"/>
              </a:ext>
            </a:extLst>
          </p:cNvPr>
          <p:cNvSpPr txBox="1"/>
          <p:nvPr/>
        </p:nvSpPr>
        <p:spPr>
          <a:xfrm>
            <a:off x="3336878" y="1255706"/>
            <a:ext cx="221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Time island</a:t>
            </a:r>
            <a:endParaRPr lang="zh-CN" alt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3EFA53-E376-4B2C-9BC0-EEF5B39D28B2}"/>
              </a:ext>
            </a:extLst>
          </p:cNvPr>
          <p:cNvSpPr txBox="1"/>
          <p:nvPr/>
        </p:nvSpPr>
        <p:spPr>
          <a:xfrm>
            <a:off x="5314503" y="3967749"/>
            <a:ext cx="2063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endParaRPr lang="zh-CN" alt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57773B7-825D-4FF7-8CCF-BA3145F02DC1}"/>
              </a:ext>
            </a:extLst>
          </p:cNvPr>
          <p:cNvSpPr txBox="1"/>
          <p:nvPr/>
        </p:nvSpPr>
        <p:spPr>
          <a:xfrm>
            <a:off x="8349234" y="1517063"/>
            <a:ext cx="3598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 Finding &amp; Fit</a:t>
            </a:r>
            <a:endParaRPr lang="zh-CN" alt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A1E8B30-446D-499E-B4E1-8B6DFC16B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8715" y="1970967"/>
            <a:ext cx="4283484" cy="442019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C8E44B-A841-4814-A381-9DFE47FEE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50" y="4488390"/>
            <a:ext cx="3478456" cy="212345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6DA1A54-8478-4564-BEA3-9355A3DE89AB}"/>
              </a:ext>
            </a:extLst>
          </p:cNvPr>
          <p:cNvSpPr txBox="1"/>
          <p:nvPr/>
        </p:nvSpPr>
        <p:spPr>
          <a:xfrm>
            <a:off x="1273555" y="3967748"/>
            <a:ext cx="2218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Clustering</a:t>
            </a:r>
            <a:endParaRPr lang="zh-CN" altLang="en-US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41E9972-0539-40E4-B356-2DB5FB950AC6}"/>
              </a:ext>
            </a:extLst>
          </p:cNvPr>
          <p:cNvSpPr txBox="1"/>
          <p:nvPr/>
        </p:nvSpPr>
        <p:spPr>
          <a:xfrm>
            <a:off x="11703517" y="119494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7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877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descr="段落标题1">
            <a:extLst>
              <a:ext uri="{FF2B5EF4-FFF2-40B4-BE49-F238E27FC236}">
                <a16:creationId xmlns:a16="http://schemas.microsoft.com/office/drawing/2014/main" id="{BE547094-7D02-4791-B94B-E7B3077E00C4}"/>
              </a:ext>
            </a:extLst>
          </p:cNvPr>
          <p:cNvSpPr/>
          <p:nvPr/>
        </p:nvSpPr>
        <p:spPr>
          <a:xfrm>
            <a:off x="733002" y="678856"/>
            <a:ext cx="102397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GNN V.S. official workflow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639EC5F1-C830-4A10-85D2-D5C0C8A4936B}"/>
              </a:ext>
            </a:extLst>
          </p:cNvPr>
          <p:cNvSpPr/>
          <p:nvPr/>
        </p:nvSpPr>
        <p:spPr>
          <a:xfrm>
            <a:off x="1025707" y="1429845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Raw digits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C356DE6F-2DBB-448F-8064-294AD26B9D07}"/>
              </a:ext>
            </a:extLst>
          </p:cNvPr>
          <p:cNvSpPr/>
          <p:nvPr/>
        </p:nvSpPr>
        <p:spPr>
          <a:xfrm>
            <a:off x="2592281" y="1434286"/>
            <a:ext cx="3000738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2464E55-9A07-4D0E-BEA4-A8B0C4918C8D}"/>
              </a:ext>
            </a:extLst>
          </p:cNvPr>
          <p:cNvSpPr/>
          <p:nvPr/>
        </p:nvSpPr>
        <p:spPr>
          <a:xfrm>
            <a:off x="4158855" y="2341228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clustering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D543ECD-D078-43E0-9C37-B6E1ADA1E1CC}"/>
              </a:ext>
            </a:extLst>
          </p:cNvPr>
          <p:cNvSpPr/>
          <p:nvPr/>
        </p:nvSpPr>
        <p:spPr>
          <a:xfrm>
            <a:off x="4158855" y="3181885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seeding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91F6EE4-F957-495C-B98C-C8C9E6FF26AA}"/>
              </a:ext>
            </a:extLst>
          </p:cNvPr>
          <p:cNvSpPr/>
          <p:nvPr/>
        </p:nvSpPr>
        <p:spPr>
          <a:xfrm>
            <a:off x="4158855" y="4063038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1DB014E3-022F-4B58-9E27-86D0E67E5952}"/>
              </a:ext>
            </a:extLst>
          </p:cNvPr>
          <p:cNvSpPr/>
          <p:nvPr/>
        </p:nvSpPr>
        <p:spPr>
          <a:xfrm>
            <a:off x="4158855" y="4944191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cleaning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AC82031-A5DE-4EE3-B8CE-90086B291A75}"/>
              </a:ext>
            </a:extLst>
          </p:cNvPr>
          <p:cNvSpPr/>
          <p:nvPr/>
        </p:nvSpPr>
        <p:spPr>
          <a:xfrm>
            <a:off x="4158855" y="5835562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T0 finder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6BDF0E02-0839-40C5-A0D3-E3F8EEBC141D}"/>
              </a:ext>
            </a:extLst>
          </p:cNvPr>
          <p:cNvSpPr/>
          <p:nvPr/>
        </p:nvSpPr>
        <p:spPr>
          <a:xfrm>
            <a:off x="5789041" y="5835562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DCA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BC6B9818-693E-42AF-8776-FD9BA0A75E57}"/>
              </a:ext>
            </a:extLst>
          </p:cNvPr>
          <p:cNvSpPr/>
          <p:nvPr/>
        </p:nvSpPr>
        <p:spPr>
          <a:xfrm>
            <a:off x="7419227" y="5819412"/>
            <a:ext cx="1434164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 fitting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D3BBF9DB-783C-4671-8F8A-34140D210AA0}"/>
              </a:ext>
            </a:extLst>
          </p:cNvPr>
          <p:cNvSpPr/>
          <p:nvPr/>
        </p:nvSpPr>
        <p:spPr>
          <a:xfrm>
            <a:off x="8985801" y="5828441"/>
            <a:ext cx="1684236" cy="5232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vertex fitting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黑色向右箭头png素材透明免抠图片-PPT元素">
            <a:extLst>
              <a:ext uri="{FF2B5EF4-FFF2-40B4-BE49-F238E27FC236}">
                <a16:creationId xmlns:a16="http://schemas.microsoft.com/office/drawing/2014/main" id="{E64A1400-06E5-444E-A59B-B6DAF65F5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466" y="1446166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黑色向右箭头png素材透明免抠图片-PPT元素">
            <a:extLst>
              <a:ext uri="{FF2B5EF4-FFF2-40B4-BE49-F238E27FC236}">
                <a16:creationId xmlns:a16="http://schemas.microsoft.com/office/drawing/2014/main" id="{C8B51862-6AF9-4AC2-B49D-8555B7745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9879" y="1866663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黑色向右箭头png素材透明免抠图片-PPT元素">
            <a:extLst>
              <a:ext uri="{FF2B5EF4-FFF2-40B4-BE49-F238E27FC236}">
                <a16:creationId xmlns:a16="http://schemas.microsoft.com/office/drawing/2014/main" id="{06377F60-E955-4D73-B7CA-610489564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788" y="5828441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黑色向右箭头png素材透明免抠图片-PPT元素">
            <a:extLst>
              <a:ext uri="{FF2B5EF4-FFF2-40B4-BE49-F238E27FC236}">
                <a16:creationId xmlns:a16="http://schemas.microsoft.com/office/drawing/2014/main" id="{7B99A7C6-5BD6-4193-BB5E-2F60337EF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21" y="5828441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黑色向右箭头png素材透明免抠图片-PPT元素">
            <a:extLst>
              <a:ext uri="{FF2B5EF4-FFF2-40B4-BE49-F238E27FC236}">
                <a16:creationId xmlns:a16="http://schemas.microsoft.com/office/drawing/2014/main" id="{4D159454-4318-4A3C-8793-F1DC16EB9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11" y="5835562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1519F532-B1F1-44BF-B0DD-8AE8128C7597}"/>
              </a:ext>
            </a:extLst>
          </p:cNvPr>
          <p:cNvSpPr/>
          <p:nvPr/>
        </p:nvSpPr>
        <p:spPr>
          <a:xfrm>
            <a:off x="2617978" y="3617639"/>
            <a:ext cx="1434164" cy="89375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GNN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Finding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2" descr="黑色向右箭头png素材透明免抠图片-PPT元素">
            <a:extLst>
              <a:ext uri="{FF2B5EF4-FFF2-40B4-BE49-F238E27FC236}">
                <a16:creationId xmlns:a16="http://schemas.microsoft.com/office/drawing/2014/main" id="{D84C62C9-291C-4B55-99CC-D84ED01ED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9879" y="2742151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黑色向右箭头png素材透明免抠图片-PPT元素">
            <a:extLst>
              <a:ext uri="{FF2B5EF4-FFF2-40B4-BE49-F238E27FC236}">
                <a16:creationId xmlns:a16="http://schemas.microsoft.com/office/drawing/2014/main" id="{D89BB0DE-3A8E-4682-A37A-761C6FF4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4327" y="3617639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黑色向右箭头png素材透明免抠图片-PPT元素">
            <a:extLst>
              <a:ext uri="{FF2B5EF4-FFF2-40B4-BE49-F238E27FC236}">
                <a16:creationId xmlns:a16="http://schemas.microsoft.com/office/drawing/2014/main" id="{17BF19A9-08FB-4C4F-9B2A-F6F7C44E8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4327" y="4511395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黑色向右箭头png素材透明免抠图片-PPT元素">
            <a:extLst>
              <a:ext uri="{FF2B5EF4-FFF2-40B4-BE49-F238E27FC236}">
                <a16:creationId xmlns:a16="http://schemas.microsoft.com/office/drawing/2014/main" id="{5555A40B-9A59-4432-AE94-F5589C784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3928" y="5375011"/>
            <a:ext cx="523220" cy="52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4949AF26-79E0-40FE-8B2E-BD956D4DDC59}"/>
              </a:ext>
            </a:extLst>
          </p:cNvPr>
          <p:cNvSpPr/>
          <p:nvPr/>
        </p:nvSpPr>
        <p:spPr>
          <a:xfrm>
            <a:off x="541406" y="2342852"/>
            <a:ext cx="1434164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 graph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F48C121-6DFF-4738-9B60-D04970F6FDE2}"/>
              </a:ext>
            </a:extLst>
          </p:cNvPr>
          <p:cNvSpPr/>
          <p:nvPr/>
        </p:nvSpPr>
        <p:spPr>
          <a:xfrm>
            <a:off x="541405" y="3167390"/>
            <a:ext cx="1434164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apply model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762DA38F-772A-4983-B313-BDE252FC5D55}"/>
              </a:ext>
            </a:extLst>
          </p:cNvPr>
          <p:cNvSpPr/>
          <p:nvPr/>
        </p:nvSpPr>
        <p:spPr>
          <a:xfrm>
            <a:off x="541405" y="4063038"/>
            <a:ext cx="1434164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 edges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ED03B0BD-1F2C-4B7B-A7FD-BD93295BA31C}"/>
              </a:ext>
            </a:extLst>
          </p:cNvPr>
          <p:cNvSpPr/>
          <p:nvPr/>
        </p:nvSpPr>
        <p:spPr>
          <a:xfrm>
            <a:off x="541405" y="4944191"/>
            <a:ext cx="1434164" cy="52322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 track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3576BA22-FA1F-48D6-B2B2-E7CBBED31B3D}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3335060" y="1946092"/>
            <a:ext cx="0" cy="1671547"/>
          </a:xfrm>
          <a:prstGeom prst="straightConnector1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连接符: 肘形 34">
            <a:extLst>
              <a:ext uri="{FF2B5EF4-FFF2-40B4-BE49-F238E27FC236}">
                <a16:creationId xmlns:a16="http://schemas.microsoft.com/office/drawing/2014/main" id="{239C8BBD-A797-4386-9E00-E053F1E17A3C}"/>
              </a:ext>
            </a:extLst>
          </p:cNvPr>
          <p:cNvCxnSpPr>
            <a:cxnSpLocks/>
          </p:cNvCxnSpPr>
          <p:nvPr/>
        </p:nvCxnSpPr>
        <p:spPr>
          <a:xfrm rot="16200000" flipH="1">
            <a:off x="2979546" y="4933380"/>
            <a:ext cx="1503791" cy="823793"/>
          </a:xfrm>
          <a:prstGeom prst="bentConnector2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solid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F7C4B603-1B77-469A-B49D-A661DF0DBCAC}"/>
              </a:ext>
            </a:extLst>
          </p:cNvPr>
          <p:cNvCxnSpPr>
            <a:cxnSpLocks/>
          </p:cNvCxnSpPr>
          <p:nvPr/>
        </p:nvCxnSpPr>
        <p:spPr>
          <a:xfrm>
            <a:off x="1896177" y="2401763"/>
            <a:ext cx="796474" cy="1288847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F998EFD5-FC39-4B32-BACD-125666C9BC46}"/>
              </a:ext>
            </a:extLst>
          </p:cNvPr>
          <p:cNvCxnSpPr>
            <a:cxnSpLocks/>
          </p:cNvCxnSpPr>
          <p:nvPr/>
        </p:nvCxnSpPr>
        <p:spPr>
          <a:xfrm flipH="1">
            <a:off x="1908330" y="4423954"/>
            <a:ext cx="784321" cy="979447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22C0FB7-CC27-4196-A717-954AC3EAF028}"/>
              </a:ext>
            </a:extLst>
          </p:cNvPr>
          <p:cNvSpPr txBox="1"/>
          <p:nvPr/>
        </p:nvSpPr>
        <p:spPr>
          <a:xfrm>
            <a:off x="5637176" y="1402161"/>
            <a:ext cx="6432430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improve tracking efficiency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more tracks (more statistics)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Speed up production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Better beam dynamics monitoring and measurement</a:t>
            </a:r>
          </a:p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altLang="zh-CN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Prepare for the next generation experiment at J-PARC</a:t>
            </a:r>
          </a:p>
        </p:txBody>
      </p:sp>
      <p:cxnSp>
        <p:nvCxnSpPr>
          <p:cNvPr id="48" name="连接符: 肘形 47">
            <a:extLst>
              <a:ext uri="{FF2B5EF4-FFF2-40B4-BE49-F238E27FC236}">
                <a16:creationId xmlns:a16="http://schemas.microsoft.com/office/drawing/2014/main" id="{8CCC5A38-B1A3-42B1-B180-7C029C192CE9}"/>
              </a:ext>
            </a:extLst>
          </p:cNvPr>
          <p:cNvCxnSpPr>
            <a:cxnSpLocks/>
            <a:stCxn id="19" idx="0"/>
          </p:cNvCxnSpPr>
          <p:nvPr/>
        </p:nvCxnSpPr>
        <p:spPr>
          <a:xfrm rot="5400000" flipH="1" flipV="1">
            <a:off x="8423442" y="5116269"/>
            <a:ext cx="416011" cy="990277"/>
          </a:xfrm>
          <a:prstGeom prst="bentConnector2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solid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945306DB-F857-4A80-9E75-D5D7FA5053AC}"/>
              </a:ext>
            </a:extLst>
          </p:cNvPr>
          <p:cNvSpPr/>
          <p:nvPr/>
        </p:nvSpPr>
        <p:spPr>
          <a:xfrm>
            <a:off x="9001550" y="4944191"/>
            <a:ext cx="1684236" cy="7127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GNN </a:t>
            </a:r>
          </a:p>
          <a:p>
            <a:pPr algn="ctr"/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vertex fitting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连接符: 肘形 52">
            <a:extLst>
              <a:ext uri="{FF2B5EF4-FFF2-40B4-BE49-F238E27FC236}">
                <a16:creationId xmlns:a16="http://schemas.microsoft.com/office/drawing/2014/main" id="{1403FE76-D957-408B-A8A1-DFA2DF06E65B}"/>
              </a:ext>
            </a:extLst>
          </p:cNvPr>
          <p:cNvCxnSpPr>
            <a:cxnSpLocks/>
            <a:stCxn id="18" idx="0"/>
            <a:endCxn id="61" idx="1"/>
          </p:cNvCxnSpPr>
          <p:nvPr/>
        </p:nvCxnSpPr>
        <p:spPr>
          <a:xfrm rot="5400000" flipH="1" flipV="1">
            <a:off x="6093467" y="4700468"/>
            <a:ext cx="1547751" cy="722438"/>
          </a:xfrm>
          <a:prstGeom prst="bentConnector2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0BD1BFBA-9208-44C8-8D46-60747AEF063C}"/>
              </a:ext>
            </a:extLst>
          </p:cNvPr>
          <p:cNvSpPr/>
          <p:nvPr/>
        </p:nvSpPr>
        <p:spPr>
          <a:xfrm>
            <a:off x="7228561" y="3931437"/>
            <a:ext cx="1684236" cy="71274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GNN </a:t>
            </a:r>
          </a:p>
          <a:p>
            <a:pPr algn="ctr"/>
            <a:r>
              <a:rPr lang="en-US" altLang="zh-CN" b="1" dirty="0">
                <a:ln/>
                <a:solidFill>
                  <a:srgbClr val="0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track fitting</a:t>
            </a:r>
            <a:endParaRPr lang="zh-CN" altLang="en-US" b="1" dirty="0">
              <a:ln/>
              <a:solidFill>
                <a:srgbClr val="0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连接符: 肘形 61">
            <a:extLst>
              <a:ext uri="{FF2B5EF4-FFF2-40B4-BE49-F238E27FC236}">
                <a16:creationId xmlns:a16="http://schemas.microsoft.com/office/drawing/2014/main" id="{D3342DEB-EC54-4D80-88EE-77B07901726A}"/>
              </a:ext>
            </a:extLst>
          </p:cNvPr>
          <p:cNvCxnSpPr>
            <a:cxnSpLocks/>
            <a:stCxn id="61" idx="3"/>
            <a:endCxn id="52" idx="0"/>
          </p:cNvCxnSpPr>
          <p:nvPr/>
        </p:nvCxnSpPr>
        <p:spPr>
          <a:xfrm>
            <a:off x="8912797" y="4287811"/>
            <a:ext cx="930871" cy="656380"/>
          </a:xfrm>
          <a:prstGeom prst="bentConnector2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  <a:effectLst>
            <a:outerShdw blurRad="50800" dist="38100" algn="l" rotWithShape="0">
              <a:prstClr val="black">
                <a:alpha val="40000"/>
              </a:prstClr>
            </a:outerShdw>
            <a:softEdge rad="2540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E18F2AC-1345-4F6C-8DE3-3FD3518ABCA3}"/>
              </a:ext>
            </a:extLst>
          </p:cNvPr>
          <p:cNvSpPr txBox="1"/>
          <p:nvPr/>
        </p:nvSpPr>
        <p:spPr>
          <a:xfrm>
            <a:off x="11703517" y="119494"/>
            <a:ext cx="488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8</a:t>
            </a:r>
            <a:endParaRPr lang="zh-CN" altLang="en-US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088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28" grpId="0" animBg="1"/>
      <p:bldP spid="29" grpId="0" animBg="1"/>
      <p:bldP spid="30" grpId="0" animBg="1"/>
      <p:bldP spid="31" grpId="0" animBg="1"/>
      <p:bldP spid="52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郑少PPT">
  <a:themeElements>
    <a:clrScheme name="自定义 78">
      <a:dk1>
        <a:srgbClr val="174A73"/>
      </a:dk1>
      <a:lt1>
        <a:srgbClr val="FFFFFF"/>
      </a:lt1>
      <a:dk2>
        <a:srgbClr val="5F5F5F"/>
      </a:dk2>
      <a:lt2>
        <a:srgbClr val="FFFFFF"/>
      </a:lt2>
      <a:accent1>
        <a:srgbClr val="174A73"/>
      </a:accent1>
      <a:accent2>
        <a:srgbClr val="4CBFA0"/>
      </a:accent2>
      <a:accent3>
        <a:srgbClr val="174A73"/>
      </a:accent3>
      <a:accent4>
        <a:srgbClr val="4CBFA0"/>
      </a:accent4>
      <a:accent5>
        <a:srgbClr val="174A73"/>
      </a:accent5>
      <a:accent6>
        <a:srgbClr val="4CBFA0"/>
      </a:accent6>
      <a:hlink>
        <a:srgbClr val="FFFFFF"/>
      </a:hlink>
      <a:folHlink>
        <a:srgbClr val="FFFFFF"/>
      </a:folHlink>
    </a:clrScheme>
    <a:fontScheme name="0000001 思源黑体">
      <a:majorFont>
        <a:latin typeface="等线 Light"/>
        <a:ea typeface="思源黑体 CN Bold"/>
        <a:cs typeface=""/>
      </a:majorFont>
      <a:minorFont>
        <a:latin typeface="等线"/>
        <a:ea typeface="思源黑体 CN Extra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150000"/>
          </a:lnSpc>
          <a:defRPr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8224</TotalTime>
  <Words>1639</Words>
  <Application>Microsoft Office PowerPoint</Application>
  <PresentationFormat>宽屏</PresentationFormat>
  <Paragraphs>298</Paragraphs>
  <Slides>25</Slides>
  <Notes>24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8" baseType="lpstr">
      <vt:lpstr>等线</vt:lpstr>
      <vt:lpstr>楷体</vt:lpstr>
      <vt:lpstr>思源黑体 CN Bold</vt:lpstr>
      <vt:lpstr>思源黑体 CN ExtraLight</vt:lpstr>
      <vt:lpstr>宋体</vt:lpstr>
      <vt:lpstr>微软雅黑</vt:lpstr>
      <vt:lpstr>Arial</vt:lpstr>
      <vt:lpstr>Calibri</vt:lpstr>
      <vt:lpstr>Cambria Math</vt:lpstr>
      <vt:lpstr>Segoe UI Light</vt:lpstr>
      <vt:lpstr>Times New Roman</vt:lpstr>
      <vt:lpstr>Wingdings</vt:lpstr>
      <vt:lpstr>郑少PPT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KLS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001</dc:title>
  <dc:creator>郑少PPT</dc:creator>
  <cp:lastModifiedBy>ZJ</cp:lastModifiedBy>
  <cp:revision>3555</cp:revision>
  <cp:lastPrinted>2022-09-21T01:53:40Z</cp:lastPrinted>
  <dcterms:created xsi:type="dcterms:W3CDTF">2022-09-21T01:53:40Z</dcterms:created>
  <dcterms:modified xsi:type="dcterms:W3CDTF">2024-05-18T01:26:27Z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2052-3.9.3.6359</vt:lpwstr>
  </property>
  <property fmtid="{D5CDD505-2E9C-101B-9397-08002B2CF9AE}" pid="3" name="KSORubyTemplateID">
    <vt:lpwstr>2</vt:lpwstr>
  </property>
</Properties>
</file>