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20" r:id="rId2"/>
    <p:sldMasterId id="2147483733" r:id="rId3"/>
    <p:sldMasterId id="2147483746" r:id="rId4"/>
  </p:sldMasterIdLst>
  <p:notesMasterIdLst>
    <p:notesMasterId r:id="rId10"/>
  </p:notesMasterIdLst>
  <p:handoutMasterIdLst>
    <p:handoutMasterId r:id="rId11"/>
  </p:handoutMasterIdLst>
  <p:sldIdLst>
    <p:sldId id="540" r:id="rId5"/>
    <p:sldId id="546" r:id="rId6"/>
    <p:sldId id="547" r:id="rId7"/>
    <p:sldId id="548" r:id="rId8"/>
    <p:sldId id="549" r:id="rId9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CC99"/>
    <a:srgbClr val="33CCCC"/>
    <a:srgbClr val="CC0099"/>
    <a:srgbClr val="006633"/>
    <a:srgbClr val="FFFFCC"/>
    <a:srgbClr val="FFCCCC"/>
    <a:srgbClr val="777777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5244" autoAdjust="0"/>
  </p:normalViewPr>
  <p:slideViewPr>
    <p:cSldViewPr>
      <p:cViewPr varScale="1">
        <p:scale>
          <a:sx n="86" d="100"/>
          <a:sy n="86" d="100"/>
        </p:scale>
        <p:origin x="156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45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9D3B2D2-EB54-4DB4-86CA-44B2C5EC994F}" type="datetimeFigureOut">
              <a:rPr lang="en-US"/>
              <a:pPr>
                <a:defRPr/>
              </a:pPr>
              <a:t>3/1/2024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70613A5-CF5A-471A-A00E-C70A2B20F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0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93E35E6-4823-423C-9A77-97541517AD0D}" type="datetimeFigureOut">
              <a:rPr lang="en-US"/>
              <a:pPr>
                <a:defRPr/>
              </a:pPr>
              <a:t>3/1/2024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750393-E56E-4EC0-A630-7481E0259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31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992888" cy="2209800"/>
          </a:xfrm>
          <a:prstGeom prst="rect">
            <a:avLst/>
          </a:prstGeom>
          <a:noFill/>
        </p:spPr>
        <p:txBody>
          <a:bodyPr/>
          <a:lstStyle>
            <a:lvl1pPr algn="l">
              <a:defRPr sz="28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fr-FR" dirty="0"/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881EA-2ABF-40F3-8ABB-B45228A2DF0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56594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56594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2994-BFD4-4E84-9815-31D3787F3AD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C394A-8DF0-49E7-9776-29202ACFE3D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608513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9C70-F4DE-44F6-80FF-4947D2FAA00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AE355-4760-4E4D-8611-1C8075FED0F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4E7D-620D-4AA7-B397-DE3FCFC9901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7"/>
            <a:ext cx="8229600" cy="5400601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buClr>
                <a:srgbClr val="CC99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531515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6B38D0-E50B-47EC-B2D3-4AE0B27AD52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0" y="6527800"/>
            <a:ext cx="3384550" cy="2619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3521075" y="6457950"/>
            <a:ext cx="2563813" cy="331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6231-FA3F-475A-96A0-F73E72A3D4E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90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1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 txBox="1">
            <a:spLocks noChangeArrowheads="1"/>
          </p:cNvSpPr>
          <p:nvPr/>
        </p:nvSpPr>
        <p:spPr bwMode="auto">
          <a:xfrm>
            <a:off x="3276600" y="6524625"/>
            <a:ext cx="3167063" cy="261938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spcBef>
                <a:spcPct val="0"/>
              </a:spcBef>
              <a:buClrTx/>
              <a:buSzTx/>
              <a:buFontTx/>
              <a:buNone/>
              <a:defRPr sz="1200" kern="1200">
                <a:solidFill>
                  <a:srgbClr val="00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>
            <a:lvl1pPr>
              <a:lnSpc>
                <a:spcPct val="120000"/>
              </a:lnSpc>
              <a:defRPr sz="1800" b="1">
                <a:solidFill>
                  <a:schemeClr val="tx1"/>
                </a:solidFill>
                <a:latin typeface="+mn-lt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anose="05000000000000000000" pitchFamily="2" charset="2"/>
              <a:buChar char="Ø"/>
              <a:defRPr sz="16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2pPr>
            <a:lvl3pPr marL="1143000" indent="-228600">
              <a:lnSpc>
                <a:spcPct val="120000"/>
              </a:lnSpc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3pPr>
            <a:lvl4pPr>
              <a:defRPr sz="12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4pPr>
            <a:lvl5pPr>
              <a:buClr>
                <a:srgbClr val="CC9900"/>
              </a:buClr>
              <a:defRPr sz="11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503988"/>
            <a:ext cx="946150" cy="288925"/>
          </a:xfrm>
        </p:spPr>
        <p:txBody>
          <a:bodyPr/>
          <a:lstStyle>
            <a:lvl1pPr>
              <a:defRPr b="0" smtClean="0"/>
            </a:lvl1pPr>
          </a:lstStyle>
          <a:p>
            <a:pPr>
              <a:defRPr/>
            </a:pPr>
            <a:fld id="{E8AFDBC6-8636-43D0-8C2D-AEEF18B55193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395288" y="6453336"/>
            <a:ext cx="3888680" cy="258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rgbClr val="00663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 dirty="0"/>
              <a:t>05/03/2024</a:t>
            </a:r>
            <a:r>
              <a:rPr lang="zh-CN" altLang="en-US" dirty="0"/>
              <a:t>，</a:t>
            </a:r>
            <a:r>
              <a:rPr lang="en-US" altLang="zh-CN" dirty="0"/>
              <a:t>CEPC TDR meeting</a:t>
            </a:r>
            <a:endParaRPr lang="fr-BE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65125"/>
            <a:ext cx="7886700" cy="471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62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5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24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2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8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56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10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78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63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682C-5E2B-4034-A45B-361F3364CAB3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82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91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24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888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367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00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92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843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371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3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07F9-308E-44DE-896A-C5F5486FF59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454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82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13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70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665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47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808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21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766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2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8911-1167-4E04-8CBE-31CC4704724D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208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692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853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7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31DB-9929-42CA-B090-663F3A0BCBA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A045C-B1E0-49FF-87BB-31A9B8F120A5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9EA8-6503-4CCB-973C-6820EEF8BE2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47345-8BDA-4AC4-85A1-9EBAA1195F60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Cliquez pour modifier les styles du texte du masque </a:t>
            </a:r>
          </a:p>
          <a:p>
            <a:pPr lvl="1"/>
            <a:r>
              <a:rPr lang="en-US" altLang="zh-CN"/>
              <a:t>Deuxième niveau</a:t>
            </a:r>
          </a:p>
          <a:p>
            <a:pPr lvl="2"/>
            <a:r>
              <a:rPr lang="en-US" altLang="zh-CN"/>
              <a:t>Troisième niveau</a:t>
            </a:r>
          </a:p>
          <a:p>
            <a:pPr lvl="3"/>
            <a:r>
              <a:rPr lang="en-US" altLang="zh-CN"/>
              <a:t>Quatrième niveau</a:t>
            </a:r>
          </a:p>
          <a:p>
            <a:pPr lvl="4"/>
            <a:r>
              <a:rPr lang="en-US" altLang="zh-CN"/>
              <a:t>Cinquième niveau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503988"/>
            <a:ext cx="9461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6633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CF841C1A-65D0-45B7-9EA2-2E07EBD6A5E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10" name="Freeform 7"/>
          <p:cNvSpPr>
            <a:spLocks noChangeArrowheads="1"/>
          </p:cNvSpPr>
          <p:nvPr/>
        </p:nvSpPr>
        <p:spPr bwMode="auto">
          <a:xfrm>
            <a:off x="381000" y="228600"/>
            <a:ext cx="7215188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006633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57200" y="6453188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840001" y="54670"/>
            <a:ext cx="1296292" cy="7565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6" r:id="rId14"/>
    <p:sldLayoutId id="2147483717" r:id="rId15"/>
    <p:sldLayoutId id="2147483718" r:id="rId16"/>
    <p:sldLayoutId id="2147483719" r:id="rId17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n"/>
        <a:defRPr sz="2800">
          <a:solidFill>
            <a:srgbClr val="006633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633"/>
        </a:buClr>
        <a:buSzPct val="75000"/>
        <a:buFont typeface="Wingdings" pitchFamily="2" charset="2"/>
        <a:buChar char="Ä"/>
        <a:defRPr sz="2400">
          <a:solidFill>
            <a:schemeClr val="tx1"/>
          </a:solidFill>
          <a:latin typeface="Comic Sans MS" pitchFamily="66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Comic Sans MS" pitchFamily="66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6633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Comic Sans MS" pitchFamily="66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15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3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1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hep.ac.cn/event/2171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7C331410-9564-42C9-9313-47D7D397F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/>
          <a:lstStyle/>
          <a:p>
            <a:r>
              <a:rPr lang="en-US" altLang="zh-CN" sz="1600" dirty="0"/>
              <a:t>Thursday link</a:t>
            </a:r>
            <a:r>
              <a:rPr lang="zh-CN" altLang="en-US" sz="1600" dirty="0"/>
              <a:t>：</a:t>
            </a:r>
            <a:r>
              <a:rPr lang="en-US" altLang="zh-CN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https://indico.ihep.ac.cn/event/21711/</a:t>
            </a:r>
            <a:endParaRPr lang="en-US" altLang="zh-CN" sz="1600" dirty="0"/>
          </a:p>
          <a:p>
            <a:r>
              <a:rPr lang="en-US" altLang="zh-CN" sz="1600" b="1" dirty="0"/>
              <a:t>Discussed on general architecture of Elec-TDAQ, </a:t>
            </a:r>
            <a:r>
              <a:rPr lang="en-US" altLang="zh-CN" sz="1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converged into two main frameworks: ATLAS-like &amp; CMS-like</a:t>
            </a:r>
          </a:p>
          <a:p>
            <a:pPr lvl="1"/>
            <a:r>
              <a:rPr lang="en-US" altLang="zh-CN" sz="1400" b="1" dirty="0"/>
              <a:t>Key point is the trigger strategy: </a:t>
            </a:r>
          </a:p>
          <a:p>
            <a:pPr lvl="2"/>
            <a:r>
              <a:rPr lang="en-US" altLang="zh-CN" b="1" dirty="0"/>
              <a:t>ATLAS-like: FEE participate into the trigger decision, software trigger</a:t>
            </a:r>
          </a:p>
          <a:p>
            <a:pPr lvl="2"/>
            <a:r>
              <a:rPr lang="en-US" altLang="zh-CN" b="1" dirty="0"/>
              <a:t>CMS-like: BEE participate into the trigger decision, FEE only send out all the raw data (“FEE-</a:t>
            </a:r>
            <a:r>
              <a:rPr lang="en-US" altLang="zh-CN" b="1" dirty="0" err="1"/>
              <a:t>triggerless</a:t>
            </a:r>
            <a:r>
              <a:rPr lang="en-US" altLang="zh-CN" b="1" dirty="0"/>
              <a:t>”), hardware trigger</a:t>
            </a:r>
          </a:p>
          <a:p>
            <a:pPr lvl="1"/>
            <a:r>
              <a:rPr lang="en-US" altLang="zh-CN" sz="1400" b="1" dirty="0">
                <a:solidFill>
                  <a:schemeClr val="accent5">
                    <a:lumMod val="50000"/>
                  </a:schemeClr>
                </a:solidFill>
              </a:rPr>
              <a:t>Tends to prefer CMS-like trigger</a:t>
            </a:r>
          </a:p>
          <a:p>
            <a:pPr lvl="2"/>
            <a:r>
              <a:rPr lang="en-US" altLang="zh-CN" b="1" dirty="0">
                <a:solidFill>
                  <a:schemeClr val="accent5">
                    <a:lumMod val="50000"/>
                  </a:schemeClr>
                </a:solidFill>
              </a:rPr>
              <a:t>Simpler FEE &amp; ASIC</a:t>
            </a:r>
            <a:r>
              <a:rPr lang="en-US" altLang="zh-CN" b="1" dirty="0"/>
              <a:t>, higher engineering feasibility within limited time</a:t>
            </a:r>
          </a:p>
          <a:p>
            <a:pPr lvl="2"/>
            <a:r>
              <a:rPr lang="en-US" altLang="zh-CN" b="1" dirty="0">
                <a:solidFill>
                  <a:srgbClr val="FF0000"/>
                </a:solidFill>
              </a:rPr>
              <a:t>Precondition: FEE can send out all the data</a:t>
            </a:r>
          </a:p>
          <a:p>
            <a:pPr lvl="3"/>
            <a:r>
              <a:rPr lang="en-US" altLang="zh-CN" sz="1400" b="1" dirty="0">
                <a:solidFill>
                  <a:srgbClr val="FF0000"/>
                </a:solidFill>
              </a:rPr>
              <a:t>Needs to know all the data rate before trigger (plus all the noise &amp; background) of all sub-det</a:t>
            </a:r>
          </a:p>
          <a:p>
            <a:pPr lvl="3"/>
            <a:r>
              <a:rPr lang="en-US" altLang="zh-CN" sz="1400" b="1" dirty="0"/>
              <a:t>Most of the value provided before by sub-det are data rate after trigger</a:t>
            </a:r>
          </a:p>
          <a:p>
            <a:pPr lvl="1"/>
            <a:r>
              <a:rPr lang="en-US" altLang="zh-CN" sz="1400" b="1" dirty="0"/>
              <a:t>For few particular sub-det, like vertex, if needed (very likely), possible to provide a special &amp; simple but fast L0 trigger, with less latency (e.g. 3 us)</a:t>
            </a:r>
          </a:p>
          <a:p>
            <a:pPr lvl="1"/>
            <a:r>
              <a:rPr lang="en-US" altLang="zh-CN" sz="1400" b="1" dirty="0"/>
              <a:t>BEE &amp; Trigger common board possible to each merge into a single board</a:t>
            </a:r>
          </a:p>
          <a:p>
            <a:pPr lvl="2"/>
            <a:r>
              <a:rPr lang="en-US" altLang="zh-CN" b="1" dirty="0"/>
              <a:t>Needs further discussion to clarify the functionality division depending on trigger strategy 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44A7E62-B47F-4B30-AC0B-C8773643A8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1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AF1D6F-8230-4089-9E7B-8962BA72E06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05/03/2024</a:t>
            </a:r>
            <a:r>
              <a:rPr lang="zh-CN" altLang="en-US" dirty="0"/>
              <a:t>，</a:t>
            </a:r>
            <a:r>
              <a:rPr lang="en-US" altLang="zh-CN" dirty="0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67649897-B7C3-4AFF-A8B0-1F83A59FF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Progress in last week of Elec-TDAQ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39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471EAA9E-5E16-4C01-8B38-72456530E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Preliminary discussion on Muon R&amp;D</a:t>
            </a:r>
            <a:r>
              <a:rPr lang="zh-CN" altLang="en-US" sz="1600" dirty="0"/>
              <a:t> </a:t>
            </a:r>
            <a:r>
              <a:rPr lang="en-US" altLang="zh-CN" sz="1600" dirty="0"/>
              <a:t>Elec</a:t>
            </a:r>
            <a:r>
              <a:rPr lang="zh-CN" altLang="en-US" sz="1600" dirty="0"/>
              <a:t> → </a:t>
            </a:r>
            <a:r>
              <a:rPr lang="en-US" altLang="zh-CN" sz="1600" dirty="0"/>
              <a:t>CEPC Elec-TDAQ framework compatible design</a:t>
            </a:r>
          </a:p>
          <a:p>
            <a:pPr lvl="1"/>
            <a:r>
              <a:rPr lang="en-US" altLang="zh-CN" sz="1400" dirty="0"/>
              <a:t>Further Q: what is the real requirement to Muon Elec</a:t>
            </a:r>
          </a:p>
          <a:p>
            <a:pPr lvl="1"/>
            <a:r>
              <a:rPr lang="en-US" altLang="zh-CN" sz="1400" dirty="0"/>
              <a:t>Further Q: can Muon FEE compatible with CAL </a:t>
            </a:r>
            <a:r>
              <a:rPr lang="en-US" altLang="zh-CN" sz="1400" dirty="0" err="1"/>
              <a:t>SiPM</a:t>
            </a:r>
            <a:r>
              <a:rPr lang="en-US" altLang="zh-CN" sz="1400" dirty="0"/>
              <a:t> readout? </a:t>
            </a:r>
            <a:r>
              <a:rPr lang="zh-CN" altLang="en-US" sz="1400" dirty="0"/>
              <a:t>→ </a:t>
            </a:r>
            <a:r>
              <a:rPr lang="en-US" altLang="zh-CN" sz="1400" dirty="0"/>
              <a:t>ASIC can be used</a:t>
            </a:r>
          </a:p>
          <a:p>
            <a:r>
              <a:rPr lang="en-US" altLang="zh-CN" sz="1600" dirty="0"/>
              <a:t>Initiated Power &amp; Data link subsection work in Elec-TDAQ</a:t>
            </a:r>
          </a:p>
          <a:p>
            <a:pPr lvl="1"/>
            <a:r>
              <a:rPr lang="en-US" altLang="zh-CN" sz="1400" b="1" dirty="0"/>
              <a:t>Power: Jun Hu; Data Link: Di Guo (CCNU); Grounding: Lei Fan</a:t>
            </a:r>
          </a:p>
          <a:p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063B18F-F9EA-4372-8F85-09E0A344BF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15D1AF-5D5B-4608-BCE2-A20C632DDB3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05/03/2024</a:t>
            </a:r>
            <a:r>
              <a:rPr lang="zh-CN" altLang="en-US" dirty="0"/>
              <a:t>，</a:t>
            </a:r>
            <a:r>
              <a:rPr lang="en-US" altLang="zh-CN" dirty="0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8D85506A-4163-4438-A168-762018675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Progress in last week of Elec-TDAQ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168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6FF6D09D-F8E9-4645-9FF2-057EF7ECB5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507" y="1124744"/>
            <a:ext cx="5582693" cy="3226749"/>
          </a:xfr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9CB4D63-4842-436F-8D8C-8B9AAC4760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9A8682-4BCB-499B-9C2A-A3DDBCD0C54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05/03/2024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7D436CE2-3EAD-4EAB-90D5-97B703BA1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ATLAS vs CMS TDAQ framework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DC8B592-B853-43E9-B77F-5999939FC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0" y="836712"/>
            <a:ext cx="3537214" cy="3985399"/>
          </a:xfrm>
          <a:prstGeom prst="rect">
            <a:avLst/>
          </a:prstGeom>
        </p:spPr>
      </p:pic>
      <p:sp>
        <p:nvSpPr>
          <p:cNvPr id="9" name="椭圆 8">
            <a:extLst>
              <a:ext uri="{FF2B5EF4-FFF2-40B4-BE49-F238E27FC236}">
                <a16:creationId xmlns:a16="http://schemas.microsoft.com/office/drawing/2014/main" id="{C4492F10-549F-4E93-BDFE-68749B300DF9}"/>
              </a:ext>
            </a:extLst>
          </p:cNvPr>
          <p:cNvSpPr/>
          <p:nvPr/>
        </p:nvSpPr>
        <p:spPr>
          <a:xfrm>
            <a:off x="4499992" y="2228388"/>
            <a:ext cx="504056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70ECEA4C-138E-406E-B2E3-EB4D2CCB49A7}"/>
              </a:ext>
            </a:extLst>
          </p:cNvPr>
          <p:cNvSpPr/>
          <p:nvPr/>
        </p:nvSpPr>
        <p:spPr>
          <a:xfrm>
            <a:off x="0" y="908720"/>
            <a:ext cx="3275856" cy="5760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内容占位符 1">
            <a:extLst>
              <a:ext uri="{FF2B5EF4-FFF2-40B4-BE49-F238E27FC236}">
                <a16:creationId xmlns:a16="http://schemas.microsoft.com/office/drawing/2014/main" id="{0C11B462-23AA-48CB-81A5-49A760D50E31}"/>
              </a:ext>
            </a:extLst>
          </p:cNvPr>
          <p:cNvSpPr txBox="1">
            <a:spLocks/>
          </p:cNvSpPr>
          <p:nvPr/>
        </p:nvSpPr>
        <p:spPr bwMode="auto">
          <a:xfrm>
            <a:off x="457200" y="4834286"/>
            <a:ext cx="8229600" cy="1547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75000"/>
              <a:buFont typeface="Wingdings" pitchFamily="2" charset="2"/>
              <a:buChar char="n"/>
              <a:defRPr sz="1800" b="1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1pPr>
            <a:lvl2pPr marL="742950" indent="-28575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SzPct val="75000"/>
              <a:buFont typeface="Wingdings" panose="05000000000000000000" pitchFamily="2" charset="2"/>
              <a:buChar char="Ø"/>
              <a:defRPr sz="16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2pPr>
            <a:lvl3pPr marL="11430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SzPct val="70000"/>
              <a:buFont typeface="Wingdings" pitchFamily="2" charset="2"/>
              <a:buChar char="q"/>
              <a:defRPr sz="12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è"/>
              <a:defRPr sz="11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è"/>
              <a:defRPr sz="1600" b="1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è"/>
              <a:defRPr sz="1600" b="1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è"/>
              <a:defRPr sz="1600" b="1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è"/>
              <a:defRPr sz="1600" b="1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US" altLang="zh-CN" sz="1600" kern="0" dirty="0"/>
              <a:t>ATLAS BEE: </a:t>
            </a:r>
          </a:p>
          <a:p>
            <a:pPr lvl="1"/>
            <a:r>
              <a:rPr lang="en-US" altLang="zh-CN" sz="1400" kern="0" dirty="0"/>
              <a:t>receive the data after triggered; buffered on FEE; Trigger communicate with FEE</a:t>
            </a:r>
          </a:p>
          <a:p>
            <a:r>
              <a:rPr lang="en-US" altLang="zh-CN" sz="1600" kern="0" dirty="0"/>
              <a:t>CMS BEE: </a:t>
            </a:r>
          </a:p>
          <a:p>
            <a:pPr lvl="1"/>
            <a:r>
              <a:rPr lang="en-US" altLang="zh-CN" sz="1400" kern="0" dirty="0"/>
              <a:t>receive the data before trigger; buffered on BEE; Trigger communicate with BEE</a:t>
            </a:r>
          </a:p>
          <a:p>
            <a:r>
              <a:rPr lang="en-US" altLang="zh-CN" sz="1600" kern="0" dirty="0"/>
              <a:t>Note: a special L0-trigger goes to the inner tracker in ATLAS</a:t>
            </a:r>
            <a:endParaRPr lang="zh-CN" alt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72524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F46B680-2F83-4785-8623-7E03079AD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088232"/>
          </a:xfrm>
        </p:spPr>
        <p:txBody>
          <a:bodyPr/>
          <a:lstStyle/>
          <a:p>
            <a:r>
              <a:rPr lang="en-US" altLang="zh-CN" dirty="0"/>
              <a:t>Leave the current FEE, remove FPGA board &amp; Power</a:t>
            </a:r>
          </a:p>
          <a:p>
            <a:r>
              <a:rPr lang="en-US" altLang="zh-CN" dirty="0"/>
              <a:t>Add FEE Data link, all data go directly to BEE</a:t>
            </a:r>
          </a:p>
          <a:p>
            <a:r>
              <a:rPr lang="en-US" altLang="zh-CN" dirty="0"/>
              <a:t>Use common Power module (Pol-based)</a:t>
            </a:r>
          </a:p>
          <a:p>
            <a:r>
              <a:rPr lang="en-US" altLang="zh-CN" sz="1600" dirty="0"/>
              <a:t>Further Q: what is the real requirement to Muon Elec</a:t>
            </a:r>
          </a:p>
          <a:p>
            <a:r>
              <a:rPr lang="en-US" altLang="zh-CN" sz="1600" dirty="0"/>
              <a:t>Further Q: can Muon FEE compatible with CAL </a:t>
            </a:r>
            <a:r>
              <a:rPr lang="en-US" altLang="zh-CN" sz="1600" dirty="0" err="1"/>
              <a:t>SiPM</a:t>
            </a:r>
            <a:r>
              <a:rPr lang="en-US" altLang="zh-CN" sz="1600" dirty="0"/>
              <a:t> readout? </a:t>
            </a:r>
            <a:r>
              <a:rPr lang="zh-CN" altLang="en-US" sz="1600" dirty="0"/>
              <a:t>→ </a:t>
            </a:r>
            <a:r>
              <a:rPr lang="en-US" altLang="zh-CN" sz="1600" dirty="0"/>
              <a:t>ASIC can be used</a:t>
            </a:r>
          </a:p>
          <a:p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1D76784-C2C5-4713-8EA6-29D2DA5768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4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D49D3D-9D1C-44C1-9826-91E3DDE7AE4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05/03/2024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0F7AFC63-5609-4E43-AAC7-C4B26607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R&amp;D</a:t>
            </a:r>
            <a:r>
              <a:rPr lang="zh-CN" altLang="en-US" dirty="0"/>
              <a:t> </a:t>
            </a:r>
            <a:r>
              <a:rPr lang="en-US" altLang="zh-CN" dirty="0"/>
              <a:t>Elec</a:t>
            </a:r>
            <a:r>
              <a:rPr lang="zh-CN" altLang="en-US" dirty="0"/>
              <a:t> → </a:t>
            </a:r>
            <a:r>
              <a:rPr lang="en-US" altLang="zh-CN" dirty="0"/>
              <a:t>Framework compatible design</a:t>
            </a:r>
            <a:br>
              <a:rPr lang="en-US" altLang="zh-CN" dirty="0"/>
            </a:b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59C40F9-0F15-40D2-A226-8CBEF9A67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88" y="764704"/>
            <a:ext cx="8675224" cy="3624114"/>
          </a:xfrm>
          <a:prstGeom prst="rect">
            <a:avLst/>
          </a:prstGeom>
        </p:spPr>
      </p:pic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E4C47F68-A573-49BC-800C-B66759D015B6}"/>
              </a:ext>
            </a:extLst>
          </p:cNvPr>
          <p:cNvCxnSpPr/>
          <p:nvPr/>
        </p:nvCxnSpPr>
        <p:spPr>
          <a:xfrm flipV="1">
            <a:off x="4788024" y="1484784"/>
            <a:ext cx="2232248" cy="280831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5D7F4C38-DDB2-48C0-9C93-FF22BDE7B11A}"/>
              </a:ext>
            </a:extLst>
          </p:cNvPr>
          <p:cNvCxnSpPr/>
          <p:nvPr/>
        </p:nvCxnSpPr>
        <p:spPr>
          <a:xfrm flipV="1">
            <a:off x="5580112" y="1628800"/>
            <a:ext cx="2088232" cy="26642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91B4FA4D-D254-4B4B-A8E5-CD5612B67641}"/>
              </a:ext>
            </a:extLst>
          </p:cNvPr>
          <p:cNvCxnSpPr/>
          <p:nvPr/>
        </p:nvCxnSpPr>
        <p:spPr>
          <a:xfrm flipV="1">
            <a:off x="6516216" y="1628800"/>
            <a:ext cx="1910036" cy="26642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497220C3-F18F-431B-9B6D-5691BA204547}"/>
              </a:ext>
            </a:extLst>
          </p:cNvPr>
          <p:cNvSpPr/>
          <p:nvPr/>
        </p:nvSpPr>
        <p:spPr>
          <a:xfrm>
            <a:off x="1835696" y="836712"/>
            <a:ext cx="2232248" cy="338437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D09133C0-84BE-4FBB-BD0A-0B832987F90E}"/>
              </a:ext>
            </a:extLst>
          </p:cNvPr>
          <p:cNvCxnSpPr/>
          <p:nvPr/>
        </p:nvCxnSpPr>
        <p:spPr>
          <a:xfrm>
            <a:off x="4067944" y="1196752"/>
            <a:ext cx="936104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2C6988D0-9BE8-40AE-961F-DC2798756F74}"/>
              </a:ext>
            </a:extLst>
          </p:cNvPr>
          <p:cNvSpPr/>
          <p:nvPr/>
        </p:nvSpPr>
        <p:spPr>
          <a:xfrm>
            <a:off x="5004048" y="987899"/>
            <a:ext cx="1659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To CEPC BEE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64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390A22A-5662-4FD9-BC03-B0401CC63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Define the final framework of Elec-TDAQ </a:t>
            </a:r>
          </a:p>
          <a:p>
            <a:pPr lvl="1"/>
            <a:r>
              <a:rPr lang="en-US" altLang="zh-CN" dirty="0"/>
              <a:t>Make clear the raw data rate before trigger</a:t>
            </a:r>
          </a:p>
          <a:p>
            <a:r>
              <a:rPr lang="en-US" altLang="zh-CN" dirty="0"/>
              <a:t>Cost  estimation for TPC &amp; DC, TOF &amp; Si Strip</a:t>
            </a:r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7307D9E8-0D39-4354-B8A3-324FDC476B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5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368ED7-FBFC-4748-96F6-D2AC67F7A0E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05/03/2024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24D73A9E-394F-496B-A7ED-D0983F22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Recent plan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81692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wan">
  <a:themeElements>
    <a:clrScheme name="IReS_LEPSI_NEW_bleu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IReS_LEPSI_NEW_bl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IReS_LEPSI_NEW_bleu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Thème2909</Template>
  <TotalTime>70086</TotalTime>
  <Words>450</Words>
  <Application>Microsoft Office PowerPoint</Application>
  <PresentationFormat>全屏显示(4:3)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黑体</vt:lpstr>
      <vt:lpstr>宋体</vt:lpstr>
      <vt:lpstr>Arial</vt:lpstr>
      <vt:lpstr>Calibri</vt:lpstr>
      <vt:lpstr>Comic Sans MS</vt:lpstr>
      <vt:lpstr>Times New Roman</vt:lpstr>
      <vt:lpstr>Wingdings</vt:lpstr>
      <vt:lpstr>Thèmewan</vt:lpstr>
      <vt:lpstr>内容</vt:lpstr>
      <vt:lpstr>1_内容</vt:lpstr>
      <vt:lpstr>2_内容</vt:lpstr>
      <vt:lpstr>Progress in last week of Elec-TDAQ</vt:lpstr>
      <vt:lpstr>Progress in last week of Elec-TDAQ</vt:lpstr>
      <vt:lpstr>ATLAS vs CMS TDAQ framework </vt:lpstr>
      <vt:lpstr>Muon R&amp;D Elec → Framework compatible design </vt:lpstr>
      <vt:lpstr>Recent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Interaction with Matter</dc:title>
  <dc:creator>Zhang</dc:creator>
  <cp:lastModifiedBy>asus</cp:lastModifiedBy>
  <cp:revision>3685</cp:revision>
  <cp:lastPrinted>2011-09-05T15:51:56Z</cp:lastPrinted>
  <dcterms:created xsi:type="dcterms:W3CDTF">2011-06-15T13:48:12Z</dcterms:created>
  <dcterms:modified xsi:type="dcterms:W3CDTF">2024-03-01T06:25:42Z</dcterms:modified>
</cp:coreProperties>
</file>