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1826" r:id="rId3"/>
    <p:sldId id="1827" r:id="rId4"/>
    <p:sldId id="1825" r:id="rId5"/>
    <p:sldId id="1828" r:id="rId6"/>
    <p:sldId id="1824" r:id="rId7"/>
    <p:sldId id="1814" r:id="rId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5C5"/>
    <a:srgbClr val="DC89C2"/>
    <a:srgbClr val="484BAF"/>
    <a:srgbClr val="E48311"/>
    <a:srgbClr val="0F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0"/>
    <p:restoredTop sz="50000"/>
  </p:normalViewPr>
  <p:slideViewPr>
    <p:cSldViewPr snapToGrid="0" snapToObjects="1">
      <p:cViewPr varScale="1">
        <p:scale>
          <a:sx n="110" d="100"/>
          <a:sy n="110" d="100"/>
        </p:scale>
        <p:origin x="1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3BA0-58D0-408E-87F5-B5D4485CB8AC}" type="datetimeFigureOut">
              <a:rPr lang="en-US" smtClean="0"/>
              <a:t>3/5/24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5300-01C4-4EC5-A4B4-F523C256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4528457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4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7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72087"/>
            <a:ext cx="8543925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168400"/>
            <a:ext cx="8543925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" y="6176963"/>
            <a:ext cx="9902952" cy="678299"/>
          </a:xfrm>
          <a:prstGeom prst="rect">
            <a:avLst/>
          </a:prstGeom>
          <a:gradFill flip="none" rotWithShape="1">
            <a:gsLst>
              <a:gs pos="94020">
                <a:schemeClr val="bg1"/>
              </a:gs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81038" y="937846"/>
            <a:ext cx="8543925" cy="234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E6B9FA9-7F0F-8043-9054-75C98F1031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2"/>
            <a:ext cx="681038" cy="6810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2EB6D3-F519-2346-A983-ABBB74A22DC8}"/>
              </a:ext>
            </a:extLst>
          </p:cNvPr>
          <p:cNvSpPr txBox="1">
            <a:spLocks/>
          </p:cNvSpPr>
          <p:nvPr userDrawn="1"/>
        </p:nvSpPr>
        <p:spPr>
          <a:xfrm>
            <a:off x="7553325" y="6318034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D98D-72B3-3D49-9BC1-B5043B0D1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dico.ihep.ac.cn/event/21543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48" y="1559102"/>
            <a:ext cx="8918303" cy="2454541"/>
          </a:xfrm>
        </p:spPr>
        <p:txBody>
          <a:bodyPr>
            <a:normAutofit fontScale="90000"/>
          </a:bodyPr>
          <a:lstStyle/>
          <a:p>
            <a:r>
              <a:rPr lang="en-CN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CEPC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vertex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detector</a:t>
            </a:r>
            <a:b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towards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TDR</a:t>
            </a:r>
            <a:b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</a:br>
            <a:endParaRPr lang="en-US" altLang="zh-CN" b="1" dirty="0">
              <a:solidFill>
                <a:srgbClr val="1A63A0"/>
              </a:solidFill>
              <a:latin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113" y="4013643"/>
            <a:ext cx="8831439" cy="2004811"/>
          </a:xfrm>
        </p:spPr>
        <p:txBody>
          <a:bodyPr>
            <a:normAutofit/>
          </a:bodyPr>
          <a:lstStyle/>
          <a:p>
            <a:r>
              <a:rPr lang="en-US" dirty="0"/>
              <a:t>Zhijun Liang,</a:t>
            </a:r>
          </a:p>
          <a:p>
            <a:r>
              <a:rPr lang="en-US" altLang="zh-CN"/>
              <a:t>On behalf of CEPC vertex working group </a:t>
            </a:r>
          </a:p>
          <a:p>
            <a:endParaRPr lang="en-US" dirty="0"/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2533-246E-B39D-D304-9181276E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CN" dirty="0"/>
              <a:t>lan: MDI background input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DB4EA-65F9-1B87-48AD-73FF74D98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6320"/>
            <a:ext cx="10695008" cy="5549675"/>
          </a:xfrm>
        </p:spPr>
        <p:txBody>
          <a:bodyPr>
            <a:normAutofit/>
          </a:bodyPr>
          <a:lstStyle/>
          <a:p>
            <a:r>
              <a:rPr lang="en-CN" dirty="0"/>
              <a:t>Got 1st offical background input from MDI group last week</a:t>
            </a:r>
          </a:p>
          <a:p>
            <a:pPr lvl="1"/>
            <a:r>
              <a:rPr lang="en-CN" sz="2200" dirty="0">
                <a:solidFill>
                  <a:srgbClr val="FF0000"/>
                </a:solidFill>
              </a:rPr>
              <a:t>Request </a:t>
            </a:r>
            <a:r>
              <a:rPr lang="en-US" sz="2200" dirty="0">
                <a:solidFill>
                  <a:srgbClr val="FF0000"/>
                </a:solidFill>
              </a:rPr>
              <a:t>MDI group </a:t>
            </a:r>
            <a:r>
              <a:rPr lang="en-US" altLang="zh-CN" sz="2200" dirty="0">
                <a:solidFill>
                  <a:srgbClr val="FF0000"/>
                </a:solidFill>
              </a:rPr>
              <a:t>to provide the background distribution and raw data 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G</a:t>
            </a:r>
            <a:r>
              <a:rPr lang="en-CN" sz="2200" dirty="0">
                <a:solidFill>
                  <a:srgbClr val="0070C0"/>
                </a:solidFill>
              </a:rPr>
              <a:t>et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background</a:t>
            </a:r>
            <a:r>
              <a:rPr lang="en-CN" sz="2200" dirty="0">
                <a:solidFill>
                  <a:srgbClr val="0070C0"/>
                </a:solidFill>
              </a:rPr>
              <a:t> hit density distribution in vertex detector in software</a:t>
            </a:r>
          </a:p>
          <a:p>
            <a:pPr marL="0" indent="0">
              <a:buNone/>
            </a:pPr>
            <a:endParaRPr lang="en-CN" dirty="0"/>
          </a:p>
          <a:p>
            <a:endParaRPr lang="en-CN" dirty="0"/>
          </a:p>
          <a:p>
            <a:pPr marL="0" indent="0">
              <a:buNone/>
            </a:pPr>
            <a:r>
              <a:rPr lang="en-CN" dirty="0"/>
              <a:t> 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CBDEE-4B87-9526-8FFB-F407A7AD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0681"/>
            <a:ext cx="4340506" cy="1141684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ACB7F65D-2EA0-04E3-261F-8005D659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84" y="2898043"/>
            <a:ext cx="4245986" cy="3284129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1EF225FE-43DF-0771-DD66-8836940653E1}"/>
              </a:ext>
            </a:extLst>
          </p:cNvPr>
          <p:cNvSpPr/>
          <p:nvPr/>
        </p:nvSpPr>
        <p:spPr>
          <a:xfrm>
            <a:off x="4340506" y="4540107"/>
            <a:ext cx="962628" cy="18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7960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2533-246E-B39D-D304-9181276E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Readout architecture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DB4EA-65F9-1B87-48AD-73FF74D98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6320"/>
            <a:ext cx="10695008" cy="5549675"/>
          </a:xfrm>
        </p:spPr>
        <p:txBody>
          <a:bodyPr>
            <a:normAutofit/>
          </a:bodyPr>
          <a:lstStyle/>
          <a:p>
            <a:r>
              <a:rPr lang="en-US" dirty="0"/>
              <a:t>End of March: P</a:t>
            </a:r>
            <a:r>
              <a:rPr lang="en-CN" dirty="0"/>
              <a:t>lan to work with </a:t>
            </a:r>
            <a:r>
              <a:rPr lang="en-US" dirty="0"/>
              <a:t>electronics</a:t>
            </a:r>
            <a:r>
              <a:rPr lang="en-CN" dirty="0"/>
              <a:t> group to finalize the design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R</a:t>
            </a:r>
            <a:r>
              <a:rPr lang="en-CN" sz="1800" dirty="0">
                <a:solidFill>
                  <a:srgbClr val="0070C0"/>
                </a:solidFill>
              </a:rPr>
              <a:t>eadout architecture is the key for next step 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R</a:t>
            </a:r>
            <a:r>
              <a:rPr lang="en-CN" sz="1800" dirty="0">
                <a:solidFill>
                  <a:srgbClr val="0070C0"/>
                </a:solidFill>
              </a:rPr>
              <a:t>eadout speed and buffer size are the major concern</a:t>
            </a:r>
            <a:endParaRPr lang="en-CN" dirty="0"/>
          </a:p>
          <a:p>
            <a:r>
              <a:rPr lang="en-CN" dirty="0"/>
              <a:t>Question </a:t>
            </a:r>
          </a:p>
          <a:p>
            <a:pPr lvl="1"/>
            <a:r>
              <a:rPr lang="en-US" altLang="zh-CN" kern="0" dirty="0">
                <a:solidFill>
                  <a:srgbClr val="0070C0"/>
                </a:solidFill>
              </a:rPr>
              <a:t>Physics requirement to Vertex detector Time stamp uncertainty</a:t>
            </a:r>
          </a:p>
          <a:p>
            <a:pPr lvl="2"/>
            <a:r>
              <a:rPr lang="en-US" altLang="zh-CN" kern="0" dirty="0" err="1"/>
              <a:t>Manqi</a:t>
            </a:r>
            <a:r>
              <a:rPr lang="en-US" altLang="zh-CN" kern="0" dirty="0"/>
              <a:t> suggested to ask event building experts </a:t>
            </a:r>
          </a:p>
          <a:p>
            <a:pPr lvl="1"/>
            <a:r>
              <a:rPr lang="en-US" altLang="zh-CN" sz="1800" kern="0" dirty="0">
                <a:solidFill>
                  <a:srgbClr val="0070C0"/>
                </a:solidFill>
              </a:rPr>
              <a:t>What is the trigger latency? 3us or 10us ?</a:t>
            </a:r>
          </a:p>
          <a:p>
            <a:pPr lvl="2"/>
            <a:r>
              <a:rPr lang="en-US" altLang="zh-CN" kern="0" dirty="0"/>
              <a:t>Impact to </a:t>
            </a:r>
            <a:r>
              <a:rPr lang="en-US" altLang="zh-CN" kern="0" dirty="0" err="1"/>
              <a:t>Jadepix</a:t>
            </a:r>
            <a:r>
              <a:rPr lang="en-US" altLang="zh-CN" kern="0" dirty="0"/>
              <a:t>-like readout (</a:t>
            </a:r>
            <a:r>
              <a:rPr lang="en-US" altLang="zh-CN" sz="1800" kern="0" dirty="0">
                <a:solidFill>
                  <a:srgbClr val="0000FF"/>
                </a:solidFill>
              </a:rPr>
              <a:t>Analog buffer )</a:t>
            </a:r>
          </a:p>
          <a:p>
            <a:pPr lvl="2"/>
            <a:r>
              <a:rPr lang="en-US" altLang="zh-CN" kern="0" dirty="0"/>
              <a:t>Impact to </a:t>
            </a:r>
            <a:r>
              <a:rPr lang="en-US" altLang="zh-CN" kern="0" dirty="0" err="1"/>
              <a:t>Taichu</a:t>
            </a:r>
            <a:r>
              <a:rPr lang="en-US" altLang="zh-CN" kern="0" dirty="0"/>
              <a:t>-like readout </a:t>
            </a:r>
            <a:r>
              <a:rPr lang="en-US" altLang="zh-CN" kern="0" dirty="0">
                <a:solidFill>
                  <a:srgbClr val="0000FF"/>
                </a:solidFill>
              </a:rPr>
              <a:t>(FIFO depth) </a:t>
            </a:r>
            <a:r>
              <a:rPr lang="en-US" altLang="zh-CN" kern="0" dirty="0"/>
              <a:t> </a:t>
            </a:r>
          </a:p>
          <a:p>
            <a:pPr lvl="2"/>
            <a:endParaRPr lang="en-US" altLang="zh-CN" kern="0" dirty="0"/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marL="0" indent="0">
              <a:buNone/>
            </a:pPr>
            <a:r>
              <a:rPr lang="en-CN" dirty="0"/>
              <a:t> 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03FC22-DF81-9788-D57C-23C551625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881257"/>
              </p:ext>
            </p:extLst>
          </p:nvPr>
        </p:nvGraphicFramePr>
        <p:xfrm>
          <a:off x="157865" y="4175760"/>
          <a:ext cx="918290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540">
                  <a:extLst>
                    <a:ext uri="{9D8B030D-6E8A-4147-A177-3AD203B41FA5}">
                      <a16:colId xmlns:a16="http://schemas.microsoft.com/office/drawing/2014/main" val="3142784487"/>
                    </a:ext>
                  </a:extLst>
                </a:gridCol>
                <a:gridCol w="2807396">
                  <a:extLst>
                    <a:ext uri="{9D8B030D-6E8A-4147-A177-3AD203B41FA5}">
                      <a16:colId xmlns:a16="http://schemas.microsoft.com/office/drawing/2014/main" val="1210089466"/>
                    </a:ext>
                  </a:extLst>
                </a:gridCol>
                <a:gridCol w="3060968">
                  <a:extLst>
                    <a:ext uri="{9D8B030D-6E8A-4147-A177-3AD203B41FA5}">
                      <a16:colId xmlns:a16="http://schemas.microsoft.com/office/drawing/2014/main" val="1719906146"/>
                    </a:ext>
                  </a:extLst>
                </a:gridCol>
              </a:tblGrid>
              <a:tr h="300081"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Jadepix4-like readout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Taichu-like readout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892947"/>
                  </a:ext>
                </a:extLst>
              </a:tr>
              <a:tr h="517948">
                <a:tc>
                  <a:txBody>
                    <a:bodyPr/>
                    <a:lstStyle/>
                    <a:p>
                      <a:r>
                        <a:rPr lang="en-US" altLang="zh-CN" sz="1800" kern="0" dirty="0"/>
                        <a:t>Time stamp uncertainty</a:t>
                      </a:r>
                    </a:p>
                    <a:p>
                      <a:r>
                        <a:rPr lang="en-US" sz="1800" kern="0" dirty="0"/>
                        <a:t>(Higgs/WW/Z runs )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0" dirty="0">
                          <a:solidFill>
                            <a:srgbClr val="0000FF"/>
                          </a:solidFill>
                        </a:rPr>
                        <a:t>5/12/120 bins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0" dirty="0">
                          <a:solidFill>
                            <a:srgbClr val="0000FF"/>
                          </a:solidFill>
                        </a:rPr>
                        <a:t>1/1/1 bins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063552"/>
                  </a:ext>
                </a:extLst>
              </a:tr>
              <a:tr h="517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en-US" altLang="zh-CN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rate@trigger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(Z run )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1800" kern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~1200 </a:t>
                      </a:r>
                      <a:r>
                        <a:rPr lang="en-US" altLang="zh-CN" sz="1800" kern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Mbps</a:t>
                      </a:r>
                      <a:endParaRPr lang="en-CN" sz="1800" kern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1800" kern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~120 </a:t>
                      </a:r>
                      <a:r>
                        <a:rPr lang="en-US" altLang="zh-CN" sz="1800" kern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Mbps</a:t>
                      </a:r>
                      <a:endParaRPr lang="en-CN" sz="1800" kern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703536"/>
                  </a:ext>
                </a:extLst>
              </a:tr>
              <a:tr h="517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en-US" altLang="zh-CN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rate@triggerless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(Gbps)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(Higgs/WW/Z runs )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sz="1800" kern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0.3/?/3.8 </a:t>
                      </a:r>
                      <a:r>
                        <a:rPr lang="en-US" altLang="zh-CN" sz="1800" kern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Gbps</a:t>
                      </a:r>
                      <a:endParaRPr lang="en-CN" sz="1800" kern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sz="1800" kern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0.4/1/6  </a:t>
                      </a:r>
                      <a:r>
                        <a:rPr lang="en-US" altLang="zh-CN" sz="1800" kern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Gbps</a:t>
                      </a:r>
                      <a:endParaRPr lang="en-CN" sz="1800" kern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906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05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321A-150C-D3D0-73D1-E1DEC11D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CN" dirty="0"/>
              <a:t>lan : geometry and layout optimzation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0CB07-0713-E93B-BF1F-113A4021E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11" y="1036320"/>
            <a:ext cx="9766511" cy="5008563"/>
          </a:xfrm>
        </p:spPr>
        <p:txBody>
          <a:bodyPr/>
          <a:lstStyle/>
          <a:p>
            <a:r>
              <a:rPr lang="en-US" dirty="0"/>
              <a:t>End of March: </a:t>
            </a:r>
            <a:r>
              <a:rPr lang="en-CN" dirty="0"/>
              <a:t>finalize the detector geometry and mechnical design 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Physics Layout optimization </a:t>
            </a:r>
          </a:p>
          <a:p>
            <a:pPr lvl="2"/>
            <a:r>
              <a:rPr lang="en-US" sz="2200" dirty="0">
                <a:solidFill>
                  <a:srgbClr val="0070C0"/>
                </a:solidFill>
              </a:rPr>
              <a:t>How to deal with E</a:t>
            </a:r>
            <a:r>
              <a:rPr lang="en-CN" sz="2200" dirty="0">
                <a:solidFill>
                  <a:srgbClr val="0070C0"/>
                </a:solidFill>
              </a:rPr>
              <a:t>ndcap ?</a:t>
            </a:r>
            <a:endParaRPr lang="en-US" sz="2200" dirty="0">
              <a:solidFill>
                <a:srgbClr val="0070C0"/>
              </a:solidFill>
            </a:endParaRP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Feasibility study of 2 layout ( mechanics support, cooling, cable ….)</a:t>
            </a:r>
            <a:endParaRPr lang="en-CN" dirty="0"/>
          </a:p>
          <a:p>
            <a:r>
              <a:rPr lang="en-US" dirty="0"/>
              <a:t>V</a:t>
            </a:r>
            <a:r>
              <a:rPr lang="en-CN" dirty="0"/>
              <a:t>ertex detector MOST2 prototype layout has been implement in CEPCSW</a:t>
            </a:r>
          </a:p>
          <a:p>
            <a:pPr lvl="1"/>
            <a:r>
              <a:rPr lang="en-US" dirty="0"/>
              <a:t>T</a:t>
            </a:r>
            <a:r>
              <a:rPr lang="en-CN" dirty="0"/>
              <a:t>ry to perform further optimization with full simulation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7099F-6A58-7C4A-FE5C-8F22F31E7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34" y="4103086"/>
            <a:ext cx="4998334" cy="1819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2B5AAA-7733-1727-1480-8D2E16D7D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827" y="4170869"/>
            <a:ext cx="4437333" cy="1717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A1C8EC-0ECB-EEC4-BC1D-3F5AD1A13498}"/>
              </a:ext>
            </a:extLst>
          </p:cNvPr>
          <p:cNvSpPr txBox="1"/>
          <p:nvPr/>
        </p:nvSpPr>
        <p:spPr>
          <a:xfrm>
            <a:off x="6576349" y="3830145"/>
            <a:ext cx="5116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Short barrel With endcap </a:t>
            </a:r>
            <a:endParaRPr lang="en-CN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1EE29-2DD8-6CBD-CDD7-587EC1622E72}"/>
              </a:ext>
            </a:extLst>
          </p:cNvPr>
          <p:cNvSpPr txBox="1"/>
          <p:nvPr/>
        </p:nvSpPr>
        <p:spPr>
          <a:xfrm>
            <a:off x="1460339" y="3813423"/>
            <a:ext cx="5116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</a:t>
            </a:r>
            <a:r>
              <a:rPr lang="en-CN" dirty="0">
                <a:solidFill>
                  <a:srgbClr val="0070C0"/>
                </a:solidFill>
              </a:rPr>
              <a:t>ong barrel </a:t>
            </a:r>
          </a:p>
        </p:txBody>
      </p:sp>
    </p:spTree>
    <p:extLst>
      <p:ext uri="{BB962C8B-B14F-4D97-AF65-F5344CB8AC3E}">
        <p14:creationId xmlns:p14="http://schemas.microsoft.com/office/powerpoint/2010/main" val="32092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EAE6-4B6E-3263-FEBC-3CF745B6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3CC9D-303A-000C-D173-D10B0F974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6770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B088-6438-14E8-8A03-47C22CA9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meeting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1E256-2EA3-16E3-1B0A-4FEF60963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M</a:t>
            </a:r>
            <a:r>
              <a:rPr lang="en-CN" dirty="0"/>
              <a:t>eeting</a:t>
            </a:r>
            <a:r>
              <a:rPr lang="zh-CN" altLang="en-US" dirty="0"/>
              <a:t> </a:t>
            </a:r>
            <a:r>
              <a:rPr lang="en-US" altLang="zh-CN" dirty="0"/>
              <a:t>every Thursday afternoon (2</a:t>
            </a:r>
            <a:r>
              <a:rPr lang="en-US" altLang="zh-CN" baseline="30000" dirty="0"/>
              <a:t>nd</a:t>
            </a:r>
            <a:r>
              <a:rPr lang="en-US" altLang="zh-CN" dirty="0"/>
              <a:t>  meeting last Thursday)</a:t>
            </a:r>
          </a:p>
          <a:p>
            <a:pPr lvl="1"/>
            <a:r>
              <a:rPr lang="en-US" altLang="zh-CN" dirty="0">
                <a:hlinkClick r:id="rId2"/>
              </a:rPr>
              <a:t>https://indico.ihep.ac.cn/event/21543/</a:t>
            </a:r>
            <a:endParaRPr lang="en-US" altLang="zh-CN" dirty="0"/>
          </a:p>
          <a:p>
            <a:r>
              <a:rPr lang="en-US" altLang="zh-CN" dirty="0"/>
              <a:t>From last meeting, Discussion about the choice of technology</a:t>
            </a:r>
          </a:p>
          <a:p>
            <a:pPr lvl="1"/>
            <a:r>
              <a:rPr lang="en-US" altLang="zh-CN" dirty="0"/>
              <a:t>Discussion with L3 Stitching (</a:t>
            </a:r>
            <a:r>
              <a:rPr lang="en-US" altLang="zh-CN" dirty="0" err="1"/>
              <a:t>Mingyi</a:t>
            </a:r>
            <a:r>
              <a:rPr lang="en-US" altLang="zh-CN" dirty="0"/>
              <a:t>) and SOI (</a:t>
            </a:r>
            <a:r>
              <a:rPr lang="en-US" altLang="zh-CN" dirty="0" err="1"/>
              <a:t>Yunpeng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Agree to focus CMOS pixel for reference TDR baseline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5190FE-A2C6-9A12-8BF1-5BA529DC9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68" y="3774281"/>
            <a:ext cx="8710432" cy="19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4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90F1-0D4D-DA87-D444-E9C0275D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  <a:latin typeface="Liberation Sans"/>
              </a:rPr>
              <a:t>K</a:t>
            </a:r>
            <a:r>
              <a:rPr lang="en-US" b="0" i="0" u="none" strike="noStrike">
                <a:solidFill>
                  <a:srgbClr val="555555"/>
                </a:solidFill>
                <a:effectLst/>
                <a:latin typeface="Liberation Sans"/>
              </a:rPr>
              <a:t>ey </a:t>
            </a: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parameters</a:t>
            </a:r>
            <a:r>
              <a:rPr lang="zh-CN" alt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28D96-4134-959F-47D2-057AEEAFA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8400"/>
            <a:ext cx="9238466" cy="5008563"/>
          </a:xfrm>
        </p:spPr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Single-point spatial resolution (now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Time stamp precision requirement (to be discussed with </a:t>
            </a:r>
            <a:r>
              <a:rPr lang="en-US" b="0" i="0" u="none" strike="noStrike" dirty="0" err="1">
                <a:solidFill>
                  <a:srgbClr val="555555"/>
                </a:solidFill>
                <a:effectLst/>
                <a:latin typeface="Liberation Sans"/>
              </a:rPr>
              <a:t>Shengsun</a:t>
            </a: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 Sun)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Material budget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Cost estimation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Liberation Sans"/>
              </a:rPr>
              <a:t>Occupancy </a:t>
            </a:r>
            <a:endParaRPr lang="en-US" b="0" i="0" u="none" strike="noStrike" dirty="0">
              <a:solidFill>
                <a:srgbClr val="555555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Max data rate that can be handled by this technology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Radiation hardness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Power dissipation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Expected Technology availability in the future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Technology Readiness</a:t>
            </a:r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511567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16201</TotalTime>
  <Words>401</Words>
  <Application>Microsoft Macintosh PowerPoint</Application>
  <PresentationFormat>A4 Paper (210x297 mm)</PresentationFormat>
  <Paragraphs>77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Liberation Sans</vt:lpstr>
      <vt:lpstr>Arial</vt:lpstr>
      <vt:lpstr>Calibri</vt:lpstr>
      <vt:lpstr>Calibri Light</vt:lpstr>
      <vt:lpstr>Roboto</vt:lpstr>
      <vt:lpstr>Office Theme</vt:lpstr>
      <vt:lpstr>CEPC vertex detector towards TDR </vt:lpstr>
      <vt:lpstr>Plan: MDI background input  </vt:lpstr>
      <vt:lpstr>Readout architecture </vt:lpstr>
      <vt:lpstr>Plan : geometry and layout optimzation </vt:lpstr>
      <vt:lpstr>backup</vt:lpstr>
      <vt:lpstr>Weekly meeting </vt:lpstr>
      <vt:lpstr>Key parameters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</dc:title>
  <dc:creator>zenmojo</dc:creator>
  <cp:lastModifiedBy>Microsoft Office User</cp:lastModifiedBy>
  <cp:revision>987</cp:revision>
  <cp:lastPrinted>2019-10-18T06:24:01Z</cp:lastPrinted>
  <dcterms:created xsi:type="dcterms:W3CDTF">2015-10-29T10:59:50Z</dcterms:created>
  <dcterms:modified xsi:type="dcterms:W3CDTF">2024-03-05T01:50:47Z</dcterms:modified>
</cp:coreProperties>
</file>