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68" r:id="rId3"/>
    <p:sldMasterId id="2147483681" r:id="rId4"/>
  </p:sldMasterIdLst>
  <p:notesMasterIdLst>
    <p:notesMasterId r:id="rId33"/>
  </p:notesMasterIdLst>
  <p:sldIdLst>
    <p:sldId id="259" r:id="rId5"/>
    <p:sldId id="276" r:id="rId6"/>
    <p:sldId id="279" r:id="rId7"/>
    <p:sldId id="636" r:id="rId8"/>
    <p:sldId id="634" r:id="rId9"/>
    <p:sldId id="635" r:id="rId10"/>
    <p:sldId id="637" r:id="rId11"/>
    <p:sldId id="263" r:id="rId12"/>
    <p:sldId id="330" r:id="rId13"/>
    <p:sldId id="347" r:id="rId14"/>
    <p:sldId id="346" r:id="rId15"/>
    <p:sldId id="334" r:id="rId16"/>
    <p:sldId id="335" r:id="rId17"/>
    <p:sldId id="281" r:id="rId18"/>
    <p:sldId id="257" r:id="rId19"/>
    <p:sldId id="270" r:id="rId20"/>
    <p:sldId id="280" r:id="rId21"/>
    <p:sldId id="258" r:id="rId22"/>
    <p:sldId id="638" r:id="rId23"/>
    <p:sldId id="1799" r:id="rId24"/>
    <p:sldId id="1803" r:id="rId25"/>
    <p:sldId id="1802" r:id="rId26"/>
    <p:sldId id="1804" r:id="rId27"/>
    <p:sldId id="460" r:id="rId28"/>
    <p:sldId id="1813" r:id="rId29"/>
    <p:sldId id="1821" r:id="rId30"/>
    <p:sldId id="282" r:id="rId31"/>
    <p:sldId id="269" r:id="rId32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0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24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A1E3-CA10-3247-8204-8C850AD8CBC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8803-8DE0-3443-9AC0-4E6526FF7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13469-AE38-4708-9DFE-8BE077CAA6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1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3469-AE38-4708-9DFE-8BE077CAA6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9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3469-AE38-4708-9DFE-8BE077CAA6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38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645D-F314-4A63-8879-937C10235C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2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645D-F314-4A63-8879-937C10235C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2ECE9-4F85-9949-A4A8-C49988195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0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2B1D-2929-7F43-AC9F-E0DB33A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1066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7C4BF2-E5B9-0441-9321-D7C4E59B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9" indent="0" algn="ctr">
              <a:buNone/>
              <a:defRPr sz="1350"/>
            </a:lvl3pPr>
            <a:lvl4pPr marL="1028639" indent="0" algn="ctr">
              <a:buNone/>
              <a:defRPr sz="1200"/>
            </a:lvl4pPr>
            <a:lvl5pPr marL="1371519" indent="0" algn="ctr">
              <a:buNone/>
              <a:defRPr sz="1200"/>
            </a:lvl5pPr>
            <a:lvl6pPr marL="1714397" indent="0" algn="ctr">
              <a:buNone/>
              <a:defRPr sz="1200"/>
            </a:lvl6pPr>
            <a:lvl7pPr marL="2057276" indent="0" algn="ctr">
              <a:buNone/>
              <a:defRPr sz="1200"/>
            </a:lvl7pPr>
            <a:lvl8pPr marL="2400156" indent="0" algn="ctr">
              <a:buNone/>
              <a:defRPr sz="1200"/>
            </a:lvl8pPr>
            <a:lvl9pPr marL="2743037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CE9DC-5B9A-AE44-993C-BA7C2F1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418B-9555-4C43-9956-27F435F703B3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1B887-8FC3-CC4D-A4DB-89CA4A15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1A30F2-B4CD-E241-8D3E-7D6068B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41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BEC6-B98D-4041-ABC2-74B046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F7378-9688-F74B-9ACE-0008934A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9" indent="0">
              <a:buNone/>
              <a:defRPr sz="1800"/>
            </a:lvl3pPr>
            <a:lvl4pPr marL="1028639" indent="0">
              <a:buNone/>
              <a:defRPr sz="1500"/>
            </a:lvl4pPr>
            <a:lvl5pPr marL="1371519" indent="0">
              <a:buNone/>
              <a:defRPr sz="1500"/>
            </a:lvl5pPr>
            <a:lvl6pPr marL="1714397" indent="0">
              <a:buNone/>
              <a:defRPr sz="1500"/>
            </a:lvl6pPr>
            <a:lvl7pPr marL="2057276" indent="0">
              <a:buNone/>
              <a:defRPr sz="1500"/>
            </a:lvl7pPr>
            <a:lvl8pPr marL="2400156" indent="0">
              <a:buNone/>
              <a:defRPr sz="1500"/>
            </a:lvl8pPr>
            <a:lvl9pPr marL="2743037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12DDF7-CB72-3F43-950C-D16B8F5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B9755-AB90-DD42-BEEE-C28933C7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E8F5-1F54-2D41-8454-168838D594E9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FF55-1460-3D45-A1FA-BC3486A6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0B705-AD0D-FD44-95DA-56B5D0A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B3307-8CE7-0046-9A87-1EADD36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C0FCA3-93BF-5641-8868-93CF0037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6A421-4060-9546-AF77-A8AFA103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E-7163-E849-9A09-73ACD68D7F4B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A9AD6-3273-A74F-BFB7-E1D688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22C449-56DB-D646-A0F2-89CAF91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98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3D008B-59A8-3C4F-B689-389040F8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2724A-187D-094B-88F0-136E6FAC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7" y="365131"/>
            <a:ext cx="7734300" cy="5811839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B6AE-BC1E-E541-BD8D-B8BB13A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F029-FCE8-A142-93F1-6BDFA18FC9DC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028DE-FB8B-CA47-970E-385C760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E6D22-CECC-714E-8F41-E08D53C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136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8"/>
            <a:ext cx="103632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3" y="3840483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35"/>
          <p:cNvSpPr>
            <a:spLocks noGrp="1"/>
          </p:cNvSpPr>
          <p:nvPr>
            <p:ph type="sldNum" sz="quarter" idx="7"/>
          </p:nvPr>
        </p:nvSpPr>
        <p:spPr>
          <a:xfrm>
            <a:off x="13481834" y="9261408"/>
            <a:ext cx="464492" cy="190588"/>
          </a:xfrm>
          <a:prstGeom prst="rect">
            <a:avLst/>
          </a:prstGeom>
        </p:spPr>
        <p:txBody>
          <a:bodyPr lIns="106267" tIns="53132" rIns="106267" bIns="53132"/>
          <a:lstStyle/>
          <a:p>
            <a:pPr marL="29518" defTabSz="1062651"/>
            <a:fld id="{81D60167-4931-47E6-BA6A-407CBD079E47}" type="slidenum">
              <a:rPr lang="en-US" altLang="zh-CN" sz="900" b="1" spc="-6" smtClean="0">
                <a:solidFill>
                  <a:prstClr val="black"/>
                </a:solidFill>
              </a:rPr>
              <a:pPr marL="29518" defTabSz="1062651"/>
              <a:t>‹#›</a:t>
            </a:fld>
            <a:r>
              <a:rPr lang="en-US" altLang="zh-CN" sz="900" b="1" spc="-6">
                <a:solidFill>
                  <a:prstClr val="black"/>
                </a:solidFill>
              </a:rPr>
              <a:t> </a:t>
            </a:r>
            <a:endParaRPr lang="en-US" altLang="zh-CN" sz="900" b="1" spc="-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400110"/>
          </a:xfrm>
        </p:spPr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29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400110"/>
          </a:xfrm>
        </p:spPr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17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400110"/>
          </a:xfrm>
        </p:spPr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721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348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920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2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DBF62-8F27-DC4D-A238-23204320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09A03-86E4-D847-BF8B-3B7520CB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539FF-9E37-A640-8FF6-27541AA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8AE-6173-F14D-9FA2-4C3B8B24C00E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34700-2590-2440-A995-C932D77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1384D-A1BF-6944-9091-FDC762A1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46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53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8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060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97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83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554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1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770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4368801" y="6524625"/>
            <a:ext cx="4222751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2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             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472608"/>
          </a:xfrm>
        </p:spPr>
        <p:txBody>
          <a:bodyPr/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CC9900"/>
              </a:buCl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20867" y="6503989"/>
            <a:ext cx="1261533" cy="28892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E8AFDBC6-8636-43D0-8C2D-AEEF18B5519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27050" y="6453337"/>
            <a:ext cx="5184907" cy="258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663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/>
              <a:t>07/03/2024</a:t>
            </a:r>
            <a:r>
              <a:rPr lang="zh-CN" altLang="en-US" dirty="0"/>
              <a:t>，</a:t>
            </a:r>
            <a:r>
              <a:rPr lang="en-US" altLang="zh-CN" dirty="0"/>
              <a:t>Elec-TDAQ weekly meeting</a:t>
            </a:r>
            <a:endParaRPr lang="fr-BE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68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6"/>
            <a:ext cx="5181600" cy="513096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9FC-3F9B-1449-AB5D-BC9D34E8DDCB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424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7CCF-4894-2441-83A6-AAA7E299D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900" y="1714499"/>
            <a:ext cx="9144000" cy="1401763"/>
          </a:xfrm>
        </p:spPr>
        <p:txBody>
          <a:bodyPr anchor="b">
            <a:noAutofit/>
          </a:bodyPr>
          <a:lstStyle>
            <a:lvl1pPr algn="ctr">
              <a:defRPr lang="en-US" sz="5400" b="0" i="0" kern="1200" dirty="0">
                <a:solidFill>
                  <a:srgbClr val="013994"/>
                </a:solidFill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F988EC-F50C-464E-8A0D-854225E9B0ED}"/>
              </a:ext>
            </a:extLst>
          </p:cNvPr>
          <p:cNvSpPr/>
          <p:nvPr userDrawn="1"/>
        </p:nvSpPr>
        <p:spPr>
          <a:xfrm>
            <a:off x="0" y="5851606"/>
            <a:ext cx="12180849" cy="1006394"/>
          </a:xfrm>
          <a:prstGeom prst="rect">
            <a:avLst/>
          </a:prstGeom>
          <a:solidFill>
            <a:srgbClr val="003A96"/>
          </a:solidFill>
          <a:ln>
            <a:solidFill>
              <a:srgbClr val="003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6712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B8EA-ECDD-D748-A118-B1CFACE0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307974"/>
            <a:ext cx="11560039" cy="912530"/>
          </a:xfrm>
        </p:spPr>
        <p:txBody>
          <a:bodyPr/>
          <a:lstStyle>
            <a:lvl1pPr>
              <a:defRPr b="0" i="0">
                <a:solidFill>
                  <a:srgbClr val="013994"/>
                </a:solidFill>
                <a:latin typeface="Optima" panose="020005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820E-BC40-4045-8FCA-E0E8828A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17" y="1412209"/>
            <a:ext cx="11190083" cy="471992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Optima" panose="0200050306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A8CB482-A045-6B42-AEC3-E7FC767D6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58300" y="640835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13894"/>
                </a:solidFill>
                <a:latin typeface="Optima" panose="02000503060000020004" pitchFamily="2" charset="0"/>
              </a:defRPr>
            </a:lvl1pPr>
          </a:lstStyle>
          <a:p>
            <a:fld id="{5CA38145-3465-1D47-BB0C-DAF5FA06D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8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DEE9B-F7F0-C647-A2A0-9A5433F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8F7286-CE72-CE4B-B738-76A2334A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52058-1590-2743-B2C7-ADF21AC4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84EE-208F-744D-9562-6002CFCF4BFC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FC03-3A00-224B-8BE7-130FBDE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6BAF7-B351-D94C-A7BD-E10ADED0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24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1" y="1189738"/>
            <a:ext cx="5600700" cy="5266793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AA14A5-1F8C-DE4F-A353-1D41588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89738"/>
            <a:ext cx="5600700" cy="526679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6C27-09F7-9748-A348-C2BC19E9951D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3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39BB-1EFD-6D4E-9834-30F40BA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77DE-6131-1C49-B509-E5AC1D9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70E9-E2AF-2E4A-B504-B2EC4A7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0C77F8-F34E-B745-AA3E-68643F129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F9F7-8ED1-E547-B6E7-2ADB42EA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8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DE1E7-5FEA-FF44-8F14-E5CFFD5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1A1-448A-9940-BC59-E936240F066C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D748FA-45A3-B242-A16A-58D32B9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97DF3-64EA-3944-8361-1266C3C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0A5AE-92D6-BA48-ABE9-44C1807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C773BE-2C57-EF48-9DF0-FB6FB00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1DAB-8F6A-A445-8AC3-EC80DEF63C08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AD57B-3032-7F44-B561-823D967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39E96F-93A4-2A46-84F8-EFA58FF5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84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20C684-7885-E34F-90D5-1EFFDA5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34B2-E857-B64B-B253-0CB241C096D1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DF565-3529-6549-AAE1-2125DDB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C4E00-97DD-C748-8F53-F0C5C39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1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615E-749C-6E40-9969-6778405E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70C65-3587-ED45-8182-577F3753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3FD057-397D-F849-B416-1FDA05BA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F9B98-734E-864A-B56B-1C85116E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933-00BE-8843-810E-EBA8B9D4C3C2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A41FE-E5B4-3049-816E-1E4213B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8779-762B-6A41-A602-2923B67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9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1CA3D8-504E-E84B-928C-1BC36EB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"/>
            <a:ext cx="11353800" cy="115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949654-730E-434F-9F83-F0C1D0C6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3392"/>
            <a:ext cx="10515600" cy="530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Second</a:t>
            </a:r>
          </a:p>
          <a:p>
            <a:pPr lvl="2"/>
            <a:r>
              <a:rPr kumimoji="1" lang="en-US" altLang="zh-CN" dirty="0"/>
              <a:t>Third</a:t>
            </a:r>
          </a:p>
          <a:p>
            <a:pPr lvl="2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6D4E7E-7143-7B4C-8F30-5B5BE87D9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FE8-9FFD-114F-AB5E-BBD7AB8F1C27}" type="datetime1">
              <a:rPr kumimoji="1" lang="zh-CN" altLang="en-US" smtClean="0"/>
              <a:t>2024/3/24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BBAF9-2B83-274E-9B4E-69623F61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1BA2-7FB4-494C-9CA6-FA3D5217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6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759" rtl="0" eaLnBrk="1" latinLnBrk="0" hangingPunct="1">
        <a:lnSpc>
          <a:spcPct val="90000"/>
        </a:lnSpc>
        <a:spcBef>
          <a:spcPct val="0"/>
        </a:spcBef>
        <a:buNone/>
        <a:defRPr lang="zh-CN" altLang="en-US" sz="3300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59" rtl="0" eaLnBrk="1" latinLnBrk="0" hangingPunct="1">
        <a:lnSpc>
          <a:spcPct val="90000"/>
        </a:lnSpc>
        <a:spcBef>
          <a:spcPts val="750"/>
        </a:spcBef>
        <a:buSzPct val="50000"/>
        <a:buFont typeface="Wingdings" pitchFamily="2" charset="2"/>
        <a:buChar char="l"/>
        <a:defRPr lang="zh-CN" altLang="en-US" sz="2100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514319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n"/>
        <a:defRPr lang="en-US" altLang="zh-CN" sz="1800" kern="1200" dirty="0" smtClean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57198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u"/>
        <a:defRPr lang="en-US" altLang="zh-CN" sz="1500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200078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6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5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3" y="1577342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bk object 18"/>
          <p:cNvSpPr/>
          <p:nvPr userDrawn="1"/>
        </p:nvSpPr>
        <p:spPr>
          <a:xfrm>
            <a:off x="4594" y="0"/>
            <a:ext cx="12187406" cy="694088"/>
          </a:xfrm>
          <a:custGeom>
            <a:avLst/>
            <a:gdLst/>
            <a:ahLst/>
            <a:cxnLst/>
            <a:rect l="l" t="t" r="r" b="b"/>
            <a:pathLst>
              <a:path w="1920239" h="111125">
                <a:moveTo>
                  <a:pt x="0" y="111023"/>
                </a:moveTo>
                <a:lnTo>
                  <a:pt x="1919973" y="111023"/>
                </a:lnTo>
                <a:lnTo>
                  <a:pt x="1919973" y="0"/>
                </a:lnTo>
                <a:lnTo>
                  <a:pt x="0" y="0"/>
                </a:lnTo>
                <a:lnTo>
                  <a:pt x="0" y="111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/>
          <a:lstStyle/>
          <a:p>
            <a:pPr algn="ctr" defTabSz="1062651"/>
            <a:endParaRPr lang="en-US" altLang="zh-CN" sz="700" dirty="0">
              <a:solidFill>
                <a:prstClr val="white"/>
              </a:solidFill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  <p:sp>
        <p:nvSpPr>
          <p:cNvPr id="11" name="bk object 17"/>
          <p:cNvSpPr/>
          <p:nvPr userDrawn="1"/>
        </p:nvSpPr>
        <p:spPr>
          <a:xfrm>
            <a:off x="0" y="6705922"/>
            <a:ext cx="1397320" cy="158341"/>
          </a:xfrm>
          <a:custGeom>
            <a:avLst/>
            <a:gdLst/>
            <a:ahLst/>
            <a:cxnLst/>
            <a:rect l="l" t="t" r="r" b="b"/>
            <a:pathLst>
              <a:path w="1920239" h="111125">
                <a:moveTo>
                  <a:pt x="0" y="111023"/>
                </a:moveTo>
                <a:lnTo>
                  <a:pt x="1919973" y="111023"/>
                </a:lnTo>
                <a:lnTo>
                  <a:pt x="1919973" y="0"/>
                </a:lnTo>
                <a:lnTo>
                  <a:pt x="0" y="0"/>
                </a:lnTo>
                <a:lnTo>
                  <a:pt x="0" y="111023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 anchorCtr="1"/>
          <a:lstStyle/>
          <a:p>
            <a:pPr algn="ctr" defTabSz="1062651"/>
            <a:r>
              <a:rPr lang="en-US" sz="1200" b="1" dirty="0" err="1">
                <a:solidFill>
                  <a:prstClr val="white"/>
                </a:solidFill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Huirong</a:t>
            </a:r>
            <a:r>
              <a:rPr lang="en-US" sz="1200" b="1" dirty="0">
                <a:solidFill>
                  <a:prstClr val="white"/>
                </a:solidFill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 Qi</a:t>
            </a:r>
            <a:endParaRPr sz="1200" b="1" dirty="0">
              <a:solidFill>
                <a:prstClr val="white"/>
              </a:solidFill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  <p:sp>
        <p:nvSpPr>
          <p:cNvPr id="12" name="bk object 18"/>
          <p:cNvSpPr/>
          <p:nvPr userDrawn="1"/>
        </p:nvSpPr>
        <p:spPr>
          <a:xfrm>
            <a:off x="1397321" y="6705922"/>
            <a:ext cx="10362303" cy="156616"/>
          </a:xfrm>
          <a:custGeom>
            <a:avLst/>
            <a:gdLst/>
            <a:ahLst/>
            <a:cxnLst/>
            <a:rect l="l" t="t" r="r" b="b"/>
            <a:pathLst>
              <a:path w="1920239" h="111125">
                <a:moveTo>
                  <a:pt x="0" y="111023"/>
                </a:moveTo>
                <a:lnTo>
                  <a:pt x="1919973" y="111023"/>
                </a:lnTo>
                <a:lnTo>
                  <a:pt x="1919973" y="0"/>
                </a:lnTo>
                <a:lnTo>
                  <a:pt x="0" y="0"/>
                </a:lnTo>
                <a:lnTo>
                  <a:pt x="0" y="111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/>
          <a:lstStyle/>
          <a:p>
            <a:pPr algn="ctr" defTabSz="1062651"/>
            <a:endParaRPr lang="en-US" altLang="zh-CN" sz="1200" dirty="0">
              <a:solidFill>
                <a:prstClr val="white"/>
              </a:solidFill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31326">
        <a:defRPr>
          <a:latin typeface="+mn-lt"/>
          <a:ea typeface="+mn-ea"/>
          <a:cs typeface="+mn-cs"/>
        </a:defRPr>
      </a:lvl2pPr>
      <a:lvl3pPr marL="1062651">
        <a:defRPr>
          <a:latin typeface="+mn-lt"/>
          <a:ea typeface="+mn-ea"/>
          <a:cs typeface="+mn-cs"/>
        </a:defRPr>
      </a:lvl3pPr>
      <a:lvl4pPr marL="1593977">
        <a:defRPr>
          <a:latin typeface="+mn-lt"/>
          <a:ea typeface="+mn-ea"/>
          <a:cs typeface="+mn-cs"/>
        </a:defRPr>
      </a:lvl4pPr>
      <a:lvl5pPr marL="2125303">
        <a:defRPr>
          <a:latin typeface="+mn-lt"/>
          <a:ea typeface="+mn-ea"/>
          <a:cs typeface="+mn-cs"/>
        </a:defRPr>
      </a:lvl5pPr>
      <a:lvl6pPr marL="2656630">
        <a:defRPr>
          <a:latin typeface="+mn-lt"/>
          <a:ea typeface="+mn-ea"/>
          <a:cs typeface="+mn-cs"/>
        </a:defRPr>
      </a:lvl6pPr>
      <a:lvl7pPr marL="3187954">
        <a:defRPr>
          <a:latin typeface="+mn-lt"/>
          <a:ea typeface="+mn-ea"/>
          <a:cs typeface="+mn-cs"/>
        </a:defRPr>
      </a:lvl7pPr>
      <a:lvl8pPr marL="3719280">
        <a:defRPr>
          <a:latin typeface="+mn-lt"/>
          <a:ea typeface="+mn-ea"/>
          <a:cs typeface="+mn-cs"/>
        </a:defRPr>
      </a:lvl8pPr>
      <a:lvl9pPr marL="425060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31326">
        <a:defRPr>
          <a:latin typeface="+mn-lt"/>
          <a:ea typeface="+mn-ea"/>
          <a:cs typeface="+mn-cs"/>
        </a:defRPr>
      </a:lvl2pPr>
      <a:lvl3pPr marL="1062651">
        <a:defRPr>
          <a:latin typeface="+mn-lt"/>
          <a:ea typeface="+mn-ea"/>
          <a:cs typeface="+mn-cs"/>
        </a:defRPr>
      </a:lvl3pPr>
      <a:lvl4pPr marL="1593977">
        <a:defRPr>
          <a:latin typeface="+mn-lt"/>
          <a:ea typeface="+mn-ea"/>
          <a:cs typeface="+mn-cs"/>
        </a:defRPr>
      </a:lvl4pPr>
      <a:lvl5pPr marL="2125303">
        <a:defRPr>
          <a:latin typeface="+mn-lt"/>
          <a:ea typeface="+mn-ea"/>
          <a:cs typeface="+mn-cs"/>
        </a:defRPr>
      </a:lvl5pPr>
      <a:lvl6pPr marL="2656630">
        <a:defRPr>
          <a:latin typeface="+mn-lt"/>
          <a:ea typeface="+mn-ea"/>
          <a:cs typeface="+mn-cs"/>
        </a:defRPr>
      </a:lvl6pPr>
      <a:lvl7pPr marL="3187954">
        <a:defRPr>
          <a:latin typeface="+mn-lt"/>
          <a:ea typeface="+mn-ea"/>
          <a:cs typeface="+mn-cs"/>
        </a:defRPr>
      </a:lvl7pPr>
      <a:lvl8pPr marL="3719280">
        <a:defRPr>
          <a:latin typeface="+mn-lt"/>
          <a:ea typeface="+mn-ea"/>
          <a:cs typeface="+mn-cs"/>
        </a:defRPr>
      </a:lvl8pPr>
      <a:lvl9pPr marL="425060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E5FA-9DDF-4CB8-A213-51BBC040F0F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DFD0-10EC-492B-9DFD-47BFC8CEE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3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A10D3-7DDF-ED43-A39F-02D178D8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B649-BD0C-D74D-AB21-C67405B6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2201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AAE03-6F3C-6643-8525-7B6AFCB4A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/>
              <a:t>Tracker for CEPC</a:t>
            </a:r>
            <a:br>
              <a:rPr kumimoji="1" lang="en-US" altLang="zh-CN" dirty="0"/>
            </a:br>
            <a:r>
              <a:rPr kumimoji="1" lang="en-US" altLang="zh-CN" dirty="0"/>
              <a:t>reference detector TDR</a:t>
            </a:r>
            <a:endParaRPr kumimoji="1" lang="zh-CN" altLang="en-US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23E7F1-38C4-B04D-B61F-2D4DC8F91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400" dirty="0"/>
              <a:t>WANG Meng </a:t>
            </a:r>
            <a:r>
              <a:rPr kumimoji="1" lang="zh-CN" altLang="en-US" sz="2400" dirty="0"/>
              <a:t>王萌</a:t>
            </a:r>
            <a:endParaRPr kumimoji="1" lang="en-US" altLang="zh-CN" sz="2400" dirty="0"/>
          </a:p>
          <a:p>
            <a:endParaRPr kumimoji="1" lang="en-US" altLang="zh-CN" dirty="0"/>
          </a:p>
          <a:p>
            <a:r>
              <a:rPr kumimoji="1" lang="en-US" altLang="zh-CN" dirty="0"/>
              <a:t>2024.3.25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25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0B00B6F-7497-426B-A898-1DB1996E20E3}"/>
              </a:ext>
            </a:extLst>
          </p:cNvPr>
          <p:cNvSpPr txBox="1"/>
          <p:nvPr/>
        </p:nvSpPr>
        <p:spPr>
          <a:xfrm>
            <a:off x="84841" y="122548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Overall Design</a:t>
            </a:r>
            <a:endParaRPr lang="zh-CN" altLang="en-US" sz="28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1DE9A8F-88C3-4F3C-B882-1FD1577F647B}"/>
              </a:ext>
            </a:extLst>
          </p:cNvPr>
          <p:cNvSpPr txBox="1"/>
          <p:nvPr/>
        </p:nvSpPr>
        <p:spPr>
          <a:xfrm flipH="1">
            <a:off x="536245" y="5535123"/>
            <a:ext cx="1126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CF Frame structure</a:t>
            </a:r>
            <a:r>
              <a:rPr lang="zh-CN" altLang="en-US" dirty="0"/>
              <a:t>：</a:t>
            </a:r>
            <a:r>
              <a:rPr lang="en-US" altLang="zh-CN" dirty="0"/>
              <a:t>8 longitudinal hollow beams </a:t>
            </a:r>
            <a:r>
              <a:rPr lang="zh-CN" altLang="en-US" dirty="0"/>
              <a:t> </a:t>
            </a:r>
            <a:r>
              <a:rPr lang="en-US" altLang="zh-CN" dirty="0"/>
              <a:t>+ 8 annular hollow beams  + inner CF cylinder and  outer CF cylinder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Length : 5800mm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Outer radius: 1800mm</a:t>
            </a:r>
            <a:r>
              <a:rPr lang="zh-CN" altLang="en-US" dirty="0"/>
              <a:t>，</a:t>
            </a:r>
            <a:r>
              <a:rPr lang="en-US" altLang="zh-CN" dirty="0"/>
              <a:t>Inner radius: 600mm</a:t>
            </a:r>
            <a:r>
              <a:rPr lang="zh-CN" altLang="en-US" dirty="0"/>
              <a:t>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Thickness of each end plate:</a:t>
            </a:r>
            <a:r>
              <a:rPr lang="zh-CN" altLang="en-US" dirty="0"/>
              <a:t> </a:t>
            </a:r>
            <a:r>
              <a:rPr lang="en-US" altLang="zh-CN" dirty="0"/>
              <a:t>25mm</a:t>
            </a:r>
            <a:r>
              <a:rPr lang="zh-CN" altLang="en-US" dirty="0"/>
              <a:t>，</a:t>
            </a:r>
            <a:r>
              <a:rPr lang="en-US" altLang="zh-CN" dirty="0"/>
              <a:t>weight :1100kg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0A914B-3E19-15D0-7057-1DB2F556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712453"/>
            <a:ext cx="6654701" cy="46317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943C2-6F7E-AF52-EAA6-B70181F10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486" y="1365719"/>
            <a:ext cx="2524239" cy="38158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l="19313" r="6755"/>
          <a:stretch/>
        </p:blipFill>
        <p:spPr>
          <a:xfrm>
            <a:off x="9591675" y="1246157"/>
            <a:ext cx="2423127" cy="40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E457A-7115-17DE-C972-63CC871C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42724EAA-32AB-EBAD-AE58-DC5E20BAB2B3}"/>
              </a:ext>
            </a:extLst>
          </p:cNvPr>
          <p:cNvSpPr txBox="1"/>
          <p:nvPr/>
        </p:nvSpPr>
        <p:spPr>
          <a:xfrm>
            <a:off x="963983" y="5778914"/>
            <a:ext cx="351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self weight</a:t>
            </a:r>
            <a:endParaRPr lang="zh-CN" altLang="en-US" dirty="0"/>
          </a:p>
          <a:p>
            <a:r>
              <a:rPr lang="en-US" altLang="zh-CN" b="1" dirty="0"/>
              <a:t>Buckling coefficient </a:t>
            </a:r>
            <a:r>
              <a:rPr lang="en-US" altLang="zh-CN" dirty="0"/>
              <a:t>: ~12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4F6325-4C38-9BC3-56BA-7066234F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3" y="1190913"/>
            <a:ext cx="3133351" cy="45884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116E46-47F6-1D7C-4780-A9BB6B6D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33671" y="1118502"/>
            <a:ext cx="3133351" cy="46209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20AD83-6439-4D0F-843B-80DA316D6813}"/>
              </a:ext>
            </a:extLst>
          </p:cNvPr>
          <p:cNvSpPr txBox="1"/>
          <p:nvPr/>
        </p:nvSpPr>
        <p:spPr>
          <a:xfrm>
            <a:off x="5708710" y="5160402"/>
            <a:ext cx="339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Horizontal self weight </a:t>
            </a:r>
          </a:p>
          <a:p>
            <a:r>
              <a:rPr lang="en-US" altLang="zh-CN" b="1" dirty="0"/>
              <a:t>Buckling coefficient </a:t>
            </a:r>
            <a:r>
              <a:rPr lang="en-US" altLang="zh-CN" dirty="0"/>
              <a:t>: ~14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57198A-1D19-7433-0E14-CBE64B2069AC}"/>
              </a:ext>
            </a:extLst>
          </p:cNvPr>
          <p:cNvSpPr txBox="1"/>
          <p:nvPr/>
        </p:nvSpPr>
        <p:spPr>
          <a:xfrm>
            <a:off x="84841" y="122548"/>
            <a:ext cx="641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Loads: Wire tension+ Axial self weight </a:t>
            </a:r>
            <a:r>
              <a:rPr lang="zh-CN" altLang="en-US" sz="2800" dirty="0"/>
              <a:t>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95025" y="5287224"/>
            <a:ext cx="199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structure is stable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853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01" y="3904487"/>
            <a:ext cx="4499998" cy="28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0061" y="5212153"/>
            <a:ext cx="5420385" cy="1502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Two drift tubes + preamps + ADC (1GHz)</a:t>
            </a:r>
          </a:p>
          <a:p>
            <a:pPr>
              <a:lnSpc>
                <a:spcPct val="110000"/>
              </a:lnSpc>
            </a:pPr>
            <a:r>
              <a:rPr lang="en-US" altLang="zh-CN" dirty="0"/>
              <a:t>The system was tested with electron beam at IHEP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FCE1B-1851-42FE-9D51-37E5116922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1" y="1238285"/>
            <a:ext cx="4905492" cy="3677682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B942FBE3-E048-4967-92D8-2179C7BA9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7" t="16421" r="20964" b="12398"/>
          <a:stretch/>
        </p:blipFill>
        <p:spPr>
          <a:xfrm rot="16200000">
            <a:off x="7267444" y="-70988"/>
            <a:ext cx="2528049" cy="51465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85010" y="3917358"/>
            <a:ext cx="26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Signal waveform (rad)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Trigger signals (blue and green)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88622" y="207956"/>
            <a:ext cx="11610975" cy="892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dirty="0"/>
              <a:t>Beam test with detector prototype (IHEP) 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472962" y="3036911"/>
            <a:ext cx="2467484" cy="1134695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034954" y="2691297"/>
            <a:ext cx="2666608" cy="1393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92055" y="4171605"/>
            <a:ext cx="8264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Beam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4976975" y="3710287"/>
            <a:ext cx="981196" cy="1072121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AC04A99-4AD2-4782-9C6C-C817D02FE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5" t="16523" r="14000" b="19503"/>
          <a:stretch/>
        </p:blipFill>
        <p:spPr>
          <a:xfrm>
            <a:off x="3880069" y="3899208"/>
            <a:ext cx="5914795" cy="29327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861647"/>
          </a:xfrm>
        </p:spPr>
        <p:txBody>
          <a:bodyPr/>
          <a:lstStyle/>
          <a:p>
            <a:pPr algn="ctr"/>
            <a:r>
              <a:rPr lang="en-US" altLang="zh-CN" dirty="0"/>
              <a:t>Preliminary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937" y="1679937"/>
            <a:ext cx="3165231" cy="4351338"/>
          </a:xfrm>
        </p:spPr>
        <p:txBody>
          <a:bodyPr/>
          <a:lstStyle/>
          <a:p>
            <a:r>
              <a:rPr lang="en-US" altLang="zh-CN" dirty="0"/>
              <a:t>Low noise and high bandwidth preamplifiers</a:t>
            </a:r>
          </a:p>
          <a:p>
            <a:endParaRPr lang="en-US" altLang="zh-CN" dirty="0"/>
          </a:p>
          <a:p>
            <a:r>
              <a:rPr lang="en-US" altLang="zh-CN" dirty="0"/>
              <a:t>Rise time : ~ ns</a:t>
            </a:r>
          </a:p>
          <a:p>
            <a:endParaRPr lang="en-US" altLang="zh-CN" dirty="0"/>
          </a:p>
          <a:p>
            <a:r>
              <a:rPr lang="en-US" altLang="zh-CN" dirty="0"/>
              <a:t>Clear peaks </a:t>
            </a:r>
          </a:p>
          <a:p>
            <a:endParaRPr lang="zh-CN" altLang="en-US" dirty="0"/>
          </a:p>
        </p:txBody>
      </p:sp>
      <p:pic>
        <p:nvPicPr>
          <p:cNvPr id="4" name="图片 3" descr="myc">
            <a:extLst>
              <a:ext uri="{FF2B5EF4-FFF2-40B4-BE49-F238E27FC236}">
                <a16:creationId xmlns:a16="http://schemas.microsoft.com/office/drawing/2014/main" id="{C96AB71F-AD50-489F-ACF3-D7A51D8D0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9156" r="1816" b="6756"/>
          <a:stretch/>
        </p:blipFill>
        <p:spPr>
          <a:xfrm>
            <a:off x="3880069" y="906316"/>
            <a:ext cx="4193096" cy="29492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F2B089-9B30-4AC9-B716-9A8A8CF82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827145"/>
            <a:ext cx="3166579" cy="30284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61669" y="4212353"/>
            <a:ext cx="1503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Reconstruction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40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CD93623-B1DA-144B-8576-EFFC2E88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CMOS pixel tracker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1CCE395-C297-4548-945F-001E87F5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 err="1"/>
              <a:t>fulls</a:t>
            </a:r>
            <a:r>
              <a:rPr lang="en-US" altLang="zh-CN" dirty="0"/>
              <a:t>-size</a:t>
            </a:r>
            <a:r>
              <a:rPr lang="zh-CN" altLang="en-US" dirty="0"/>
              <a:t> </a:t>
            </a:r>
            <a:r>
              <a:rPr lang="en-US" altLang="zh-CN" dirty="0"/>
              <a:t>chip</a:t>
            </a:r>
          </a:p>
          <a:p>
            <a:pPr lvl="1" algn="just"/>
            <a:r>
              <a:rPr lang="en-US" altLang="zh-CN" dirty="0"/>
              <a:t>Spatial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&lt;10</a:t>
            </a:r>
            <a:r>
              <a:rPr lang="zh-CN" altLang="en-US" dirty="0"/>
              <a:t> </a:t>
            </a:r>
            <a:r>
              <a:rPr lang="en-US" altLang="zh-CN" dirty="0"/>
              <a:t>µm</a:t>
            </a:r>
            <a:r>
              <a:rPr lang="zh-CN" altLang="en-US" dirty="0"/>
              <a:t> </a:t>
            </a:r>
            <a:endParaRPr lang="en-US" altLang="zh-CN" dirty="0"/>
          </a:p>
          <a:p>
            <a:pPr lvl="1" algn="just"/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&lt;10ns</a:t>
            </a:r>
            <a:r>
              <a:rPr lang="zh-CN" altLang="en-US" dirty="0"/>
              <a:t> </a:t>
            </a:r>
            <a:r>
              <a:rPr lang="en-US" altLang="zh-CN" dirty="0"/>
              <a:t>(ideally</a:t>
            </a:r>
            <a:r>
              <a:rPr lang="zh-CN" altLang="en-US" dirty="0"/>
              <a:t> </a:t>
            </a:r>
            <a:r>
              <a:rPr lang="en-US" altLang="zh-CN" dirty="0"/>
              <a:t>3-5ns,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tagging)</a:t>
            </a:r>
            <a:r>
              <a:rPr lang="zh-CN" altLang="en-US" dirty="0"/>
              <a:t> </a:t>
            </a:r>
            <a:r>
              <a:rPr lang="en-US" altLang="zh-CN" dirty="0"/>
              <a:t>&lt;-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challenging</a:t>
            </a:r>
          </a:p>
          <a:p>
            <a:pPr lvl="1" algn="just"/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consumption: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possible,</a:t>
            </a:r>
            <a:r>
              <a:rPr lang="zh-CN" altLang="en-US" dirty="0"/>
              <a:t> </a:t>
            </a:r>
            <a:r>
              <a:rPr lang="en-US" altLang="zh-CN" dirty="0"/>
              <a:t>~100mW/cm</a:t>
            </a:r>
            <a:r>
              <a:rPr lang="en-US" altLang="zh-CN" baseline="30000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</a:p>
          <a:p>
            <a:r>
              <a:rPr kumimoji="1" lang="en-US" altLang="zh-CN" dirty="0"/>
              <a:t>sensor cost estimated</a:t>
            </a:r>
          </a:p>
          <a:p>
            <a:r>
              <a:rPr kumimoji="1" lang="en-US" altLang="zh-CN" dirty="0"/>
              <a:t>data rate estimated </a:t>
            </a:r>
            <a:r>
              <a:rPr kumimoji="1" lang="en-US" altLang="zh-CN" dirty="0">
                <a:sym typeface="Wingdings" pitchFamily="2" charset="2"/>
              </a:rPr>
              <a:t> electronics</a:t>
            </a:r>
            <a:endParaRPr kumimoji="1" lang="en-US" altLang="zh-CN" dirty="0"/>
          </a:p>
          <a:p>
            <a:r>
              <a:rPr kumimoji="1" lang="en-US" altLang="zh-CN" dirty="0"/>
              <a:t>truss structure mechanical design is in progress</a:t>
            </a:r>
          </a:p>
          <a:p>
            <a:r>
              <a:rPr kumimoji="1" lang="en-US" altLang="zh-CN" dirty="0"/>
              <a:t>layout </a:t>
            </a:r>
            <a:r>
              <a:rPr kumimoji="1" lang="en-US" altLang="zh-CN" dirty="0" err="1"/>
              <a:t>optimisation</a:t>
            </a:r>
            <a:r>
              <a:rPr kumimoji="1" lang="en-US" altLang="zh-CN" dirty="0"/>
              <a:t> is in progress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0FE871-4428-6046-AE91-223AA161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956F49-BAC5-2243-9E80-4B45D5D5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604" y="2568064"/>
            <a:ext cx="4094603" cy="38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B5F5-7FAF-6C4B-91D4-B1DB7694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HVCMOS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A100-E91B-7B40-A790-2807070D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5060"/>
            <a:ext cx="10972800" cy="4231103"/>
          </a:xfrm>
        </p:spPr>
        <p:txBody>
          <a:bodyPr/>
          <a:lstStyle/>
          <a:p>
            <a:r>
              <a:rPr lang="en-US" dirty="0"/>
              <a:t>Sensor cost scales with area</a:t>
            </a:r>
          </a:p>
          <a:p>
            <a:pPr lvl="1"/>
            <a:r>
              <a:rPr lang="en-US" dirty="0"/>
              <a:t>NTO overhead is a small fraction</a:t>
            </a:r>
          </a:p>
          <a:p>
            <a:r>
              <a:rPr lang="en-US" dirty="0"/>
              <a:t>Quotes for SMIC 55nm process</a:t>
            </a:r>
          </a:p>
          <a:p>
            <a:pPr lvl="1"/>
            <a:r>
              <a:rPr lang="en-US" dirty="0"/>
              <a:t>12-inch wafer with 1k </a:t>
            </a:r>
            <a:r>
              <a:rPr lang="en-US" dirty="0" err="1"/>
              <a:t>Ohmcm</a:t>
            </a:r>
            <a:r>
              <a:rPr lang="en-US" dirty="0"/>
              <a:t> resistance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56k USD/m</a:t>
            </a:r>
            <a:r>
              <a:rPr lang="en-US" baseline="30000" dirty="0"/>
              <a:t>2</a:t>
            </a:r>
            <a:r>
              <a:rPr lang="en-US" dirty="0"/>
              <a:t>  &lt;~ 400k CNY/m</a:t>
            </a:r>
            <a:r>
              <a:rPr lang="en-US" baseline="30000" dirty="0"/>
              <a:t>2</a:t>
            </a:r>
          </a:p>
          <a:p>
            <a:r>
              <a:rPr lang="en-US" dirty="0"/>
              <a:t>Unit cost drops when area increases</a:t>
            </a:r>
          </a:p>
          <a:p>
            <a:r>
              <a:rPr lang="en-US" dirty="0">
                <a:solidFill>
                  <a:srgbClr val="C00000"/>
                </a:solidFill>
              </a:rPr>
              <a:t>SET 66 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 26 MCNY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68B9-240A-C643-A4FD-55E61CDA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Feb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64FF9-1FD1-344F-9C23-5B0EDC73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8BB78B-9BD7-0449-B9BA-B621DDA010BE}"/>
              </a:ext>
            </a:extLst>
          </p:cNvPr>
          <p:cNvGrpSpPr/>
          <p:nvPr/>
        </p:nvGrpSpPr>
        <p:grpSpPr>
          <a:xfrm>
            <a:off x="5961054" y="1222860"/>
            <a:ext cx="5621346" cy="4300330"/>
            <a:chOff x="5961054" y="1222860"/>
            <a:chExt cx="5621346" cy="43003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013289-FE5D-8842-8BF2-328663BF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1054" y="1222860"/>
              <a:ext cx="5621346" cy="430033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1E5B2D-E9E8-5D42-BB70-B1F3D4A401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500" y="3429000"/>
              <a:ext cx="0" cy="16637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744053-07AC-094A-8DDD-9AD108CEF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3400" y="4356100"/>
              <a:ext cx="0" cy="7366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479276-3FF2-8E44-A268-DC1D19C5A75E}"/>
                </a:ext>
              </a:extLst>
            </p:cNvPr>
            <p:cNvSpPr txBox="1"/>
            <p:nvPr/>
          </p:nvSpPr>
          <p:spPr>
            <a:xfrm>
              <a:off x="7594600" y="3059668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SIT only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6C6A61-FBB8-114C-84D4-2DA7F9A8DE9B}"/>
                </a:ext>
              </a:extLst>
            </p:cNvPr>
            <p:cNvSpPr txBox="1"/>
            <p:nvPr/>
          </p:nvSpPr>
          <p:spPr>
            <a:xfrm>
              <a:off x="10185400" y="390273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SIT + SET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377DF5-7F8A-C546-B461-983933F26457}"/>
                </a:ext>
              </a:extLst>
            </p:cNvPr>
            <p:cNvSpPr txBox="1"/>
            <p:nvPr/>
          </p:nvSpPr>
          <p:spPr>
            <a:xfrm rot="16200000">
              <a:off x="5589297" y="2052766"/>
              <a:ext cx="1265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万元</a:t>
              </a:r>
              <a:r>
                <a:rPr lang="en-US" altLang="zh-CN" sz="1200" dirty="0"/>
                <a:t>/</a:t>
              </a:r>
              <a:r>
                <a:rPr lang="zh-CN" altLang="en-US" sz="1200" dirty="0"/>
                <a:t>平米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313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54B-0FC5-5B46-9E02-88C8CEF2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rate estimation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5B326B-6D1A-644D-BFE6-75A031EFA82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572553"/>
          <a:ext cx="10972800" cy="35458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09005433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88293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23834785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7123258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55885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Hit density</a:t>
                      </a:r>
                    </a:p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[kHz/cm</a:t>
                      </a:r>
                      <a:r>
                        <a:rPr lang="en-US" sz="1600" baseline="30000" dirty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Data rate /chip</a:t>
                      </a:r>
                    </a:p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[</a:t>
                      </a:r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Mbps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Data rate / module</a:t>
                      </a:r>
                    </a:p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[</a:t>
                      </a:r>
                      <a:r>
                        <a:rPr lang="en-US" sz="1600" dirty="0" err="1">
                          <a:latin typeface="Cambria" panose="02040503050406030204" pitchFamily="18" charset="0"/>
                        </a:rPr>
                        <a:t>Mbps</a:t>
                      </a:r>
                      <a:r>
                        <a:rPr lang="en-US" sz="1600" dirty="0">
                          <a:latin typeface="Cambria" panose="02040503050406030204" pitchFamily="18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Data rate / layer</a:t>
                      </a:r>
                    </a:p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[Gbps]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34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Barrel SIT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59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SIT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67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SIT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41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93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Endcap SIT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  <a:latin typeface="Cambria" panose="02040503050406030204" pitchFamily="18" charset="0"/>
                        </a:rPr>
                        <a:t>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53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SIT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01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SIT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anose="02040503050406030204" pitchFamily="18" charset="0"/>
                        </a:rPr>
                        <a:t>0.24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9952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63CFA-0458-B24D-849F-D6CA0A77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8D6C-0B8A-BD48-9E1B-2B756F24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Yiming 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17BC-50C9-8447-9277-B382D354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6D724-41AC-D244-9DF4-BCE51F1E383E}"/>
              </a:ext>
            </a:extLst>
          </p:cNvPr>
          <p:cNvSpPr txBox="1"/>
          <p:nvPr/>
        </p:nvSpPr>
        <p:spPr>
          <a:xfrm>
            <a:off x="816864" y="5315712"/>
            <a:ext cx="7498080" cy="3385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Total data rate: </a:t>
            </a:r>
            <a:r>
              <a:rPr lang="en-US" sz="1600" dirty="0">
                <a:solidFill>
                  <a:srgbClr val="0432FF"/>
                </a:solidFill>
                <a:ea typeface="FZYaShiHeiS" panose="02000500000000000000" pitchFamily="2" charset="-122"/>
                <a:cs typeface="Linux Biolinum" panose="02000503000000000000" pitchFamily="2" charset="0"/>
              </a:rPr>
              <a:t>6.6 Gbps </a:t>
            </a:r>
            <a:r>
              <a:rPr 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for SIT+SET, or </a:t>
            </a:r>
            <a:r>
              <a:rPr lang="en-US" sz="1600" dirty="0">
                <a:solidFill>
                  <a:srgbClr val="0432FF"/>
                </a:solidFill>
                <a:ea typeface="FZYaShiHeiS" panose="02000500000000000000" pitchFamily="2" charset="-122"/>
                <a:cs typeface="Linux Biolinum" panose="02000503000000000000" pitchFamily="2" charset="0"/>
              </a:rPr>
              <a:t>5.0 Gbps </a:t>
            </a:r>
            <a:r>
              <a:rPr 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for SIT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55668-F2AE-4645-9D59-5453E1B6A9EB}"/>
              </a:ext>
            </a:extLst>
          </p:cNvPr>
          <p:cNvSpPr txBox="1"/>
          <p:nvPr/>
        </p:nvSpPr>
        <p:spPr>
          <a:xfrm>
            <a:off x="816864" y="1071218"/>
            <a:ext cx="10375392" cy="3385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Key assumptions: Event rate 112kHz, track multiplicity 100, cluster size 3, bits per hit 48; Beam </a:t>
            </a:r>
            <a:r>
              <a:rPr lang="en-US" sz="1600" dirty="0" err="1">
                <a:ea typeface="FZYaShiHeiS" panose="02000500000000000000" pitchFamily="2" charset="-122"/>
                <a:cs typeface="Linux Biolinum" panose="02000503000000000000" pitchFamily="2" charset="0"/>
              </a:rPr>
              <a:t>bkg</a:t>
            </a:r>
            <a:r>
              <a:rPr 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to be added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AD1B7-DD52-1147-B91E-61CF0FCB0DB8}"/>
              </a:ext>
            </a:extLst>
          </p:cNvPr>
          <p:cNvSpPr txBox="1"/>
          <p:nvPr/>
        </p:nvSpPr>
        <p:spPr>
          <a:xfrm>
            <a:off x="838200" y="5820477"/>
            <a:ext cx="10972800" cy="3385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=&gt;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Data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rate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is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generally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low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for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SIT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(to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confirm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for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the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innermost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layer);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similar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readout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scheme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can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be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adopted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as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SET</a:t>
            </a:r>
            <a:r>
              <a:rPr lang="zh-CN" altLang="en-US" sz="1600" dirty="0"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endParaRPr lang="en-US" sz="1600" dirty="0">
              <a:ea typeface="FZYaShiHeiS" panose="02000500000000000000" pitchFamily="2" charset="-122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4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C177-F39B-6143-99BC-DF62DC78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Mechanical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98EF1-3A98-2844-A56F-7117AF74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5829300" cy="4843463"/>
          </a:xfrm>
        </p:spPr>
        <p:txBody>
          <a:bodyPr>
            <a:normAutofit/>
          </a:bodyPr>
          <a:lstStyle/>
          <a:p>
            <a:r>
              <a:rPr lang="en-US" altLang="zh-CN" dirty="0"/>
              <a:t>Dedicated</a:t>
            </a:r>
            <a:r>
              <a:rPr lang="zh-CN" altLang="en-US" dirty="0"/>
              <a:t> </a:t>
            </a:r>
            <a:r>
              <a:rPr lang="en-US" altLang="zh-CN" dirty="0"/>
              <a:t>discussions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mechanical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</a:p>
          <a:p>
            <a:pPr lvl="1"/>
            <a:r>
              <a:rPr lang="en-US" altLang="zh-CN" dirty="0"/>
              <a:t>Outer</a:t>
            </a:r>
            <a:r>
              <a:rPr lang="zh-CN" altLang="en-US" dirty="0"/>
              <a:t> </a:t>
            </a:r>
            <a:r>
              <a:rPr lang="en-US" altLang="zh-CN" dirty="0"/>
              <a:t>radius: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600mm</a:t>
            </a:r>
          </a:p>
          <a:p>
            <a:pPr lvl="1"/>
            <a:r>
              <a:rPr lang="en-US" altLang="zh-CN" dirty="0"/>
              <a:t>Inner</a:t>
            </a:r>
            <a:r>
              <a:rPr lang="zh-CN" altLang="en-US" dirty="0"/>
              <a:t> </a:t>
            </a:r>
            <a:r>
              <a:rPr lang="en-US" altLang="zh-CN" dirty="0"/>
              <a:t>radius: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150mm</a:t>
            </a:r>
            <a:r>
              <a:rPr lang="zh-CN" altLang="en-US" dirty="0"/>
              <a:t> </a:t>
            </a:r>
            <a:r>
              <a:rPr lang="en-US" altLang="zh-CN" dirty="0"/>
              <a:t>(if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endcaps)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75mm</a:t>
            </a:r>
            <a:r>
              <a:rPr lang="zh-CN" altLang="en-US" dirty="0"/>
              <a:t> </a:t>
            </a:r>
            <a:r>
              <a:rPr lang="en-US" altLang="zh-CN" dirty="0"/>
              <a:t>(if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adopts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option)</a:t>
            </a:r>
          </a:p>
          <a:p>
            <a:r>
              <a:rPr lang="en-US" altLang="zh-CN" dirty="0"/>
              <a:t>Truss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ladders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minimum</a:t>
            </a:r>
            <a:r>
              <a:rPr lang="zh-CN" altLang="en-US" dirty="0"/>
              <a:t> </a:t>
            </a:r>
            <a:r>
              <a:rPr lang="en-US" altLang="zh-CN" dirty="0"/>
              <a:t>material</a:t>
            </a:r>
            <a:r>
              <a:rPr lang="zh-CN" altLang="en-US" dirty="0"/>
              <a:t> </a:t>
            </a:r>
            <a:r>
              <a:rPr lang="en-US" altLang="zh-CN" dirty="0"/>
              <a:t>budget</a:t>
            </a:r>
          </a:p>
          <a:p>
            <a:pPr lvl="1"/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SIT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CDR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INFN</a:t>
            </a:r>
            <a:r>
              <a:rPr lang="zh-CN" altLang="en-US" dirty="0"/>
              <a:t> </a:t>
            </a:r>
            <a:r>
              <a:rPr lang="en-US" altLang="zh-CN" dirty="0"/>
              <a:t>Pisa</a:t>
            </a:r>
            <a:r>
              <a:rPr lang="zh-CN" altLang="en-US" dirty="0"/>
              <a:t> </a:t>
            </a:r>
            <a:r>
              <a:rPr lang="en-US" altLang="zh-CN" dirty="0"/>
              <a:t>(1.3m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length)</a:t>
            </a:r>
          </a:p>
          <a:p>
            <a:pPr lvl="1"/>
            <a:r>
              <a:rPr lang="en-US" altLang="zh-CN" dirty="0"/>
              <a:t>Truss-based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SIT</a:t>
            </a:r>
            <a:r>
              <a:rPr lang="zh-CN" altLang="en-US" dirty="0"/>
              <a:t> </a:t>
            </a:r>
            <a:r>
              <a:rPr lang="en-US" altLang="zh-CN" dirty="0"/>
              <a:t>ongoing</a:t>
            </a:r>
          </a:p>
          <a:p>
            <a:pPr lvl="1"/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truss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</a:p>
          <a:p>
            <a:r>
              <a:rPr lang="en-US" altLang="zh-CN" dirty="0"/>
              <a:t>SIT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beampipe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mechanical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BDB9-9D7C-F24D-886F-4D863E56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8164-2B15-3640-A4D6-98B021B6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Yiming Li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7FF88-34B0-6F4A-B6B8-02D88F9A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47A6782-88D3-F449-B851-9A8C29CFD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58152"/>
            <a:ext cx="3873500" cy="2676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61930-E6CA-3946-9F70-D173BB7CC4C0}"/>
              </a:ext>
            </a:extLst>
          </p:cNvPr>
          <p:cNvSpPr txBox="1"/>
          <p:nvPr/>
        </p:nvSpPr>
        <p:spPr>
          <a:xfrm>
            <a:off x="7645400" y="59944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Quan</a:t>
            </a:r>
            <a:r>
              <a:rPr lang="zh-CN" altLang="en-US" dirty="0"/>
              <a:t> </a:t>
            </a:r>
            <a:r>
              <a:rPr lang="en-US" altLang="zh-CN" dirty="0"/>
              <a:t>Ji,</a:t>
            </a:r>
            <a:r>
              <a:rPr lang="zh-CN" altLang="en-US" dirty="0"/>
              <a:t> </a:t>
            </a:r>
            <a:r>
              <a:rPr lang="en-US" altLang="zh-CN" dirty="0" err="1"/>
              <a:t>Jinyu</a:t>
            </a:r>
            <a:r>
              <a:rPr lang="zh-CN" altLang="en-US" dirty="0"/>
              <a:t> </a:t>
            </a:r>
            <a:r>
              <a:rPr lang="en-US" altLang="zh-CN" dirty="0"/>
              <a:t>Fu,</a:t>
            </a:r>
            <a:r>
              <a:rPr lang="zh-CN" altLang="en-US" dirty="0"/>
              <a:t> </a:t>
            </a:r>
            <a:r>
              <a:rPr lang="en-US" altLang="zh-CN" dirty="0" err="1"/>
              <a:t>Junsong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C9DBDF-9BD6-FC49-8220-38BF695EA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36" y="718959"/>
            <a:ext cx="3577964" cy="1917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0EFE3-ED9F-6A40-81CB-0B22A742780F}"/>
              </a:ext>
            </a:extLst>
          </p:cNvPr>
          <p:cNvSpPr txBox="1"/>
          <p:nvPr/>
        </p:nvSpPr>
        <p:spPr>
          <a:xfrm>
            <a:off x="7704268" y="253176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Filippo</a:t>
            </a:r>
            <a:r>
              <a:rPr lang="zh-CN" altLang="en-US" dirty="0"/>
              <a:t> </a:t>
            </a:r>
            <a:r>
              <a:rPr lang="en-US" altLang="zh-CN" dirty="0" err="1"/>
              <a:t>Bosi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Fabrizio</a:t>
            </a:r>
            <a:r>
              <a:rPr lang="zh-CN" altLang="en-US" dirty="0"/>
              <a:t> </a:t>
            </a:r>
            <a:r>
              <a:rPr lang="en-US" altLang="zh-CN" dirty="0" err="1"/>
              <a:t>Palla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9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8AD6-AEC5-8442-AF13-A5975069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 err="1"/>
              <a:t>optimisation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63B5-E16F-6446-A0FA-A3DB3FF4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33500"/>
            <a:ext cx="5448300" cy="4843463"/>
          </a:xfrm>
        </p:spPr>
        <p:txBody>
          <a:bodyPr/>
          <a:lstStyle/>
          <a:p>
            <a:r>
              <a:rPr lang="en-US" altLang="zh-CN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mechanical/</a:t>
            </a:r>
            <a:r>
              <a:rPr lang="zh-CN" altLang="en-US" dirty="0"/>
              <a:t> </a:t>
            </a:r>
            <a:r>
              <a:rPr lang="en-US" altLang="zh-CN" dirty="0"/>
              <a:t>software/electronics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r>
              <a:rPr lang="en-US" altLang="zh-CN" dirty="0" err="1"/>
              <a:t>Optimisation</a:t>
            </a:r>
            <a:r>
              <a:rPr lang="zh-CN" altLang="en-US" dirty="0"/>
              <a:t> </a:t>
            </a:r>
            <a:r>
              <a:rPr lang="en-US" altLang="zh-CN" dirty="0"/>
              <a:t>campaign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fastMC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converge</a:t>
            </a:r>
            <a:r>
              <a:rPr lang="zh-CN" altLang="en-US" dirty="0"/>
              <a:t> </a:t>
            </a:r>
            <a:r>
              <a:rPr lang="en-US" altLang="zh-CN" dirty="0"/>
              <a:t>on:</a:t>
            </a:r>
          </a:p>
          <a:p>
            <a:pPr lvl="1"/>
            <a:r>
              <a:rPr lang="en-US" altLang="zh-CN" dirty="0"/>
              <a:t>Radii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r>
              <a:rPr lang="zh-CN" altLang="en-US" dirty="0"/>
              <a:t> </a:t>
            </a:r>
            <a:r>
              <a:rPr lang="en-US" altLang="zh-CN" dirty="0"/>
              <a:t>(really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middle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boundaries)</a:t>
            </a:r>
            <a:endParaRPr lang="en-US" dirty="0"/>
          </a:p>
          <a:p>
            <a:pPr lvl="1"/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</a:t>
            </a:r>
            <a:r>
              <a:rPr lang="en-US" altLang="zh-CN" dirty="0"/>
              <a:t>disks</a:t>
            </a:r>
          </a:p>
          <a:p>
            <a:pPr lvl="1"/>
            <a:r>
              <a:rPr lang="en-US" altLang="zh-CN" dirty="0"/>
              <a:t>Inclination</a:t>
            </a:r>
            <a:r>
              <a:rPr lang="zh-CN" altLang="en-US" dirty="0"/>
              <a:t> </a:t>
            </a:r>
            <a:r>
              <a:rPr lang="en-US" altLang="zh-CN" dirty="0"/>
              <a:t>angles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endcaps</a:t>
            </a:r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rgbClr val="0432FF"/>
                </a:solidFill>
              </a:rPr>
              <a:t>extra layer of endcap </a:t>
            </a:r>
            <a:r>
              <a:rPr lang="en-US" altLang="zh-CN" dirty="0"/>
              <a:t>added</a:t>
            </a:r>
            <a:r>
              <a:rPr lang="en-US" dirty="0"/>
              <a:t> to ensure enough hits in forward region (position to be optimized)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77C18-72AE-4C42-B35A-6E7DA73F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Mar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D31C7-78D2-6241-B876-1D3A8CED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Yiming 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18AE-CE78-2645-9886-40A1F04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AB20E-C5E5-3B47-A57E-1C57127218FF}"/>
              </a:ext>
            </a:extLst>
          </p:cNvPr>
          <p:cNvSpPr txBox="1"/>
          <p:nvPr/>
        </p:nvSpPr>
        <p:spPr>
          <a:xfrm>
            <a:off x="8550234" y="2286000"/>
            <a:ext cx="2882428" cy="132343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432FF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An extra layer of endcap </a:t>
            </a:r>
            <a:r>
              <a:rPr 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may be needed to ensure enough hits in forward region (position to be optimized)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46545-2CC7-0043-A6A2-A13B3377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1900"/>
            <a:ext cx="5877525" cy="36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992759-EE0A-AB42-9E0D-9538B45E41B5}"/>
              </a:ext>
            </a:extLst>
          </p:cNvPr>
          <p:cNvSpPr txBox="1"/>
          <p:nvPr/>
        </p:nvSpPr>
        <p:spPr>
          <a:xfrm>
            <a:off x="6177262" y="497791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Gang</a:t>
            </a:r>
            <a:r>
              <a:rPr lang="zh-CN" altLang="en-US" dirty="0"/>
              <a:t> </a:t>
            </a:r>
            <a:r>
              <a:rPr lang="en-US" altLang="zh-CN" dirty="0"/>
              <a:t>Li,</a:t>
            </a:r>
            <a:r>
              <a:rPr lang="zh-CN" altLang="en-US" dirty="0"/>
              <a:t> </a:t>
            </a:r>
            <a:r>
              <a:rPr lang="en-US" altLang="zh-CN" dirty="0"/>
              <a:t>Meng</a:t>
            </a:r>
            <a:r>
              <a:rPr lang="zh-CN" altLang="en-US" dirty="0"/>
              <a:t> </a:t>
            </a:r>
            <a:r>
              <a:rPr lang="en-US" altLang="zh-CN" dirty="0"/>
              <a:t>Wang,</a:t>
            </a:r>
            <a:r>
              <a:rPr lang="zh-CN" altLang="en-US" dirty="0"/>
              <a:t> </a:t>
            </a:r>
            <a:r>
              <a:rPr lang="en-US" altLang="zh-CN" dirty="0"/>
              <a:t>Qinglin</a:t>
            </a:r>
            <a:r>
              <a:rPr lang="zh-CN" altLang="en-US" dirty="0"/>
              <a:t> </a:t>
            </a:r>
            <a:r>
              <a:rPr lang="en-US" altLang="zh-CN" dirty="0" err="1"/>
              <a:t>Geng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Xiaojie</a:t>
            </a:r>
            <a:r>
              <a:rPr lang="zh-CN" altLang="en-US" dirty="0"/>
              <a:t> </a:t>
            </a:r>
            <a:r>
              <a:rPr lang="en-US" altLang="zh-CN" dirty="0"/>
              <a:t>Jiang,</a:t>
            </a:r>
            <a:r>
              <a:rPr lang="zh-CN" altLang="en-US" dirty="0"/>
              <a:t> </a:t>
            </a:r>
            <a:r>
              <a:rPr lang="en-US" altLang="zh-CN" dirty="0" err="1"/>
              <a:t>Yiming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3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1B836-C2D6-CB46-BA9A-23A6EC22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silicon microstrip tracker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9515AB-3144-3140-AC6D-C44884311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DC41D2-05FB-EB46-84C1-57D79877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64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1EE75-990F-7A4C-8736-7E22657E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 tracking system, draft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CE0572-2719-D24E-A57A-BA9A720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EC25F87-5245-7F48-A4E2-98F4946C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325" y="1862016"/>
            <a:ext cx="8515350" cy="42270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14BA62-7198-9D40-AE89-6866B7FB587C}"/>
              </a:ext>
            </a:extLst>
          </p:cNvPr>
          <p:cNvSpPr txBox="1"/>
          <p:nvPr/>
        </p:nvSpPr>
        <p:spPr>
          <a:xfrm>
            <a:off x="4318068" y="1153392"/>
            <a:ext cx="3488327" cy="1189605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Three tracking regions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barrel</a:t>
            </a:r>
            <a:r>
              <a:rPr kumimoji="1" lang="en-US" altLang="zh-CN" dirty="0">
                <a:solidFill>
                  <a:srgbClr val="FF0000"/>
                </a:solidFill>
              </a:rPr>
              <a:t>: full Main + Si trackers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endcap</a:t>
            </a:r>
            <a:r>
              <a:rPr kumimoji="1" lang="en-US" altLang="zh-CN" dirty="0">
                <a:solidFill>
                  <a:srgbClr val="FF0000"/>
                </a:solidFill>
              </a:rPr>
              <a:t>: partial Main tracker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forward</a:t>
            </a:r>
            <a:r>
              <a:rPr kumimoji="1" lang="en-US" altLang="zh-CN" dirty="0">
                <a:solidFill>
                  <a:srgbClr val="FF0000"/>
                </a:solidFill>
              </a:rPr>
              <a:t>: Si tracker only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50D8-A529-1E25-38E4-F07058ED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Module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7EBB-05B8-B9C7-BD1F-40E1DE939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 length 20cm </a:t>
            </a:r>
          </a:p>
          <a:p>
            <a:pPr lvl="1"/>
            <a:r>
              <a:rPr lang="en-US" dirty="0"/>
              <a:t>Two 10 cm X 10 cm stitching  </a:t>
            </a:r>
          </a:p>
          <a:p>
            <a:r>
              <a:rPr lang="en-US" dirty="0"/>
              <a:t>Strip pitch 75um</a:t>
            </a:r>
          </a:p>
          <a:p>
            <a:pPr lvl="1"/>
            <a:r>
              <a:rPr lang="en-US" dirty="0"/>
              <a:t>Practical for wire-bonding </a:t>
            </a:r>
          </a:p>
          <a:p>
            <a:r>
              <a:rPr lang="en-US" dirty="0"/>
              <a:t>1280 channels per module</a:t>
            </a:r>
          </a:p>
          <a:p>
            <a:pPr lvl="1"/>
            <a:r>
              <a:rPr lang="en-US" altLang="zh-CN" dirty="0"/>
              <a:t>Compatible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 </a:t>
            </a:r>
            <a:endParaRPr lang="en-US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668EC-EA91-BFD7-E648-3AC7AD963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8145-3465-1D47-BB0C-DAF5FA06DAD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13894"/>
                </a:solidFill>
                <a:effectLst/>
                <a:uLnTx/>
                <a:uFillTx/>
                <a:latin typeface="Optima" panose="0200050306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3894"/>
              </a:solidFill>
              <a:effectLst/>
              <a:uLnTx/>
              <a:uFillTx/>
              <a:latin typeface="Optima" panose="02000503060000020004" pitchFamily="2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A40676-4243-38A8-D928-334DCA75A5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9452" y="4325398"/>
          <a:ext cx="4000120" cy="1998436"/>
        </p:xfrm>
        <a:graphic>
          <a:graphicData uri="http://schemas.openxmlformats.org/drawingml/2006/table">
            <a:tbl>
              <a:tblPr/>
              <a:tblGrid>
                <a:gridCol w="2015445">
                  <a:extLst>
                    <a:ext uri="{9D8B030D-6E8A-4147-A177-3AD203B41FA5}">
                      <a16:colId xmlns:a16="http://schemas.microsoft.com/office/drawing/2014/main" val="4173215134"/>
                    </a:ext>
                  </a:extLst>
                </a:gridCol>
                <a:gridCol w="1984675">
                  <a:extLst>
                    <a:ext uri="{9D8B030D-6E8A-4147-A177-3AD203B41FA5}">
                      <a16:colId xmlns:a16="http://schemas.microsoft.com/office/drawing/2014/main" val="376812364"/>
                    </a:ext>
                  </a:extLst>
                </a:gridCol>
              </a:tblGrid>
              <a:tr h="4996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Single Module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tima" panose="02000503060000020004" pitchFamily="2" charset="0"/>
                        <a:ea typeface="DengXian" panose="02010600030101010101" pitchFamily="2" charset="-122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42146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Area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20cm x 10cm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93349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Strip pitch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75um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63134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# channels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tima" panose="02000503060000020004" pitchFamily="2" charset="0"/>
                          <a:ea typeface="DengXian" panose="02010600030101010101" pitchFamily="2" charset="-122"/>
                        </a:rPr>
                        <a:t>1280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32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82DC425-92B6-40EC-A42F-F9464D0AF597}"/>
              </a:ext>
            </a:extLst>
          </p:cNvPr>
          <p:cNvSpPr txBox="1"/>
          <p:nvPr/>
        </p:nvSpPr>
        <p:spPr>
          <a:xfrm>
            <a:off x="10875818" y="123308"/>
            <a:ext cx="109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 pitchFamily="2" charset="0"/>
                <a:ea typeface="等线" panose="02010600030101010101" pitchFamily="2" charset="-122"/>
                <a:cs typeface="+mn-cs"/>
              </a:rPr>
              <a:t>Zhan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 pitchFamily="2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 pitchFamily="2" charset="0"/>
                <a:ea typeface="等线" panose="02010600030101010101" pitchFamily="2" charset="-122"/>
                <a:cs typeface="+mn-cs"/>
              </a:rPr>
              <a:t>Li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a" panose="02000503060000020004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D3BA3-CD91-62A5-575F-B1FDF92C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362" y="591908"/>
            <a:ext cx="3334538" cy="61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0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A4EE-C1C1-806A-8FBE-3658EEAD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Preliminary Readout Strategy for Si Strip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2017-0AAD-D1A6-6063-D2D3FC155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8" y="1731295"/>
            <a:ext cx="3512441" cy="4473563"/>
          </a:xfrm>
        </p:spPr>
        <p:txBody>
          <a:bodyPr/>
          <a:lstStyle/>
          <a:p>
            <a:r>
              <a:rPr lang="en-CN" dirty="0"/>
              <a:t>Readout scheme with two levels of data concentration </a:t>
            </a:r>
          </a:p>
          <a:p>
            <a:pPr lvl="1"/>
            <a:r>
              <a:rPr lang="en-CN" dirty="0"/>
              <a:t>Module Level</a:t>
            </a:r>
          </a:p>
          <a:p>
            <a:pPr lvl="1"/>
            <a:r>
              <a:rPr lang="en-CN" dirty="0"/>
              <a:t>Stave Level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r>
              <a:rPr lang="en-CN" dirty="0"/>
              <a:t>Common design with TOF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69DA-3437-A764-77A3-925941133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340A5B6D-1237-569A-65C0-8F40601F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4" y="1816046"/>
            <a:ext cx="7834314" cy="459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EA1C3-36DC-F3BA-72A6-D11C1888A4E3}"/>
              </a:ext>
            </a:extLst>
          </p:cNvPr>
          <p:cNvSpPr txBox="1"/>
          <p:nvPr/>
        </p:nvSpPr>
        <p:spPr>
          <a:xfrm>
            <a:off x="10407868" y="123308"/>
            <a:ext cx="15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Optima" panose="02000503060000020004" pitchFamily="2" charset="0"/>
              </a:rPr>
              <a:t>Xiongbo</a:t>
            </a:r>
            <a:r>
              <a:rPr lang="en-US" altLang="zh-CN" dirty="0">
                <a:latin typeface="Optima" panose="02000503060000020004" pitchFamily="2" charset="0"/>
              </a:rPr>
              <a:t> Yan</a:t>
            </a:r>
            <a:endParaRPr lang="en-CN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9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30F0-202C-2B37-5855-A6D29951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 Cost estimation Sensor + ASICs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53BD7D-142B-5450-00C2-4F9D76437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118" y="3416992"/>
            <a:ext cx="7368382" cy="33564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FDB6-F398-B9CB-46DD-7DD4A743B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38145-3465-1D47-BB0C-DAF5FA06DAD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0EA7A121-B18A-81B9-52E2-7883187DE3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6033" y="1502287"/>
          <a:ext cx="7738110" cy="1483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467293">
                  <a:extLst>
                    <a:ext uri="{9D8B030D-6E8A-4147-A177-3AD203B41FA5}">
                      <a16:colId xmlns:a16="http://schemas.microsoft.com/office/drawing/2014/main" val="107153620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2570054626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810381913"/>
                    </a:ext>
                  </a:extLst>
                </a:gridCol>
                <a:gridCol w="2238057">
                  <a:extLst>
                    <a:ext uri="{9D8B030D-6E8A-4147-A177-3AD203B41FA5}">
                      <a16:colId xmlns:a16="http://schemas.microsoft.com/office/drawing/2014/main" val="2657859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Unit Cost (RMB)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Total (10k RMB)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3637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3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1825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4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5462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59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5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774AD1-3241-CB47-A92E-4F46693D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LGAD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83FC70-3493-F246-89F4-E983B4594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F40177-6260-0945-8F90-32C979E6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700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E99BDBF-425C-CE4A-A1CE-E29C6898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CEPC 4D outer tracker</a:t>
            </a:r>
            <a:endParaRPr kumimoji="1" lang="zh-CN" altLang="en-US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678E8819-F2A3-4BD0-86D1-8D09F0EB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EFD89E-4D60-4E41-9706-E24C0A60E0F8}"/>
              </a:ext>
            </a:extLst>
          </p:cNvPr>
          <p:cNvSpPr txBox="1"/>
          <p:nvPr/>
        </p:nvSpPr>
        <p:spPr>
          <a:xfrm>
            <a:off x="10114544" y="6021185"/>
            <a:ext cx="1013817" cy="36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5119B54-34B9-4CF3-B237-77AF34CBBCFC}"/>
              </a:ext>
            </a:extLst>
          </p:cNvPr>
          <p:cNvCxnSpPr>
            <a:cxnSpLocks/>
          </p:cNvCxnSpPr>
          <p:nvPr/>
        </p:nvCxnSpPr>
        <p:spPr>
          <a:xfrm>
            <a:off x="7458076" y="2211629"/>
            <a:ext cx="269809" cy="444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6B9F885-C5CD-4423-B328-34E32925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48" y="1347650"/>
            <a:ext cx="5139190" cy="19307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CF9182E-0FCF-4D88-95EF-90D848AD8016}"/>
              </a:ext>
            </a:extLst>
          </p:cNvPr>
          <p:cNvSpPr/>
          <p:nvPr/>
        </p:nvSpPr>
        <p:spPr>
          <a:xfrm>
            <a:off x="1284515" y="3302689"/>
            <a:ext cx="4209807" cy="342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25" b="1" dirty="0">
                <a:solidFill>
                  <a:srgbClr val="000000"/>
                </a:solidFill>
                <a:latin typeface="Arial-BoldMT"/>
              </a:rPr>
              <a:t>CEPC 4D outer tracker concept design</a:t>
            </a:r>
            <a:r>
              <a:rPr lang="zh-CN" altLang="en-US" sz="1625" b="1" dirty="0">
                <a:solidFill>
                  <a:srgbClr val="000000"/>
                </a:solidFill>
                <a:latin typeface="Arial-BoldMT"/>
              </a:rPr>
              <a:t>：</a:t>
            </a:r>
            <a:endParaRPr lang="zh-CN" altLang="en-US" sz="1625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F14A20A-B6B8-4A75-A622-5364834463F2}"/>
              </a:ext>
            </a:extLst>
          </p:cNvPr>
          <p:cNvCxnSpPr>
            <a:cxnSpLocks/>
          </p:cNvCxnSpPr>
          <p:nvPr/>
        </p:nvCxnSpPr>
        <p:spPr>
          <a:xfrm>
            <a:off x="5968181" y="1918689"/>
            <a:ext cx="492560" cy="196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00D8D6AB-8E7E-4A44-B340-2170D088FCAA}"/>
              </a:ext>
            </a:extLst>
          </p:cNvPr>
          <p:cNvSpPr/>
          <p:nvPr/>
        </p:nvSpPr>
        <p:spPr>
          <a:xfrm>
            <a:off x="6827532" y="5012761"/>
            <a:ext cx="4207306" cy="792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25" b="1" dirty="0"/>
              <a:t>Strip AC-LGAD + ASIC </a:t>
            </a:r>
            <a:r>
              <a:rPr lang="zh-CN" altLang="en-US" sz="1625" b="1" dirty="0"/>
              <a:t>：</a:t>
            </a:r>
            <a:endParaRPr lang="en-US" altLang="zh-CN" sz="1625" b="1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TOT-&gt;amplitude-&gt;charge sharing-&gt;position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TOA+TOT-&gt;timing (time–amplitude correction)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44E155-FBE6-4870-ADEB-48871A6C30F6}"/>
              </a:ext>
            </a:extLst>
          </p:cNvPr>
          <p:cNvSpPr/>
          <p:nvPr/>
        </p:nvSpPr>
        <p:spPr>
          <a:xfrm>
            <a:off x="1119736" y="3609138"/>
            <a:ext cx="600734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Should be part of SET (silicon wrapper layer outside TPC or drift chamber)</a:t>
            </a: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Serve as Timing detector and part of the tracker</a:t>
            </a: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>
                <a:solidFill>
                  <a:srgbClr val="2E1FF3"/>
                </a:solidFill>
              </a:rPr>
              <a:t>Barrel : 50 m</a:t>
            </a:r>
            <a:r>
              <a:rPr lang="en-US" altLang="zh-CN" sz="1625" baseline="30000" dirty="0">
                <a:solidFill>
                  <a:srgbClr val="2E1FF3"/>
                </a:solidFill>
              </a:rPr>
              <a:t>2</a:t>
            </a:r>
            <a:r>
              <a:rPr lang="en-US" altLang="zh-CN" sz="1625" dirty="0">
                <a:solidFill>
                  <a:srgbClr val="2E1FF3"/>
                </a:solidFill>
              </a:rPr>
              <a:t> , Endcap 20</a:t>
            </a:r>
            <a:r>
              <a:rPr lang="zh-CN" altLang="en-US" sz="1625" dirty="0">
                <a:solidFill>
                  <a:srgbClr val="2E1FF3"/>
                </a:solidFill>
              </a:rPr>
              <a:t> </a:t>
            </a:r>
            <a:r>
              <a:rPr lang="en-US" altLang="zh-CN" sz="1625" dirty="0">
                <a:solidFill>
                  <a:srgbClr val="2E1FF3"/>
                </a:solidFill>
              </a:rPr>
              <a:t>m</a:t>
            </a:r>
            <a:r>
              <a:rPr lang="en-US" altLang="zh-CN" sz="1625" baseline="30000" dirty="0">
                <a:solidFill>
                  <a:srgbClr val="2E1FF3"/>
                </a:solidFill>
              </a:rPr>
              <a:t>2</a:t>
            </a:r>
            <a:r>
              <a:rPr lang="en-US" altLang="zh-CN" sz="1625" dirty="0">
                <a:solidFill>
                  <a:srgbClr val="2E1FF3"/>
                </a:solidFill>
              </a:rPr>
              <a:t> , </a:t>
            </a:r>
            <a:r>
              <a:rPr lang="en-US" altLang="zh-CN" sz="1625" b="1" dirty="0">
                <a:ea typeface="黑体" panose="02010609060101010101" pitchFamily="49" charset="-122"/>
                <a:sym typeface="微软雅黑"/>
              </a:rPr>
              <a:t>~</a:t>
            </a:r>
            <a:r>
              <a:rPr lang="en" altLang="zh-CN" sz="1625" b="1" dirty="0">
                <a:ea typeface="黑体" panose="02010609060101010101" pitchFamily="49" charset="-122"/>
                <a:sym typeface="微软雅黑"/>
              </a:rPr>
              <a:t> 10</a:t>
            </a:r>
            <a:r>
              <a:rPr lang="en" altLang="zh-CN" sz="1625" b="1" baseline="30000" dirty="0">
                <a:ea typeface="黑体" panose="02010609060101010101" pitchFamily="49" charset="-122"/>
                <a:sym typeface="微软雅黑"/>
              </a:rPr>
              <a:t>6</a:t>
            </a:r>
            <a:r>
              <a:rPr lang="en" altLang="zh-CN" sz="1625" b="1" dirty="0">
                <a:ea typeface="黑体" panose="02010609060101010101" pitchFamily="49" charset="-122"/>
                <a:sym typeface="微软雅黑"/>
              </a:rPr>
              <a:t> channels</a:t>
            </a:r>
            <a:endParaRPr lang="en-US" altLang="zh-CN" sz="1625" dirty="0">
              <a:solidFill>
                <a:srgbClr val="2E1FF3"/>
              </a:solidFill>
            </a:endParaRP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Strip AC-LGAD  ( each strip: </a:t>
            </a:r>
            <a:r>
              <a:rPr lang="en-US" altLang="zh-CN" sz="1625" b="1" dirty="0"/>
              <a:t>4 or 10 cm × 0.05cm</a:t>
            </a:r>
            <a:r>
              <a:rPr lang="en-US" altLang="zh-CN" sz="1625" dirty="0"/>
              <a:t>) </a:t>
            </a: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Timing resolution: </a:t>
            </a:r>
            <a:r>
              <a:rPr lang="en-US" altLang="zh-CN" sz="1625" dirty="0">
                <a:solidFill>
                  <a:srgbClr val="FF0000"/>
                </a:solidFill>
              </a:rPr>
              <a:t>30-50 </a:t>
            </a:r>
            <a:r>
              <a:rPr lang="en-US" altLang="zh-CN" sz="1625" dirty="0" err="1">
                <a:solidFill>
                  <a:srgbClr val="FF0000"/>
                </a:solidFill>
              </a:rPr>
              <a:t>ps</a:t>
            </a:r>
            <a:endParaRPr lang="en-US" altLang="zh-CN" sz="1625" dirty="0">
              <a:solidFill>
                <a:srgbClr val="FF0000"/>
              </a:solidFill>
            </a:endParaRP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Position resolution: </a:t>
            </a:r>
            <a:r>
              <a:rPr lang="en-US" altLang="zh-CN" sz="1625" dirty="0">
                <a:solidFill>
                  <a:srgbClr val="FF0000"/>
                </a:solidFill>
              </a:rPr>
              <a:t>~ 10 </a:t>
            </a:r>
            <a:r>
              <a:rPr lang="en-US" altLang="zh-CN" sz="1625" dirty="0" err="1">
                <a:solidFill>
                  <a:srgbClr val="FF0000"/>
                </a:solidFill>
              </a:rPr>
              <a:t>μm</a:t>
            </a:r>
            <a:r>
              <a:rPr lang="en-US" altLang="zh-CN" sz="1625" dirty="0">
                <a:solidFill>
                  <a:srgbClr val="FF0000"/>
                </a:solidFill>
              </a:rPr>
              <a:t> @ R-phi direction</a:t>
            </a: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>
                <a:solidFill>
                  <a:srgbClr val="FF0000"/>
                </a:solidFill>
              </a:rPr>
              <a:t>                                     ~ 1mm @ z direction 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156CEC8-EA20-4010-848B-560F7A1B0EDC}"/>
              </a:ext>
            </a:extLst>
          </p:cNvPr>
          <p:cNvCxnSpPr>
            <a:cxnSpLocks/>
          </p:cNvCxnSpPr>
          <p:nvPr/>
        </p:nvCxnSpPr>
        <p:spPr>
          <a:xfrm flipV="1">
            <a:off x="10365965" y="3490914"/>
            <a:ext cx="0" cy="479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1ED2E20-7690-4EA0-84D8-5DCDF16EF72F}"/>
              </a:ext>
            </a:extLst>
          </p:cNvPr>
          <p:cNvCxnSpPr>
            <a:cxnSpLocks/>
          </p:cNvCxnSpPr>
          <p:nvPr/>
        </p:nvCxnSpPr>
        <p:spPr>
          <a:xfrm flipV="1">
            <a:off x="10365966" y="3970894"/>
            <a:ext cx="4034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BEEEBEB-00EF-44A8-8B4D-A8F159D45E0C}"/>
              </a:ext>
            </a:extLst>
          </p:cNvPr>
          <p:cNvSpPr/>
          <p:nvPr/>
        </p:nvSpPr>
        <p:spPr>
          <a:xfrm>
            <a:off x="10368516" y="3459097"/>
            <a:ext cx="29848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b="1" dirty="0"/>
              <a:t>Y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5D6E6D-A8EE-4E63-8F8E-BB59E9B6F965}"/>
              </a:ext>
            </a:extLst>
          </p:cNvPr>
          <p:cNvSpPr/>
          <p:nvPr/>
        </p:nvSpPr>
        <p:spPr>
          <a:xfrm>
            <a:off x="10516465" y="3962045"/>
            <a:ext cx="252930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3" b="1" dirty="0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40BC7-FC46-43AE-05F1-6C536BD34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6720037" y="967743"/>
            <a:ext cx="3394506" cy="1661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D647E-D610-2600-3D3B-56B1FDCD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82" y="2989544"/>
            <a:ext cx="3336553" cy="1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92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2E6028-0593-BD75-812B-CC4B4C56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29" y="3167672"/>
            <a:ext cx="6544763" cy="3176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45" y="1180757"/>
            <a:ext cx="9478243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3780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128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Channel/ASIC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56" y="1569247"/>
            <a:ext cx="3131738" cy="224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6946195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8678217" y="3306244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8942295" y="1490958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53E936-C979-A719-15C0-AD816031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571" y="4245206"/>
            <a:ext cx="2374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5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1A26-07C1-B434-ADD0-0C45F95B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Electronic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CN" dirty="0"/>
              <a:t>Cost of LGAD ToF and OTracker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1210-4D5E-0EC9-8416-7032B8C68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384AF-F146-8E42-CC1F-9EC0D1AC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37" y="1050512"/>
            <a:ext cx="10530926" cy="54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2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5EA3D-3D6E-1E40-8089-02DD406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E2EAB8-1535-C143-84D9-FB1386AD7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E31CF-95D8-9042-9C16-D3BEBDAE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7730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FAECA-5119-E341-A13E-F16C76E3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layout for acronyms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1ED9EE-F166-1941-AE3B-E7A858E7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28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CA6A77-2937-0A46-93ED-03FF6EB5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919329"/>
            <a:ext cx="7607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DDFA6-3C50-FD44-8E6E-5AF86039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TPC vs DC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62C897-F991-B445-B183-BF60AAD1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 mini-review will be held at IHEP on April 2</a:t>
            </a:r>
            <a:r>
              <a:rPr kumimoji="1" lang="en-US" altLang="zh-CN" baseline="30000" dirty="0"/>
              <a:t>nd</a:t>
            </a:r>
            <a:r>
              <a:rPr kumimoji="1" lang="en-US" altLang="zh-CN" dirty="0"/>
              <a:t>.</a:t>
            </a:r>
            <a:br>
              <a:rPr kumimoji="1" lang="en-US" altLang="zh-CN" dirty="0"/>
            </a:br>
            <a:r>
              <a:rPr kumimoji="1" lang="en-US" altLang="zh-CN" dirty="0"/>
              <a:t>                                    </a:t>
            </a:r>
            <a:r>
              <a:rPr kumimoji="1" lang="en-US" altLang="zh-CN" dirty="0">
                <a:hlinkClick r:id="rId2"/>
              </a:rPr>
              <a:t>https://indico.ihep.ac.cn/event/22016/</a:t>
            </a:r>
            <a:endParaRPr kumimoji="1"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8E9EB98-0952-DF4E-862F-43326093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</a:t>
            </a:fld>
            <a:endParaRPr kumimoji="1"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7B19979-B0A3-AD49-9DF4-D551888AE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33366"/>
              </p:ext>
            </p:extLst>
          </p:nvPr>
        </p:nvGraphicFramePr>
        <p:xfrm>
          <a:off x="1838324" y="2009668"/>
          <a:ext cx="8515351" cy="4446864"/>
        </p:xfrm>
        <a:graphic>
          <a:graphicData uri="http://schemas.openxmlformats.org/drawingml/2006/table">
            <a:tbl>
              <a:tblPr/>
              <a:tblGrid>
                <a:gridCol w="2585219">
                  <a:extLst>
                    <a:ext uri="{9D8B030D-6E8A-4147-A177-3AD203B41FA5}">
                      <a16:colId xmlns:a16="http://schemas.microsoft.com/office/drawing/2014/main" val="1714443299"/>
                    </a:ext>
                  </a:extLst>
                </a:gridCol>
                <a:gridCol w="895756">
                  <a:extLst>
                    <a:ext uri="{9D8B030D-6E8A-4147-A177-3AD203B41FA5}">
                      <a16:colId xmlns:a16="http://schemas.microsoft.com/office/drawing/2014/main" val="363803074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2825740472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1695559470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1421853358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4263889628"/>
                    </a:ext>
                  </a:extLst>
                </a:gridCol>
              </a:tblGrid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unit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TPC,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Higgs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TPC, 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DC, Higgs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DC, 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5183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field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38947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91841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material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budget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barrel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9755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material budget endcap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28% (plate) + 1.8% (cable)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50119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Npoint of measurement/full-trk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51683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point resolution in rφ,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94144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point resolution in rz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100 -- 400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200 -- 800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07166"/>
                  </a:ext>
                </a:extLst>
              </a:tr>
              <a:tr h="2779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momentum resolution: </a:t>
                      </a:r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σ</a:t>
                      </a: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pT</a:t>
                      </a: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)/</a:t>
                      </a:r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pT</a:t>
                      </a: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= </a:t>
                      </a:r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a·pT</a:t>
                      </a: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⨁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328800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1/GeV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2.1E-05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36326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5.9E-04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9.0E-04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7.7E-04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1.2E-03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59587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e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K/π separation power @ 20GeV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 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 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08723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dE/dx or dN/dx resolution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2.5--2.6%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38509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hit rate,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 kHz/cell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00703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occupancy,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27879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pad 0.5x0.5 mm2, ch 2x3e7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cell size 18x18mm2, 27.6 </a:t>
                      </a:r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kCells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1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80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369332"/>
          </a:xfrm>
        </p:spPr>
        <p:txBody>
          <a:bodyPr/>
          <a:lstStyle/>
          <a:p>
            <a:pPr lvl="1"/>
            <a:r>
              <a:rPr lang="en-US" altLang="zh-CN" sz="2400" b="1" dirty="0">
                <a:solidFill>
                  <a:schemeClr val="bg1"/>
                </a:solidFill>
                <a:latin typeface="Liberation Serif"/>
                <a:ea typeface="+mj-ea"/>
                <a:cs typeface="Liberation Serif"/>
              </a:rPr>
              <a:t>Easy-to-install modular design of TPC for TDR</a:t>
            </a:r>
            <a:endParaRPr lang="zh-CN" altLang="en-US" sz="2600" dirty="0">
              <a:solidFill>
                <a:schemeClr val="bg1"/>
              </a:solidFill>
              <a:latin typeface="Liberation Serif"/>
              <a:ea typeface="+mj-ea"/>
              <a:cs typeface="Liberation Serif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7356" y="6391685"/>
            <a:ext cx="92729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Optimization of Geometry of  TPC detector and the Endplate</a:t>
            </a:r>
            <a:endParaRPr kumimoji="0" lang="en-US" altLang="zh-CN" sz="2100" b="1" i="0" u="none" strike="noStrike" kern="1200" cap="none" spc="-1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96679" y="2405444"/>
            <a:ext cx="5325365" cy="3986241"/>
            <a:chOff x="5975268" y="1738346"/>
            <a:chExt cx="5915294" cy="438580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268" y="1868683"/>
              <a:ext cx="5280022" cy="425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直接箭头连接符 8"/>
            <p:cNvCxnSpPr/>
            <p:nvPr/>
          </p:nvCxnSpPr>
          <p:spPr>
            <a:xfrm flipH="1" flipV="1">
              <a:off x="9163326" y="1738346"/>
              <a:ext cx="116035" cy="16022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弧形 22"/>
            <p:cNvSpPr/>
            <p:nvPr/>
          </p:nvSpPr>
          <p:spPr>
            <a:xfrm rot="1933064">
              <a:off x="9855700" y="2815141"/>
              <a:ext cx="2034862" cy="1713193"/>
            </a:xfrm>
            <a:prstGeom prst="arc">
              <a:avLst>
                <a:gd name="adj1" fmla="val 8897820"/>
                <a:gd name="adj2" fmla="val 15882594"/>
              </a:avLst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3728320">
              <a:off x="7039912" y="3277714"/>
              <a:ext cx="2179372" cy="2017476"/>
            </a:xfrm>
            <a:prstGeom prst="arc">
              <a:avLst>
                <a:gd name="adj1" fmla="val 8897820"/>
                <a:gd name="adj2" fmla="val 15198701"/>
              </a:avLst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3"/>
          <p:cNvSpPr/>
          <p:nvPr/>
        </p:nvSpPr>
        <p:spPr>
          <a:xfrm>
            <a:off x="407443" y="740907"/>
            <a:ext cx="11453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1" indent="-342900" algn="l" defTabSz="91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High granularity readout TPC can operate at Higgs run in </a:t>
            </a:r>
            <a:r>
              <a:rPr kumimoji="0" lang="en-US" altLang="zh-CN" sz="2100" b="1" i="0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3.0T</a:t>
            </a:r>
            <a:r>
              <a:rPr kumimoji="0" lang="en-US" altLang="zh-CN" sz="21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and </a:t>
            </a:r>
            <a:r>
              <a:rPr kumimoji="0" lang="en-US" altLang="zh-CN" sz="2100" b="0" i="0" u="none" strike="noStrike" kern="1200" cap="none" spc="-1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Tera</a:t>
            </a:r>
            <a:r>
              <a:rPr kumimoji="0" lang="en-US" altLang="zh-CN" sz="21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-Z run in </a:t>
            </a:r>
            <a:r>
              <a:rPr kumimoji="0" lang="en-US" altLang="zh-CN" sz="2100" b="1" i="0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2.0T</a:t>
            </a:r>
          </a:p>
          <a:p>
            <a:pPr marL="285750" marR="0" lvl="1" indent="-342900" algn="l" defTabSz="91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Easy-to-install modular design: optimized modules in the </a:t>
            </a:r>
            <a:r>
              <a:rPr kumimoji="0" lang="en-US" altLang="zh-CN" sz="2100" b="0" i="0" u="none" strike="noStrike" kern="1200" cap="none" spc="-1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endcap</a:t>
            </a:r>
            <a:endParaRPr kumimoji="0" lang="en-US" altLang="zh-CN" sz="2100" b="0" i="0" u="none" strike="noStrike" kern="1200" cap="none" spc="-1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742849" marR="0" lvl="2" indent="-342900" algn="l" defTabSz="91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Coverage of the sensitivity readout area increased </a:t>
            </a:r>
            <a:r>
              <a:rPr kumimoji="0" lang="en-US" altLang="zh-CN" sz="2100" b="1" i="0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to 96%</a:t>
            </a:r>
          </a:p>
          <a:p>
            <a:pPr marL="285750" marR="0" lvl="1" indent="-342900" algn="l" defTabSz="91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1" i="0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Cost estimation</a:t>
            </a:r>
            <a:r>
              <a:rPr kumimoji="0" lang="en-US" altLang="zh-CN" sz="21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 ~170 Million RMB (Detector 80 Million + Electronic/DAQ 90Million)</a:t>
            </a:r>
          </a:p>
        </p:txBody>
      </p:sp>
      <p:sp>
        <p:nvSpPr>
          <p:cNvPr id="22" name="灯片编号占位符 35"/>
          <p:cNvSpPr txBox="1">
            <a:spLocks/>
          </p:cNvSpPr>
          <p:nvPr/>
        </p:nvSpPr>
        <p:spPr>
          <a:xfrm>
            <a:off x="11715990" y="6663591"/>
            <a:ext cx="476010" cy="196485"/>
          </a:xfrm>
          <a:prstGeom prst="rect">
            <a:avLst/>
          </a:prstGeom>
        </p:spPr>
        <p:txBody>
          <a:bodyPr lIns="106260" tIns="53128" rIns="106260" bIns="53128"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400" b="1" i="0" u="none" strike="noStrike" kern="120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295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altLang="zh-CN" sz="14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85" y="2588194"/>
            <a:ext cx="3556715" cy="376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" y="2720739"/>
            <a:ext cx="4900411" cy="352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369332"/>
          </a:xfrm>
        </p:spPr>
        <p:txBody>
          <a:bodyPr/>
          <a:lstStyle/>
          <a:p>
            <a:pPr lvl="1"/>
            <a:r>
              <a:rPr lang="en-US" altLang="zh-CN" sz="2400" b="1" dirty="0">
                <a:solidFill>
                  <a:schemeClr val="bg1"/>
                </a:solidFill>
                <a:latin typeface="Liberation Serif"/>
                <a:ea typeface="+mj-ea"/>
                <a:cs typeface="Liberation Serif"/>
              </a:rPr>
              <a:t>Status of the simulation of pixelated TPC for TDR</a:t>
            </a:r>
            <a:endParaRPr lang="zh-CN" altLang="en-US" sz="2600" dirty="0">
              <a:solidFill>
                <a:schemeClr val="bg1"/>
              </a:solidFill>
              <a:latin typeface="Liberation Serif"/>
              <a:ea typeface="+mj-ea"/>
              <a:cs typeface="Liberation Serif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7356" y="6391685"/>
            <a:ext cx="92729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Simulation of TPC detector under 3T/2T and T2K mixture gas</a:t>
            </a:r>
            <a:endParaRPr lang="zh-CN" altLang="en-US" dirty="0"/>
          </a:p>
        </p:txBody>
      </p:sp>
      <p:sp>
        <p:nvSpPr>
          <p:cNvPr id="7" name="矩形 3"/>
          <p:cNvSpPr/>
          <p:nvPr/>
        </p:nvSpPr>
        <p:spPr>
          <a:xfrm>
            <a:off x="407443" y="740907"/>
            <a:ext cx="11453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buClr>
                <a:srgbClr val="996633"/>
              </a:buClr>
              <a:buFont typeface="Arial" pitchFamily="34" charset="0"/>
              <a:buChar char="•"/>
            </a:pP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Full simulation framework of pixelated TPC developed using </a:t>
            </a:r>
            <a:r>
              <a:rPr lang="en-US" altLang="zh-CN" sz="2100" spc="-17" dirty="0" err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Garfied</a:t>
            </a: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++ and Geant4 at IHEP</a:t>
            </a:r>
          </a:p>
          <a:p>
            <a:pPr marL="285750" lvl="1" indent="-342900">
              <a:buClr>
                <a:srgbClr val="996633"/>
              </a:buClr>
              <a:buFont typeface="Arial" pitchFamily="34" charset="0"/>
              <a:buChar char="•"/>
            </a:pP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Investigating the </a:t>
            </a:r>
            <a:r>
              <a:rPr lang="el-GR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π</a:t>
            </a: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</a:t>
            </a:r>
            <a:r>
              <a:rPr lang="el-GR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κ </a:t>
            </a: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discrimination capability using reconstructed clusters, </a:t>
            </a:r>
            <a:r>
              <a:rPr lang="en-US" altLang="zh-CN" sz="21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 3</a:t>
            </a:r>
            <a:r>
              <a:rPr lang="el-GR" altLang="zh-CN" sz="21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σ</a:t>
            </a:r>
            <a:r>
              <a:rPr lang="en-US" altLang="zh-CN" sz="21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separation at 20GeV </a:t>
            </a: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with 50cm drift length can be achieved</a:t>
            </a:r>
          </a:p>
          <a:p>
            <a:pPr marL="285750" lvl="1" indent="-342900">
              <a:buClr>
                <a:srgbClr val="996633"/>
              </a:buClr>
              <a:buFont typeface="Arial" pitchFamily="34" charset="0"/>
              <a:buChar char="•"/>
            </a:pPr>
            <a:r>
              <a:rPr lang="en-US" altLang="zh-CN" sz="2100" spc="-17" dirty="0" err="1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dN</a:t>
            </a:r>
            <a:r>
              <a:rPr lang="en-US" altLang="zh-CN" sz="21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/dx has significant potential for </a:t>
            </a:r>
            <a:r>
              <a:rPr lang="en-US" altLang="zh-CN" sz="21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improving PID resolution</a:t>
            </a:r>
          </a:p>
        </p:txBody>
      </p:sp>
      <p:sp>
        <p:nvSpPr>
          <p:cNvPr id="10" name="灯片编号占位符 35"/>
          <p:cNvSpPr txBox="1">
            <a:spLocks/>
          </p:cNvSpPr>
          <p:nvPr/>
        </p:nvSpPr>
        <p:spPr>
          <a:xfrm>
            <a:off x="11715990" y="6663591"/>
            <a:ext cx="476010" cy="196485"/>
          </a:xfrm>
          <a:prstGeom prst="rect">
            <a:avLst/>
          </a:prstGeom>
        </p:spPr>
        <p:txBody>
          <a:bodyPr lIns="106260" tIns="53128" rIns="106260" bIns="53128"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15"/>
            <a:fld id="{81D60167-4931-47E6-BA6A-407CBD079E47}" type="slidenum">
              <a:rPr lang="en-US" altLang="zh-CN" sz="1400" b="1" spc="-6">
                <a:solidFill>
                  <a:prstClr val="black"/>
                </a:solidFill>
              </a:rPr>
              <a:pPr marL="29515"/>
              <a:t>5</a:t>
            </a:fld>
            <a:r>
              <a:rPr lang="en-US" altLang="zh-CN" sz="1400" b="1" spc="-6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2311758"/>
            <a:ext cx="12192000" cy="3992450"/>
            <a:chOff x="0" y="2791853"/>
            <a:chExt cx="12192000" cy="339000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91853"/>
              <a:ext cx="5531476" cy="320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476" y="3065172"/>
              <a:ext cx="6660524" cy="311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50" y="2151779"/>
            <a:ext cx="1604575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0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35"/>
          <p:cNvSpPr txBox="1">
            <a:spLocks/>
          </p:cNvSpPr>
          <p:nvPr/>
        </p:nvSpPr>
        <p:spPr>
          <a:xfrm>
            <a:off x="11715990" y="6663591"/>
            <a:ext cx="476010" cy="196485"/>
          </a:xfrm>
          <a:prstGeom prst="rect">
            <a:avLst/>
          </a:prstGeom>
        </p:spPr>
        <p:txBody>
          <a:bodyPr lIns="106260" tIns="53128" rIns="106260" bIns="53128"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15"/>
            <a:fld id="{81D60167-4931-47E6-BA6A-407CBD079E47}" type="slidenum">
              <a:rPr lang="en-US" altLang="zh-CN" sz="1400" b="1" spc="-6">
                <a:solidFill>
                  <a:prstClr val="black"/>
                </a:solidFill>
              </a:rPr>
              <a:pPr marL="29515"/>
              <a:t>6</a:t>
            </a:fld>
            <a:r>
              <a:rPr lang="en-US" altLang="zh-CN" sz="1400" b="1" spc="-6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369332"/>
          </a:xfrm>
        </p:spPr>
        <p:txBody>
          <a:bodyPr/>
          <a:lstStyle/>
          <a:p>
            <a:pPr lvl="1"/>
            <a:r>
              <a:rPr lang="en-US" altLang="zh-CN" sz="2400" b="1" dirty="0">
                <a:solidFill>
                  <a:schemeClr val="bg1"/>
                </a:solidFill>
                <a:latin typeface="Liberation Serif"/>
                <a:ea typeface="+mj-ea"/>
                <a:cs typeface="Liberation Serif"/>
              </a:rPr>
              <a:t>Status of the prototype of pixelated TPC for TDR</a:t>
            </a:r>
            <a:endParaRPr lang="zh-CN" altLang="en-US" sz="2600" dirty="0">
              <a:solidFill>
                <a:schemeClr val="bg1"/>
              </a:solidFill>
              <a:latin typeface="Liberation Serif"/>
              <a:ea typeface="+mj-ea"/>
              <a:cs typeface="Liberation Serif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2699" y="898173"/>
            <a:ext cx="6633937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100" b="1" spc="-17" dirty="0">
                <a:latin typeface="Liberation Serif"/>
                <a:cs typeface="Liberation Serif"/>
              </a:rPr>
              <a:t>R&amp;D on Pixelated TPC readout for CEPC TDR</a:t>
            </a:r>
          </a:p>
          <a:p>
            <a:pPr marL="800000" lvl="1" indent="-342900">
              <a:buFont typeface="Arial" pitchFamily="34" charset="0"/>
              <a:buChar char="•"/>
            </a:pPr>
            <a:r>
              <a:rPr lang="en-US" altLang="zh-CN" sz="2000" spc="-17" dirty="0">
                <a:latin typeface="Liberation Serif"/>
                <a:cs typeface="Liberation Serif"/>
              </a:rPr>
              <a:t>Macro-Pixel TPC ASIC chip was started to developed and </a:t>
            </a:r>
            <a:r>
              <a:rPr lang="en-US" altLang="zh-CN" sz="2000" b="1" spc="-17" dirty="0">
                <a:solidFill>
                  <a:srgbClr val="FF0000"/>
                </a:solidFill>
                <a:latin typeface="Liberation Serif"/>
                <a:cs typeface="Liberation Serif"/>
              </a:rPr>
              <a:t>2</a:t>
            </a:r>
            <a:r>
              <a:rPr lang="en-US" altLang="zh-CN" sz="2000" b="1" spc="-17" baseline="30000" dirty="0">
                <a:solidFill>
                  <a:srgbClr val="FF0000"/>
                </a:solidFill>
                <a:latin typeface="Liberation Serif"/>
                <a:cs typeface="Liberation Serif"/>
              </a:rPr>
              <a:t>nd</a:t>
            </a:r>
            <a:r>
              <a:rPr lang="en-US" altLang="zh-CN" sz="2000" b="1" spc="-17" dirty="0">
                <a:solidFill>
                  <a:srgbClr val="FF0000"/>
                </a:solidFill>
                <a:latin typeface="Liberation Serif"/>
                <a:cs typeface="Liberation Serif"/>
              </a:rPr>
              <a:t> prototype wafer has done</a:t>
            </a:r>
            <a:r>
              <a:rPr lang="en-US" altLang="zh-CN" sz="2000" spc="-17" dirty="0">
                <a:latin typeface="Liberation Serif"/>
                <a:cs typeface="Liberation Serif"/>
              </a:rPr>
              <a:t> and tested </a:t>
            </a:r>
          </a:p>
          <a:p>
            <a:pPr marL="800000" lvl="1" indent="-342900">
              <a:buFont typeface="Arial" pitchFamily="34" charset="0"/>
              <a:buChar char="•"/>
            </a:pPr>
            <a:r>
              <a:rPr lang="en-US" altLang="zh-CN" sz="2000" spc="-17" dirty="0">
                <a:latin typeface="Liberation Serif"/>
                <a:cs typeface="Liberation Serif"/>
              </a:rPr>
              <a:t>The </a:t>
            </a:r>
            <a:r>
              <a:rPr lang="en-US" altLang="zh-CN" sz="2000" b="1" spc="-17" dirty="0">
                <a:solidFill>
                  <a:srgbClr val="FF0000"/>
                </a:solidFill>
                <a:latin typeface="Liberation Serif"/>
                <a:cs typeface="Liberation Serif"/>
              </a:rPr>
              <a:t>TOA and TOT </a:t>
            </a:r>
            <a:r>
              <a:rPr lang="en-US" altLang="zh-CN" sz="2000" spc="-17" dirty="0">
                <a:latin typeface="Liberation Serif"/>
                <a:cs typeface="Liberation Serif"/>
              </a:rPr>
              <a:t>can be selected as the initiation function in the ASIC chip</a:t>
            </a:r>
            <a:endParaRPr lang="en-US" altLang="zh-CN" sz="2000" b="1" spc="-17" dirty="0">
              <a:latin typeface="Liberation Serif"/>
              <a:cs typeface="Liberation Serif"/>
            </a:endParaRPr>
          </a:p>
          <a:p>
            <a:pPr marL="1257099" lvl="2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500</a:t>
            </a:r>
            <a:r>
              <a:rPr lang="el-GR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1800" spc="-17" dirty="0">
                <a:latin typeface="Liberation Serif"/>
                <a:cs typeface="Liberation Serif"/>
              </a:rPr>
              <a:t>×</a:t>
            </a: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500</a:t>
            </a:r>
            <a:r>
              <a:rPr lang="el-GR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m pixel readout designed</a:t>
            </a:r>
          </a:p>
          <a:p>
            <a:pPr marL="1257099" lvl="2" indent="-342900">
              <a:buFont typeface="Arial" pitchFamily="34" charset="0"/>
              <a:buChar char="•"/>
            </a:pP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Time resolution: </a:t>
            </a:r>
            <a:r>
              <a:rPr lang="en-US" altLang="zh-CN" sz="2000" b="1" spc="-17" dirty="0">
                <a:solidFill>
                  <a:srgbClr val="FF0000"/>
                </a:solidFill>
                <a:latin typeface="Liberation Serif"/>
                <a:cs typeface="Liberation Serif"/>
                <a:sym typeface="Wingdings" pitchFamily="2" charset="2"/>
              </a:rPr>
              <a:t>14bit </a:t>
            </a: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(5ns bin)</a:t>
            </a:r>
          </a:p>
          <a:p>
            <a:pPr marL="1257099" lvl="2" indent="-342900">
              <a:buFont typeface="Arial" pitchFamily="34" charset="0"/>
              <a:buChar char="•"/>
            </a:pPr>
            <a:r>
              <a:rPr lang="en-US" altLang="zh-CN" sz="18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Power consumption: &lt;1mW/pixel (2</a:t>
            </a:r>
            <a:r>
              <a:rPr lang="en-US" altLang="zh-CN" sz="1800" b="1" spc="-17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nd</a:t>
            </a:r>
            <a:r>
              <a:rPr lang="en-US" altLang="zh-CN" sz="18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 prototype)</a:t>
            </a:r>
          </a:p>
          <a:p>
            <a:pPr marL="2171298" lvl="4" indent="-342900">
              <a:buFont typeface="Arial" pitchFamily="34" charset="0"/>
              <a:buChar char="•"/>
            </a:pPr>
            <a:r>
              <a:rPr lang="en-US" altLang="zh-CN" sz="18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~100mW/cm</a:t>
            </a:r>
            <a:r>
              <a:rPr lang="en-US" altLang="zh-CN" sz="1800" b="1" spc="-17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2</a:t>
            </a:r>
            <a:endParaRPr lang="en-US" altLang="zh-CN" sz="1800" b="1" spc="-17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Wingdings" pitchFamily="2" charset="2"/>
            </a:endParaRPr>
          </a:p>
          <a:p>
            <a:pPr marL="1257099" lvl="2" indent="-342900">
              <a:buFont typeface="Arial" pitchFamily="34" charset="0"/>
              <a:buChar char="•"/>
            </a:pP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Technology: 180nm CMOS -&gt; 60nm CMOS</a:t>
            </a:r>
          </a:p>
          <a:p>
            <a:pPr marL="1257099" lvl="2" indent="-342900">
              <a:buFont typeface="Arial" pitchFamily="34" charset="0"/>
              <a:buChar char="•"/>
            </a:pPr>
            <a:r>
              <a:rPr lang="en-US" altLang="zh-CN" sz="1800" spc="-17" dirty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High metal coverage: 4-side bootable</a:t>
            </a:r>
            <a:endParaRPr lang="en-US" altLang="zh-CN" sz="2000" b="1" spc="-17" dirty="0">
              <a:latin typeface="Liberation Serif"/>
              <a:cs typeface="Liberation Serif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US" altLang="zh-CN" sz="2100" b="1" spc="-17" dirty="0">
              <a:latin typeface="Liberation Serif"/>
              <a:cs typeface="Liberation Serif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100" b="1" spc="-17" dirty="0">
                <a:latin typeface="Liberation Serif"/>
                <a:cs typeface="Liberation Serif"/>
              </a:rPr>
              <a:t>Prototyping pixelated TPC detector using the chips</a:t>
            </a:r>
            <a:endParaRPr lang="zh-CN" altLang="en-US" sz="2100" b="1" spc="-17" dirty="0">
              <a:latin typeface="Liberation Serif"/>
              <a:cs typeface="Liberation Serif"/>
            </a:endParaRPr>
          </a:p>
          <a:p>
            <a:pPr marL="8000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spc="-17" dirty="0">
                <a:latin typeface="Liberation Serif"/>
                <a:cs typeface="Liberation Serif"/>
              </a:rPr>
              <a:t>Principle of the prototype is no problem for testing</a:t>
            </a:r>
          </a:p>
          <a:p>
            <a:pPr marL="8000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spc="-17" dirty="0">
                <a:latin typeface="Liberation Serif"/>
                <a:cs typeface="Liberation Serif"/>
              </a:rPr>
              <a:t>The validation of prototype in April and May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253613" y="4134753"/>
            <a:ext cx="4915343" cy="2537463"/>
            <a:chOff x="7386528" y="713133"/>
            <a:chExt cx="4915343" cy="253746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528" y="713133"/>
              <a:ext cx="4624650" cy="233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7509149" y="2912042"/>
              <a:ext cx="47927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spc="-17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Prototyping pixelated TPC detector using the chips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16322" y="676768"/>
            <a:ext cx="4849505" cy="3653018"/>
            <a:chOff x="7253785" y="3134571"/>
            <a:chExt cx="4849505" cy="365301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7027" y="3134571"/>
              <a:ext cx="1836263" cy="337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785" y="3646749"/>
              <a:ext cx="3085004" cy="258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7438380" y="6449035"/>
              <a:ext cx="41300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spc="-17" dirty="0">
                  <a:solidFill>
                    <a:prstClr val="black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Photo and layout of ASIC Chip R&amp;D for TPC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448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92850-BDFD-7047-A809-0E5C3DD5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drift chamber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CE9CFC-7776-674E-B916-4802B8E18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28EF8F-AB02-8B44-8BB1-CBEFE0E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287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022" y="64547"/>
            <a:ext cx="10515600" cy="6564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Updated parameters</a:t>
            </a:r>
            <a:endParaRPr lang="zh-CN" altLang="en-US" dirty="0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/>
          </p:nvPr>
        </p:nvGraphicFramePr>
        <p:xfrm>
          <a:off x="671262" y="652625"/>
          <a:ext cx="10852287" cy="565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7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2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R extension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600-1800mm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of outermost</a:t>
                      </a:r>
                      <a:r>
                        <a:rPr lang="en-US" altLang="zh-CN" sz="2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wires</a:t>
                      </a:r>
                      <a:r>
                        <a:rPr lang="zh-CN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l-GR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</a:t>
                      </a:r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=0.85</a:t>
                      </a:r>
                      <a:r>
                        <a:rPr lang="zh-CN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5800mm</a:t>
                      </a:r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4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Thickness of inner CF cylinder</a:t>
                      </a:r>
                      <a:r>
                        <a:rPr lang="zh-CN" altLang="en-US" sz="2000" u="none" strike="noStrike" dirty="0">
                          <a:effectLst/>
                        </a:rPr>
                        <a:t>： </a:t>
                      </a:r>
                      <a:r>
                        <a:rPr lang="en-US" altLang="zh-CN" sz="2000" u="none" strike="noStrike" dirty="0">
                          <a:effectLst/>
                        </a:rPr>
                        <a:t>(for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 gas tightness, no load</a:t>
                      </a:r>
                      <a:r>
                        <a:rPr lang="en-US" altLang="zh-CN" sz="2000" u="none" strike="noStrike" dirty="0">
                          <a:effectLst/>
                        </a:rPr>
                        <a:t>)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200μ</a:t>
                      </a:r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  (0.08% X</a:t>
                      </a:r>
                      <a:r>
                        <a:rPr lang="en-US" sz="2000" u="none" strike="noStrike" baseline="-25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>
                          <a:effectLst/>
                        </a:rPr>
                        <a:t>Thickness of outer CF cylinder</a:t>
                      </a:r>
                      <a:r>
                        <a:rPr lang="zh-CN" altLang="en-US" sz="2000" u="none" strike="noStrike" dirty="0">
                          <a:effectLst/>
                        </a:rPr>
                        <a:t>： </a:t>
                      </a:r>
                      <a:r>
                        <a:rPr lang="en-US" altLang="zh-CN" sz="2000" u="none" strike="noStrike" dirty="0">
                          <a:effectLst/>
                        </a:rPr>
                        <a:t>(for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 gas tightness, no load</a:t>
                      </a:r>
                      <a:r>
                        <a:rPr lang="en-US" altLang="zh-CN" sz="2000" u="none" strike="noStrike" dirty="0">
                          <a:effectLst/>
                        </a:rPr>
                        <a:t>)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l-GR" altLang="zh-CN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00μ</a:t>
                      </a:r>
                      <a:r>
                        <a:rPr lang="en-US" altLang="zh-CN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  (0.13% X</a:t>
                      </a:r>
                      <a:r>
                        <a:rPr lang="en-US" altLang="zh-CN" sz="2000" u="none" strike="noStrike" baseline="-25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US" altLang="zh-CN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altLang="zh-CN" sz="2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Outer CF frame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 structure</a:t>
                      </a:r>
                      <a:r>
                        <a:rPr lang="zh-CN" altLang="en-US" sz="2000" u="none" strike="noStrike" dirty="0">
                          <a:effectLst/>
                        </a:rPr>
                        <a:t>：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Equivalent CF thickness: 1.8 mm   (0.77%</a:t>
                      </a:r>
                      <a:r>
                        <a:rPr lang="en-US" altLang="zh-CN" sz="20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 X</a:t>
                      </a:r>
                      <a:r>
                        <a:rPr lang="en-US" altLang="zh-CN" sz="2000" u="none" strike="noStrike" baseline="-25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US" altLang="zh-CN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4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Thickness of end Al plate:</a:t>
                      </a:r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20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25mm   (28% X</a:t>
                      </a:r>
                      <a:r>
                        <a:rPr lang="en-US" altLang="zh-CN" sz="2000" u="none" strike="noStrike" kern="1200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CN" sz="20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endParaRPr lang="zh-CN" altLang="en-US" sz="20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Cell size: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~ 18 mm × 18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 number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Diameter of field wire</a:t>
                      </a:r>
                      <a:r>
                        <a:rPr lang="zh-CN" altLang="en-US" sz="20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(Al coated with Au)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2000" u="none" strike="noStrike" dirty="0">
                          <a:effectLst/>
                        </a:rPr>
                        <a:t>60</a:t>
                      </a:r>
                      <a:r>
                        <a:rPr lang="el-GR" sz="2000" u="none" strike="noStrike" dirty="0">
                          <a:effectLst/>
                        </a:rPr>
                        <a:t>μ</a:t>
                      </a:r>
                      <a:r>
                        <a:rPr lang="en-US" sz="2000" u="none" strike="noStrike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Diameter of sense wire</a:t>
                      </a:r>
                      <a:r>
                        <a:rPr lang="zh-CN" altLang="en-US" sz="20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(W coated with Au)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2000" u="none" strike="noStrike" dirty="0">
                          <a:effectLst/>
                        </a:rPr>
                        <a:t>20</a:t>
                      </a:r>
                      <a:r>
                        <a:rPr lang="el-GR" sz="2000" u="none" strike="noStrike" dirty="0">
                          <a:effectLst/>
                        </a:rPr>
                        <a:t>μ</a:t>
                      </a:r>
                      <a:r>
                        <a:rPr lang="en-US" sz="2000" u="none" strike="noStrike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7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Ratio of field wires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 to sense wire</a:t>
                      </a:r>
                      <a:r>
                        <a:rPr lang="en-US" altLang="zh-CN" sz="2000" u="none" strike="noStrike" dirty="0">
                          <a:effectLst/>
                        </a:rPr>
                        <a:t>s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2000" u="none" strike="noStrike" dirty="0">
                          <a:effectLst/>
                        </a:rPr>
                        <a:t>3:1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9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Gas mixture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He/iC</a:t>
                      </a:r>
                      <a:r>
                        <a:rPr lang="en-US" sz="2000" u="none" strike="noStrike" baseline="-25000" dirty="0">
                          <a:effectLst/>
                        </a:rPr>
                        <a:t>4</a:t>
                      </a:r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r>
                        <a:rPr lang="en-US" sz="2000" u="none" strike="noStrike" baseline="-25000" dirty="0">
                          <a:effectLst/>
                        </a:rPr>
                        <a:t>10</a:t>
                      </a:r>
                      <a:r>
                        <a:rPr lang="en-US" sz="2000" u="none" strike="noStrike" dirty="0">
                          <a:effectLst/>
                        </a:rPr>
                        <a:t>=90:10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9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+ wire material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0.16% X</a:t>
                      </a:r>
                      <a:r>
                        <a:rPr lang="en-US" sz="2000" u="none" strike="noStrike" kern="1200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6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048" y="206629"/>
            <a:ext cx="10515600" cy="744347"/>
          </a:xfrm>
        </p:spPr>
        <p:txBody>
          <a:bodyPr/>
          <a:lstStyle/>
          <a:p>
            <a:r>
              <a:rPr lang="en-US" altLang="zh-CN" dirty="0"/>
              <a:t>Cost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1120257" y="950976"/>
          <a:ext cx="10354056" cy="532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9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1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Chamber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r>
                        <a:rPr lang="en-US" altLang="zh-CN" sz="2000" u="none" strike="noStrike" dirty="0">
                          <a:effectLst/>
                        </a:rPr>
                        <a:t>unit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2880.00 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End plate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405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810.00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Outer </a:t>
                      </a:r>
                      <a:r>
                        <a:rPr lang="en-US" altLang="zh-CN" sz="2000" u="none" strike="noStrike" dirty="0">
                          <a:effectLst/>
                        </a:rPr>
                        <a:t>frame</a:t>
                      </a:r>
                      <a:r>
                        <a:rPr lang="en-US" sz="2000" u="none" strike="noStrike" dirty="0">
                          <a:effectLst/>
                        </a:rPr>
                        <a:t> structure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500.00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500.00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Inner and</a:t>
                      </a:r>
                      <a:r>
                        <a:rPr lang="en-US" sz="2000" u="none" strike="noStrike" baseline="0" dirty="0">
                          <a:effectLst/>
                        </a:rPr>
                        <a:t> outer</a:t>
                      </a:r>
                      <a:r>
                        <a:rPr lang="en-US" sz="2000" u="none" strike="noStrike" dirty="0">
                          <a:effectLst/>
                        </a:rPr>
                        <a:t> cylinder</a:t>
                      </a:r>
                      <a:r>
                        <a:rPr lang="en-US" altLang="zh-CN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150.00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150.00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Wire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460.00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000" u="none" strike="noStrike" dirty="0">
                          <a:effectLst/>
                        </a:rPr>
                        <a:t>含</a:t>
                      </a:r>
                      <a:r>
                        <a:rPr lang="en-US" altLang="zh-CN" sz="2000" u="none" strike="noStrike" dirty="0">
                          <a:effectLst/>
                        </a:rPr>
                        <a:t>30%</a:t>
                      </a:r>
                      <a:r>
                        <a:rPr lang="zh-CN" altLang="en-US" sz="2000" u="none" strike="noStrike" dirty="0">
                          <a:effectLst/>
                        </a:rPr>
                        <a:t>余量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460.00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Feedthrough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530.00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000" u="none" strike="noStrike" dirty="0">
                          <a:effectLst/>
                        </a:rPr>
                        <a:t>含</a:t>
                      </a:r>
                      <a:r>
                        <a:rPr lang="en-US" altLang="zh-CN" sz="2000" u="none" strike="noStrike" dirty="0">
                          <a:effectLst/>
                        </a:rPr>
                        <a:t>20%</a:t>
                      </a:r>
                      <a:r>
                        <a:rPr lang="zh-CN" altLang="en-US" sz="2000" u="none" strike="noStrike" dirty="0">
                          <a:effectLst/>
                        </a:rPr>
                        <a:t>余量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530.00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 test system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Wiring tooling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1.2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Electronics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5170.00 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1.2.1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Readout Channel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0.17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27623</a:t>
                      </a:r>
                      <a:r>
                        <a:rPr lang="zh-CN" altLang="en-US" sz="2000" u="none" strike="noStrike" dirty="0">
                          <a:effectLst/>
                        </a:rPr>
                        <a:t>*</a:t>
                      </a:r>
                      <a:r>
                        <a:rPr lang="en-US" altLang="zh-CN" sz="2000" u="none" strike="noStrike" dirty="0">
                          <a:effectLst/>
                        </a:rPr>
                        <a:t>1.1(10%</a:t>
                      </a:r>
                      <a:r>
                        <a:rPr lang="zh-CN" altLang="en-US" sz="2000" u="none" strike="noStrike" dirty="0">
                          <a:effectLst/>
                        </a:rPr>
                        <a:t>备件</a:t>
                      </a:r>
                      <a:r>
                        <a:rPr lang="en-US" altLang="zh-CN" sz="2000" u="none" strike="noStrike" dirty="0">
                          <a:effectLst/>
                        </a:rPr>
                        <a:t>)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5170.00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1.3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HV and Gas system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340.00 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1.3.1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High Voltage system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220.00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6</a:t>
                      </a:r>
                      <a:r>
                        <a:rPr lang="zh-CN" altLang="en-US" sz="2000" u="none" strike="noStrike" dirty="0">
                          <a:effectLst/>
                        </a:rPr>
                        <a:t>机箱，</a:t>
                      </a:r>
                      <a:r>
                        <a:rPr lang="en-US" altLang="zh-CN" sz="2000" u="none" strike="noStrike" dirty="0">
                          <a:effectLst/>
                        </a:rPr>
                        <a:t>50</a:t>
                      </a:r>
                      <a:r>
                        <a:rPr lang="zh-CN" altLang="en-US" sz="2000" u="none" strike="noStrike" dirty="0">
                          <a:effectLst/>
                        </a:rPr>
                        <a:t>插件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220.00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1.3.2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Gas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1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total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8390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47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C00000">
            <a:alpha val="75000"/>
          </a:srgbClr>
        </a:solidFill>
      </a:spPr>
      <a:bodyPr wrap="none" bIns="35100" rtlCol="0" anchor="t" anchorCtr="0">
        <a:spAutoFit/>
      </a:bodyPr>
      <a:lstStyle>
        <a:defPPr algn="l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A21F0C79-90A7-FD4B-9CD4-613EA0F05C12}" vid="{9D2121BD-050B-0A4E-9082-39487DE533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EP-RD50-20190612" id="{B14D1739-1286-A741-89B3-A7E22156DBC2}" vid="{EAA22C90-360E-B842-A324-BD9E1D45B971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6796</TotalTime>
  <Words>1630</Words>
  <Application>Microsoft Macintosh PowerPoint</Application>
  <PresentationFormat>宽屏</PresentationFormat>
  <Paragraphs>444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等线</vt:lpstr>
      <vt:lpstr>宋体</vt:lpstr>
      <vt:lpstr>微软雅黑</vt:lpstr>
      <vt:lpstr>Arial Unicode MS</vt:lpstr>
      <vt:lpstr>Arial-BoldMT</vt:lpstr>
      <vt:lpstr>DejaVu Math TeX Gyre</vt:lpstr>
      <vt:lpstr>FZYaShiHeiS</vt:lpstr>
      <vt:lpstr>Liberation Serif</vt:lpstr>
      <vt:lpstr>Arial</vt:lpstr>
      <vt:lpstr>Calibri</vt:lpstr>
      <vt:lpstr>Calibri Light</vt:lpstr>
      <vt:lpstr>Cambria</vt:lpstr>
      <vt:lpstr>Helvetica Neue</vt:lpstr>
      <vt:lpstr>Optima</vt:lpstr>
      <vt:lpstr>Times New Roman</vt:lpstr>
      <vt:lpstr>Wingdings</vt:lpstr>
      <vt:lpstr>Office 主题​​</vt:lpstr>
      <vt:lpstr>1_Office Theme</vt:lpstr>
      <vt:lpstr>Office 主题</vt:lpstr>
      <vt:lpstr>Office Theme</vt:lpstr>
      <vt:lpstr>Tracker for CEPC reference detector TDR</vt:lpstr>
      <vt:lpstr>CEPC tracking system, draft</vt:lpstr>
      <vt:lpstr>TPC vs DC</vt:lpstr>
      <vt:lpstr>Easy-to-install modular design of TPC for TDR</vt:lpstr>
      <vt:lpstr>Status of the simulation of pixelated TPC for TDR</vt:lpstr>
      <vt:lpstr>Status of the prototype of pixelated TPC for TDR</vt:lpstr>
      <vt:lpstr>drift chamber</vt:lpstr>
      <vt:lpstr>Updated parameters</vt:lpstr>
      <vt:lpstr>Cost</vt:lpstr>
      <vt:lpstr>PowerPoint 演示文稿</vt:lpstr>
      <vt:lpstr>PowerPoint 演示文稿</vt:lpstr>
      <vt:lpstr>Beam test with detector prototype (IHEP) </vt:lpstr>
      <vt:lpstr>Preliminary analysis</vt:lpstr>
      <vt:lpstr>CMOS pixel tracker</vt:lpstr>
      <vt:lpstr>HVCMOS cost</vt:lpstr>
      <vt:lpstr>Data rate estimation</vt:lpstr>
      <vt:lpstr>Mechanical design</vt:lpstr>
      <vt:lpstr>Layout optimisation</vt:lpstr>
      <vt:lpstr>silicon microstrip tracker</vt:lpstr>
      <vt:lpstr>SET Module</vt:lpstr>
      <vt:lpstr>Preliminary Readout Strategy for Si Strip </vt:lpstr>
      <vt:lpstr> Cost estimation Sensor + ASICs </vt:lpstr>
      <vt:lpstr>LGAD</vt:lpstr>
      <vt:lpstr>CEPC 4D outer tracker</vt:lpstr>
      <vt:lpstr>Arrangement of the ToF with strip LGAD</vt:lpstr>
      <vt:lpstr>Electronic System Cost of LGAD ToF and OTracker</vt:lpstr>
      <vt:lpstr>backup</vt:lpstr>
      <vt:lpstr>CDR layout for acronyms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Tracker</dc:title>
  <dc:creator>王萌（Wang Meng）</dc:creator>
  <cp:lastModifiedBy>王萌（Wang Meng）</cp:lastModifiedBy>
  <cp:revision>85</cp:revision>
  <cp:lastPrinted>2023-12-01T09:26:13Z</cp:lastPrinted>
  <dcterms:created xsi:type="dcterms:W3CDTF">2024-01-30T01:54:24Z</dcterms:created>
  <dcterms:modified xsi:type="dcterms:W3CDTF">2024-03-25T02:07:25Z</dcterms:modified>
</cp:coreProperties>
</file>