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43" r:id="rId3"/>
    <p:sldId id="338" r:id="rId4"/>
    <p:sldId id="341" r:id="rId5"/>
    <p:sldId id="339" r:id="rId6"/>
    <p:sldId id="340" r:id="rId7"/>
    <p:sldId id="34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'bin zhao" initials="yz" lastIdx="1" clrIdx="0">
    <p:extLst>
      <p:ext uri="{19B8F6BF-5375-455C-9EA6-DF929625EA0E}">
        <p15:presenceInfo xmlns:p15="http://schemas.microsoft.com/office/powerpoint/2012/main" userId="a037b2744c16f6b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FF"/>
    <a:srgbClr val="3B79CE"/>
    <a:srgbClr val="4B76FF"/>
    <a:srgbClr val="FF9900"/>
    <a:srgbClr val="759E00"/>
    <a:srgbClr val="638600"/>
    <a:srgbClr val="7199C9"/>
    <a:srgbClr val="009644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15" autoAdjust="0"/>
    <p:restoredTop sz="94608" autoAdjust="0"/>
  </p:normalViewPr>
  <p:slideViewPr>
    <p:cSldViewPr>
      <p:cViewPr varScale="1">
        <p:scale>
          <a:sx n="143" d="100"/>
          <a:sy n="143" d="100"/>
        </p:scale>
        <p:origin x="7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1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0D183-6031-4C32-B44B-14746A336CF0}" type="datetimeFigureOut">
              <a:rPr lang="zh-CN" altLang="en-US" smtClean="0"/>
              <a:pPr/>
              <a:t>2024/3/7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1DF17-A28C-4D46-829F-D8D110C093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46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高能所图标-单色.tif"/>
          <p:cNvPicPr>
            <a:picLocks noChangeAspect="1"/>
          </p:cNvPicPr>
          <p:nvPr userDrawn="1"/>
        </p:nvPicPr>
        <p:blipFill>
          <a:blip r:embed="rId2" cstate="email">
            <a:lum brigh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348880"/>
            <a:ext cx="5580112" cy="450912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lang="zh-CN" altLang="en-US" sz="6600" b="1" kern="12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3450-B00C-4083-A665-4ACEFA817E0E}" type="datetimeFigureOut">
              <a:rPr lang="zh-CN" altLang="en-US" smtClean="0"/>
              <a:pPr/>
              <a:t>2024/3/7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750024"/>
            <a:ext cx="9144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1857357" y="6750024"/>
            <a:ext cx="7286644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" y="0"/>
            <a:ext cx="9144000" cy="21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6929454" y="-2"/>
            <a:ext cx="2214546" cy="21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79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800" b="0" baseline="0">
                <a:latin typeface="Arial" panose="020B0604020202020204" pitchFamily="34" charset="0"/>
                <a:ea typeface="微软雅黑" pitchFamily="34" charset="-122"/>
              </a:defRPr>
            </a:lvl1pPr>
            <a:lvl2pPr>
              <a:defRPr sz="2400" baseline="0">
                <a:latin typeface="Arial" panose="020B0604020202020204" pitchFamily="34" charset="0"/>
                <a:ea typeface="微软雅黑" pitchFamily="34" charset="-122"/>
              </a:defRPr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3450-B00C-4083-A665-4ACEFA817E0E}" type="datetimeFigureOut">
              <a:rPr lang="zh-CN" altLang="en-US" smtClean="0"/>
              <a:pPr/>
              <a:t>2024/3/7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072494" cy="725470"/>
          </a:xfrm>
        </p:spPr>
        <p:txBody>
          <a:bodyPr>
            <a:normAutofit/>
          </a:bodyPr>
          <a:lstStyle>
            <a:lvl1pPr algn="l">
              <a:defRPr sz="3000" b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5" name="矩形 14"/>
          <p:cNvSpPr/>
          <p:nvPr userDrawn="1"/>
        </p:nvSpPr>
        <p:spPr>
          <a:xfrm>
            <a:off x="0" y="6750024"/>
            <a:ext cx="9144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 userDrawn="1"/>
        </p:nvSpPr>
        <p:spPr>
          <a:xfrm>
            <a:off x="1857357" y="6750024"/>
            <a:ext cx="7286644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-1" y="937526"/>
            <a:ext cx="9144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 userDrawn="1"/>
        </p:nvSpPr>
        <p:spPr>
          <a:xfrm>
            <a:off x="0" y="0"/>
            <a:ext cx="214282" cy="91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3450-B00C-4083-A665-4ACEFA817E0E}" type="datetimeFigureOut">
              <a:rPr lang="zh-CN" altLang="en-US" smtClean="0"/>
              <a:pPr/>
              <a:t>2024/3/7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3450-B00C-4083-A665-4ACEFA817E0E}" type="datetimeFigureOut">
              <a:rPr lang="zh-CN" altLang="en-US" smtClean="0"/>
              <a:pPr/>
              <a:t>2024/3/7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3450-B00C-4083-A665-4ACEFA817E0E}" type="datetimeFigureOut">
              <a:rPr lang="zh-CN" altLang="en-US" smtClean="0"/>
              <a:pPr/>
              <a:t>2024/3/7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E3450-B00C-4083-A665-4ACEFA817E0E}" type="datetimeFigureOut">
              <a:rPr lang="zh-CN" altLang="en-US" smtClean="0"/>
              <a:pPr/>
              <a:t>2024/3/7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0" r:id="rId2"/>
    <p:sldLayoutId id="2147483651" r:id="rId3"/>
    <p:sldLayoutId id="2147483652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68FD9C-4FCD-4A1C-B616-3531D8926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134672" cy="1470025"/>
          </a:xfrm>
        </p:spPr>
        <p:txBody>
          <a:bodyPr>
            <a:noAutofit/>
          </a:bodyPr>
          <a:lstStyle/>
          <a:p>
            <a:r>
              <a:rPr lang="en-US" altLang="zh-CN" sz="4800" dirty="0"/>
              <a:t>FEE 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for Drift Chamber 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4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dN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/dx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85763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FF12118-818C-4D15-95D8-B3A312DBA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873" y="1268760"/>
            <a:ext cx="3106688" cy="4840303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FEE</a:t>
            </a:r>
            <a:r>
              <a:rPr lang="zh-CN" altLang="en-US" dirty="0"/>
              <a:t>单元</a:t>
            </a:r>
            <a:endParaRPr lang="en-US" altLang="zh-CN" dirty="0"/>
          </a:p>
          <a:p>
            <a:pPr lvl="1"/>
            <a:r>
              <a:rPr lang="zh-CN" altLang="en-US" dirty="0"/>
              <a:t>前置放大器</a:t>
            </a:r>
            <a:endParaRPr lang="en-US" altLang="zh-CN" dirty="0"/>
          </a:p>
          <a:p>
            <a:pPr lvl="2"/>
            <a:r>
              <a:rPr lang="en-US" altLang="zh-CN" dirty="0"/>
              <a:t>12ch</a:t>
            </a:r>
          </a:p>
          <a:p>
            <a:pPr lvl="1"/>
            <a:r>
              <a:rPr lang="zh-CN" altLang="en-US" dirty="0"/>
              <a:t>连接电缆</a:t>
            </a:r>
            <a:endParaRPr lang="en-US" altLang="zh-CN" dirty="0"/>
          </a:p>
          <a:p>
            <a:pPr lvl="1"/>
            <a:r>
              <a:rPr lang="zh-CN" altLang="en-US" dirty="0"/>
              <a:t>数字化板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数据汇总</a:t>
            </a:r>
            <a:endParaRPr lang="en-US" altLang="zh-CN" dirty="0"/>
          </a:p>
          <a:p>
            <a:pPr lvl="1"/>
            <a:r>
              <a:rPr lang="zh-CN" altLang="en-US" dirty="0"/>
              <a:t>对应</a:t>
            </a:r>
            <a:r>
              <a:rPr lang="en-US" altLang="zh-CN" dirty="0"/>
              <a:t>32FEE</a:t>
            </a:r>
            <a:r>
              <a:rPr lang="zh-CN" altLang="en-US" dirty="0"/>
              <a:t>单元</a:t>
            </a:r>
            <a:endParaRPr lang="en-US" altLang="zh-CN" dirty="0"/>
          </a:p>
          <a:p>
            <a:r>
              <a:rPr lang="zh-CN" altLang="en-US" dirty="0"/>
              <a:t>电源</a:t>
            </a:r>
            <a:endParaRPr lang="en-US" altLang="zh-CN" dirty="0"/>
          </a:p>
          <a:p>
            <a:pPr lvl="1"/>
            <a:r>
              <a:rPr lang="en-US" altLang="zh-CN" dirty="0"/>
              <a:t>48VDC</a:t>
            </a:r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679E16AD-7947-4BBB-8D8B-8E67FC251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电子学架构</a:t>
            </a: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F34EA5A9-17AC-4C80-BD72-B9B67078D11C}"/>
              </a:ext>
            </a:extLst>
          </p:cNvPr>
          <p:cNvSpPr/>
          <p:nvPr/>
        </p:nvSpPr>
        <p:spPr>
          <a:xfrm>
            <a:off x="7083283" y="2590964"/>
            <a:ext cx="1512168" cy="14266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Data Collector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83" name="图片 82">
            <a:extLst>
              <a:ext uri="{FF2B5EF4-FFF2-40B4-BE49-F238E27FC236}">
                <a16:creationId xmlns:a16="http://schemas.microsoft.com/office/drawing/2014/main" id="{0B3EAAD8-F447-4386-9586-6C1A176C2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644" y="2415858"/>
            <a:ext cx="2452688" cy="1404938"/>
          </a:xfrm>
          <a:prstGeom prst="rect">
            <a:avLst/>
          </a:prstGeom>
        </p:spPr>
      </p:pic>
      <p:pic>
        <p:nvPicPr>
          <p:cNvPr id="84" name="图片 83">
            <a:extLst>
              <a:ext uri="{FF2B5EF4-FFF2-40B4-BE49-F238E27FC236}">
                <a16:creationId xmlns:a16="http://schemas.microsoft.com/office/drawing/2014/main" id="{75E97F77-A9AA-4816-923F-742462A593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525" y="2482607"/>
            <a:ext cx="2452688" cy="1404938"/>
          </a:xfrm>
          <a:prstGeom prst="rect">
            <a:avLst/>
          </a:prstGeom>
        </p:spPr>
      </p:pic>
      <p:pic>
        <p:nvPicPr>
          <p:cNvPr id="85" name="图片 84">
            <a:extLst>
              <a:ext uri="{FF2B5EF4-FFF2-40B4-BE49-F238E27FC236}">
                <a16:creationId xmlns:a16="http://schemas.microsoft.com/office/drawing/2014/main" id="{2B04E9E5-71D1-44EA-8050-FD6C2505F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132" y="2564904"/>
            <a:ext cx="2452688" cy="1404938"/>
          </a:xfrm>
          <a:prstGeom prst="rect">
            <a:avLst/>
          </a:prstGeom>
        </p:spPr>
      </p:pic>
      <p:sp>
        <p:nvSpPr>
          <p:cNvPr id="87" name="文本框 86">
            <a:extLst>
              <a:ext uri="{FF2B5EF4-FFF2-40B4-BE49-F238E27FC236}">
                <a16:creationId xmlns:a16="http://schemas.microsoft.com/office/drawing/2014/main" id="{02771819-276C-44A5-8773-40DCDAA043D1}"/>
              </a:ext>
            </a:extLst>
          </p:cNvPr>
          <p:cNvSpPr txBox="1"/>
          <p:nvPr/>
        </p:nvSpPr>
        <p:spPr>
          <a:xfrm>
            <a:off x="4905789" y="211327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FEE Unit</a:t>
            </a:r>
            <a:r>
              <a:rPr lang="zh-CN" altLang="en-US" dirty="0"/>
              <a:t> </a:t>
            </a:r>
            <a:r>
              <a:rPr lang="en-US" altLang="zh-CN" dirty="0"/>
              <a:t>*32</a:t>
            </a:r>
            <a:endParaRPr lang="zh-CN" altLang="en-US" dirty="0"/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81F6B6F7-6FDB-4F9D-BA26-8EDBB32596F1}"/>
              </a:ext>
            </a:extLst>
          </p:cNvPr>
          <p:cNvSpPr txBox="1"/>
          <p:nvPr/>
        </p:nvSpPr>
        <p:spPr>
          <a:xfrm>
            <a:off x="3846014" y="2684926"/>
            <a:ext cx="461665" cy="12241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dirty="0"/>
              <a:t>Detector</a:t>
            </a:r>
            <a:endParaRPr lang="zh-CN" altLang="en-US" dirty="0"/>
          </a:p>
        </p:txBody>
      </p:sp>
      <p:cxnSp>
        <p:nvCxnSpPr>
          <p:cNvPr id="92" name="直接连接符 91">
            <a:extLst>
              <a:ext uri="{FF2B5EF4-FFF2-40B4-BE49-F238E27FC236}">
                <a16:creationId xmlns:a16="http://schemas.microsoft.com/office/drawing/2014/main" id="{311AED3C-3609-43B7-B012-7D1735E2BF77}"/>
              </a:ext>
            </a:extLst>
          </p:cNvPr>
          <p:cNvCxnSpPr/>
          <p:nvPr/>
        </p:nvCxnSpPr>
        <p:spPr>
          <a:xfrm>
            <a:off x="4211960" y="4797152"/>
            <a:ext cx="35316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>
            <a:extLst>
              <a:ext uri="{FF2B5EF4-FFF2-40B4-BE49-F238E27FC236}">
                <a16:creationId xmlns:a16="http://schemas.microsoft.com/office/drawing/2014/main" id="{CFEA3CD5-EE3E-424E-860F-F365F2D0892B}"/>
              </a:ext>
            </a:extLst>
          </p:cNvPr>
          <p:cNvCxnSpPr/>
          <p:nvPr/>
        </p:nvCxnSpPr>
        <p:spPr>
          <a:xfrm>
            <a:off x="4499992" y="5013176"/>
            <a:ext cx="35316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>
            <a:extLst>
              <a:ext uri="{FF2B5EF4-FFF2-40B4-BE49-F238E27FC236}">
                <a16:creationId xmlns:a16="http://schemas.microsoft.com/office/drawing/2014/main" id="{B441206A-5C80-469E-A260-29737CC1F675}"/>
              </a:ext>
            </a:extLst>
          </p:cNvPr>
          <p:cNvCxnSpPr/>
          <p:nvPr/>
        </p:nvCxnSpPr>
        <p:spPr>
          <a:xfrm>
            <a:off x="4788024" y="5229200"/>
            <a:ext cx="35316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箭头连接符 96">
            <a:extLst>
              <a:ext uri="{FF2B5EF4-FFF2-40B4-BE49-F238E27FC236}">
                <a16:creationId xmlns:a16="http://schemas.microsoft.com/office/drawing/2014/main" id="{F652B2AF-677B-40F5-BE70-CD1976CFA57F}"/>
              </a:ext>
            </a:extLst>
          </p:cNvPr>
          <p:cNvCxnSpPr/>
          <p:nvPr/>
        </p:nvCxnSpPr>
        <p:spPr>
          <a:xfrm flipH="1" flipV="1">
            <a:off x="7740352" y="4017643"/>
            <a:ext cx="3296" cy="77950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箭头连接符 97">
            <a:extLst>
              <a:ext uri="{FF2B5EF4-FFF2-40B4-BE49-F238E27FC236}">
                <a16:creationId xmlns:a16="http://schemas.microsoft.com/office/drawing/2014/main" id="{450E6842-1DE2-4707-B11F-87C52C4C9DB4}"/>
              </a:ext>
            </a:extLst>
          </p:cNvPr>
          <p:cNvCxnSpPr>
            <a:cxnSpLocks/>
          </p:cNvCxnSpPr>
          <p:nvPr/>
        </p:nvCxnSpPr>
        <p:spPr>
          <a:xfrm flipV="1">
            <a:off x="6156176" y="3984521"/>
            <a:ext cx="0" cy="7911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箭头连接符 98">
            <a:extLst>
              <a:ext uri="{FF2B5EF4-FFF2-40B4-BE49-F238E27FC236}">
                <a16:creationId xmlns:a16="http://schemas.microsoft.com/office/drawing/2014/main" id="{BB905A46-0347-4CD9-8725-EBCB978BF6C2}"/>
              </a:ext>
            </a:extLst>
          </p:cNvPr>
          <p:cNvCxnSpPr>
            <a:cxnSpLocks/>
          </p:cNvCxnSpPr>
          <p:nvPr/>
        </p:nvCxnSpPr>
        <p:spPr>
          <a:xfrm flipV="1">
            <a:off x="8013179" y="4017644"/>
            <a:ext cx="0" cy="98561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箭头连接符 99">
            <a:extLst>
              <a:ext uri="{FF2B5EF4-FFF2-40B4-BE49-F238E27FC236}">
                <a16:creationId xmlns:a16="http://schemas.microsoft.com/office/drawing/2014/main" id="{40B55AE3-ED84-4199-909B-0205BAA59629}"/>
              </a:ext>
            </a:extLst>
          </p:cNvPr>
          <p:cNvCxnSpPr>
            <a:cxnSpLocks/>
          </p:cNvCxnSpPr>
          <p:nvPr/>
        </p:nvCxnSpPr>
        <p:spPr>
          <a:xfrm flipV="1">
            <a:off x="6334282" y="3984520"/>
            <a:ext cx="0" cy="103857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箭头连接符 100">
            <a:extLst>
              <a:ext uri="{FF2B5EF4-FFF2-40B4-BE49-F238E27FC236}">
                <a16:creationId xmlns:a16="http://schemas.microsoft.com/office/drawing/2014/main" id="{01901167-953A-436E-8D1F-77363864BD55}"/>
              </a:ext>
            </a:extLst>
          </p:cNvPr>
          <p:cNvCxnSpPr>
            <a:cxnSpLocks/>
          </p:cNvCxnSpPr>
          <p:nvPr/>
        </p:nvCxnSpPr>
        <p:spPr>
          <a:xfrm flipH="1" flipV="1">
            <a:off x="8319712" y="4017643"/>
            <a:ext cx="5244" cy="12214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105">
            <a:extLst>
              <a:ext uri="{FF2B5EF4-FFF2-40B4-BE49-F238E27FC236}">
                <a16:creationId xmlns:a16="http://schemas.microsoft.com/office/drawing/2014/main" id="{DDAB4372-6D02-49F2-86E0-2FE07887244E}"/>
              </a:ext>
            </a:extLst>
          </p:cNvPr>
          <p:cNvSpPr txBox="1"/>
          <p:nvPr/>
        </p:nvSpPr>
        <p:spPr>
          <a:xfrm>
            <a:off x="4139952" y="45091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Start</a:t>
            </a:r>
            <a:endParaRPr lang="zh-CN" altLang="en-US" dirty="0"/>
          </a:p>
        </p:txBody>
      </p:sp>
      <p:sp>
        <p:nvSpPr>
          <p:cNvPr id="107" name="文本框 106">
            <a:extLst>
              <a:ext uri="{FF2B5EF4-FFF2-40B4-BE49-F238E27FC236}">
                <a16:creationId xmlns:a16="http://schemas.microsoft.com/office/drawing/2014/main" id="{D535A14F-2CE4-457F-B11D-98088A2E0E0F}"/>
              </a:ext>
            </a:extLst>
          </p:cNvPr>
          <p:cNvSpPr txBox="1"/>
          <p:nvPr/>
        </p:nvSpPr>
        <p:spPr>
          <a:xfrm>
            <a:off x="4644008" y="4931876"/>
            <a:ext cx="85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Trigeer</a:t>
            </a:r>
            <a:endParaRPr lang="zh-CN" altLang="en-US" dirty="0"/>
          </a:p>
        </p:txBody>
      </p:sp>
      <p:sp>
        <p:nvSpPr>
          <p:cNvPr id="108" name="文本框 107">
            <a:extLst>
              <a:ext uri="{FF2B5EF4-FFF2-40B4-BE49-F238E27FC236}">
                <a16:creationId xmlns:a16="http://schemas.microsoft.com/office/drawing/2014/main" id="{5AB5803F-247D-4F7B-B5AB-DB41053810AA}"/>
              </a:ext>
            </a:extLst>
          </p:cNvPr>
          <p:cNvSpPr txBox="1"/>
          <p:nvPr/>
        </p:nvSpPr>
        <p:spPr>
          <a:xfrm>
            <a:off x="4427984" y="47158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981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36C0A8F-9EFD-4950-A228-EC56D3BA5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5860"/>
            <a:ext cx="5122912" cy="5167476"/>
          </a:xfrm>
        </p:spPr>
        <p:txBody>
          <a:bodyPr>
            <a:normAutofit/>
          </a:bodyPr>
          <a:lstStyle/>
          <a:p>
            <a:r>
              <a:rPr lang="zh-CN" altLang="en-US" dirty="0"/>
              <a:t>商用放大器方案</a:t>
            </a:r>
            <a:endParaRPr lang="en-US" altLang="zh-CN" dirty="0"/>
          </a:p>
          <a:p>
            <a:pPr lvl="1"/>
            <a:r>
              <a:rPr lang="zh-CN" altLang="en-US" dirty="0"/>
              <a:t>总通道</a:t>
            </a:r>
            <a:r>
              <a:rPr lang="en-US" altLang="zh-CN" dirty="0"/>
              <a:t>27623</a:t>
            </a:r>
          </a:p>
          <a:p>
            <a:pPr lvl="1"/>
            <a:r>
              <a:rPr lang="en-US" altLang="zh-CN" dirty="0"/>
              <a:t>12ch/board</a:t>
            </a:r>
          </a:p>
          <a:p>
            <a:pPr lvl="1"/>
            <a:r>
              <a:rPr lang="en-US" altLang="zh-CN" dirty="0"/>
              <a:t>LMH6629</a:t>
            </a:r>
          </a:p>
          <a:p>
            <a:pPr lvl="1"/>
            <a:r>
              <a:rPr lang="zh-CN" altLang="en-US" dirty="0"/>
              <a:t>两级放大，跨阻增益</a:t>
            </a:r>
            <a:r>
              <a:rPr lang="en-US" altLang="zh-CN" dirty="0"/>
              <a:t>2500Ω</a:t>
            </a:r>
          </a:p>
          <a:p>
            <a:pPr lvl="1"/>
            <a:r>
              <a:rPr lang="zh-CN" altLang="en-US" dirty="0"/>
              <a:t>芯片驱动能力较大</a:t>
            </a:r>
            <a:r>
              <a:rPr lang="en-US" altLang="zh-CN" dirty="0"/>
              <a:t>±250mA</a:t>
            </a:r>
          </a:p>
          <a:p>
            <a:pPr lvl="1"/>
            <a:r>
              <a:rPr lang="zh-CN" altLang="en-US" dirty="0"/>
              <a:t>功耗</a:t>
            </a:r>
            <a:r>
              <a:rPr lang="en-US" altLang="zh-CN" dirty="0"/>
              <a:t>100mW/</a:t>
            </a:r>
            <a:r>
              <a:rPr lang="en-US" altLang="zh-CN" dirty="0" err="1"/>
              <a:t>ch</a:t>
            </a:r>
            <a:endParaRPr lang="en-US" altLang="zh-CN" dirty="0"/>
          </a:p>
          <a:p>
            <a:pPr lvl="1"/>
            <a:r>
              <a:rPr lang="zh-CN" altLang="en-US" dirty="0"/>
              <a:t>供电：</a:t>
            </a:r>
            <a:r>
              <a:rPr lang="en-US" altLang="zh-CN" dirty="0"/>
              <a:t>±2.5V</a:t>
            </a:r>
            <a:r>
              <a:rPr lang="zh-CN" altLang="en-US" dirty="0"/>
              <a:t>，</a:t>
            </a:r>
            <a:r>
              <a:rPr lang="en-US" altLang="zh-CN" dirty="0"/>
              <a:t>GND</a:t>
            </a:r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造价</a:t>
            </a:r>
            <a:r>
              <a:rPr lang="en-US" altLang="zh-CN" dirty="0"/>
              <a:t>200</a:t>
            </a:r>
            <a:r>
              <a:rPr lang="zh-CN" altLang="en-US" dirty="0"/>
              <a:t>元</a:t>
            </a:r>
            <a:r>
              <a:rPr lang="en-US" altLang="zh-CN" dirty="0"/>
              <a:t>/</a:t>
            </a:r>
            <a:r>
              <a:rPr lang="en-US" altLang="zh-CN" dirty="0" err="1"/>
              <a:t>ch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3E0E2302-F2C4-431E-A25D-3143D90AC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前置放大器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8F38C51-ECD0-4BB1-B22A-B80C76EDA6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7" r="33375" b="35098"/>
          <a:stretch/>
        </p:blipFill>
        <p:spPr>
          <a:xfrm>
            <a:off x="5292080" y="2492896"/>
            <a:ext cx="3672238" cy="227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3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F722F2F7-C123-4985-A7AB-D0B865EE3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连接电缆选择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7EABA46A-D2FF-4141-A685-DFD5AF020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869160"/>
            <a:ext cx="5205413" cy="184308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BA287B2F-FE99-41D0-BFEA-D5B2498B3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1453200"/>
            <a:ext cx="4434766" cy="3528391"/>
          </a:xfrm>
          <a:prstGeom prst="rect">
            <a:avLst/>
          </a:prstGeom>
        </p:spPr>
      </p:pic>
      <p:sp>
        <p:nvSpPr>
          <p:cNvPr id="7" name="内容占位符 6">
            <a:extLst>
              <a:ext uri="{FF2B5EF4-FFF2-40B4-BE49-F238E27FC236}">
                <a16:creationId xmlns:a16="http://schemas.microsoft.com/office/drawing/2014/main" id="{F847DAD9-2B03-4AFC-8A0B-3C369A5DA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68760"/>
            <a:ext cx="4773216" cy="3528392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dirty="0"/>
              <a:t>电缆的选择</a:t>
            </a:r>
            <a:endParaRPr lang="en-US" altLang="zh-CN" dirty="0"/>
          </a:p>
          <a:p>
            <a:pPr lvl="1"/>
            <a:r>
              <a:rPr lang="en-US" altLang="zh-CN" dirty="0"/>
              <a:t>KB-RG174</a:t>
            </a:r>
            <a:r>
              <a:rPr lang="zh-CN" altLang="en-US" dirty="0"/>
              <a:t>同轴电缆</a:t>
            </a:r>
            <a:endParaRPr lang="en-US" altLang="zh-CN" dirty="0"/>
          </a:p>
          <a:p>
            <a:pPr lvl="2"/>
            <a:r>
              <a:rPr lang="zh-CN" altLang="en-US" dirty="0"/>
              <a:t>送前放模拟信号到数字化板</a:t>
            </a:r>
            <a:endParaRPr lang="en-US" altLang="zh-CN" dirty="0"/>
          </a:p>
          <a:p>
            <a:pPr lvl="2"/>
            <a:r>
              <a:rPr lang="zh-CN" altLang="en-US" dirty="0"/>
              <a:t>每根长度</a:t>
            </a:r>
            <a:r>
              <a:rPr lang="en-US" altLang="zh-CN" dirty="0"/>
              <a:t>~7m</a:t>
            </a:r>
          </a:p>
          <a:p>
            <a:pPr lvl="2"/>
            <a:r>
              <a:rPr lang="en-US" altLang="zh-CN" dirty="0"/>
              <a:t>200Mhz</a:t>
            </a:r>
            <a:r>
              <a:rPr lang="zh-CN" altLang="en-US" dirty="0"/>
              <a:t>时衰减</a:t>
            </a:r>
            <a:r>
              <a:rPr lang="en-US" altLang="zh-CN" dirty="0"/>
              <a:t>~3dB</a:t>
            </a:r>
          </a:p>
          <a:p>
            <a:pPr lvl="2"/>
            <a:r>
              <a:rPr lang="zh-CN" altLang="en-US" dirty="0"/>
              <a:t>阻抗</a:t>
            </a:r>
            <a:r>
              <a:rPr lang="en-US" altLang="zh-CN" dirty="0"/>
              <a:t>50Ω</a:t>
            </a:r>
          </a:p>
          <a:p>
            <a:pPr lvl="2"/>
            <a:r>
              <a:rPr lang="zh-CN" altLang="en-US" dirty="0"/>
              <a:t>外径：</a:t>
            </a:r>
            <a:r>
              <a:rPr lang="en-US" altLang="zh-CN" dirty="0"/>
              <a:t>2.8mm</a:t>
            </a:r>
          </a:p>
          <a:p>
            <a:pPr lvl="2"/>
            <a:r>
              <a:rPr lang="en-US" altLang="zh-CN" dirty="0"/>
              <a:t>27623</a:t>
            </a:r>
            <a:r>
              <a:rPr lang="zh-CN" altLang="en-US" dirty="0"/>
              <a:t>根</a:t>
            </a:r>
            <a:endParaRPr lang="en-US" altLang="zh-CN" dirty="0"/>
          </a:p>
          <a:p>
            <a:pPr lvl="1"/>
            <a:r>
              <a:rPr lang="zh-CN" altLang="en-US" dirty="0"/>
              <a:t>混合缆</a:t>
            </a:r>
            <a:endParaRPr lang="en-US" altLang="zh-CN" dirty="0"/>
          </a:p>
          <a:p>
            <a:pPr lvl="2"/>
            <a:r>
              <a:rPr lang="en-US" altLang="zh-CN" dirty="0"/>
              <a:t>12</a:t>
            </a:r>
            <a:r>
              <a:rPr lang="zh-CN" altLang="en-US" dirty="0"/>
              <a:t>同轴</a:t>
            </a:r>
            <a:r>
              <a:rPr lang="en-US" altLang="zh-CN" dirty="0"/>
              <a:t>+1</a:t>
            </a:r>
            <a:r>
              <a:rPr lang="zh-CN" altLang="en-US" dirty="0"/>
              <a:t>电源线</a:t>
            </a:r>
            <a:endParaRPr lang="en-US" altLang="zh-CN" dirty="0"/>
          </a:p>
          <a:p>
            <a:pPr lvl="1"/>
            <a:r>
              <a:rPr lang="zh-CN" altLang="en-US" dirty="0"/>
              <a:t>混合缆造价：</a:t>
            </a:r>
            <a:r>
              <a:rPr lang="en-US" altLang="zh-CN" dirty="0"/>
              <a:t>1200</a:t>
            </a:r>
            <a:r>
              <a:rPr lang="zh-CN" altLang="en-US" dirty="0"/>
              <a:t>元</a:t>
            </a:r>
            <a:r>
              <a:rPr lang="en-US" altLang="zh-CN" dirty="0"/>
              <a:t>/</a:t>
            </a:r>
            <a:r>
              <a:rPr lang="zh-CN" altLang="en-US" dirty="0"/>
              <a:t>根</a:t>
            </a:r>
          </a:p>
        </p:txBody>
      </p:sp>
    </p:spTree>
    <p:extLst>
      <p:ext uri="{BB962C8B-B14F-4D97-AF65-F5344CB8AC3E}">
        <p14:creationId xmlns:p14="http://schemas.microsoft.com/office/powerpoint/2010/main" val="75158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9323749-E303-4CCC-8C9E-6056731AF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83500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/>
              <a:t>数字板构成</a:t>
            </a:r>
            <a:endParaRPr lang="en-US" altLang="zh-CN" dirty="0"/>
          </a:p>
          <a:p>
            <a:pPr lvl="1"/>
            <a:r>
              <a:rPr lang="zh-CN" altLang="en-US" dirty="0"/>
              <a:t>高速</a:t>
            </a:r>
            <a:r>
              <a:rPr lang="en-US" altLang="zh-CN" dirty="0"/>
              <a:t>ADC+</a:t>
            </a:r>
            <a:r>
              <a:rPr lang="zh-CN" altLang="en-US" dirty="0"/>
              <a:t>时钟</a:t>
            </a:r>
            <a:endParaRPr lang="en-US" altLang="zh-CN" dirty="0"/>
          </a:p>
          <a:p>
            <a:pPr lvl="2"/>
            <a:r>
              <a:rPr lang="zh-CN" altLang="en-US" dirty="0"/>
              <a:t>采样率</a:t>
            </a:r>
            <a:r>
              <a:rPr lang="en-US" altLang="zh-CN" dirty="0"/>
              <a:t>1.3G</a:t>
            </a:r>
          </a:p>
          <a:p>
            <a:pPr lvl="2"/>
            <a:r>
              <a:rPr lang="zh-CN" altLang="en-US" dirty="0"/>
              <a:t>位数</a:t>
            </a:r>
            <a:r>
              <a:rPr lang="en-US" altLang="zh-CN" dirty="0"/>
              <a:t>12bit</a:t>
            </a:r>
          </a:p>
          <a:p>
            <a:pPr lvl="2"/>
            <a:r>
              <a:rPr lang="en-US" altLang="zh-CN" dirty="0"/>
              <a:t>2chs/ADC</a:t>
            </a:r>
          </a:p>
          <a:p>
            <a:pPr lvl="2"/>
            <a:r>
              <a:rPr lang="zh-CN" altLang="en-US" dirty="0"/>
              <a:t>采样窗口</a:t>
            </a:r>
            <a:r>
              <a:rPr lang="en-US" altLang="zh-CN" dirty="0"/>
              <a:t>1.5us</a:t>
            </a:r>
          </a:p>
          <a:p>
            <a:pPr lvl="1"/>
            <a:r>
              <a:rPr lang="en-US" altLang="zh-CN" dirty="0"/>
              <a:t>FPGA+RAM</a:t>
            </a:r>
          </a:p>
          <a:p>
            <a:pPr lvl="2"/>
            <a:r>
              <a:rPr lang="en-US" altLang="zh-CN" dirty="0"/>
              <a:t>6ADCs/chip</a:t>
            </a:r>
          </a:p>
          <a:p>
            <a:pPr lvl="2"/>
            <a:r>
              <a:rPr lang="zh-CN" altLang="en-US" dirty="0"/>
              <a:t>无触发信号，采用自触发来进行</a:t>
            </a:r>
            <a:r>
              <a:rPr lang="en-US" altLang="zh-CN" dirty="0"/>
              <a:t>0</a:t>
            </a:r>
            <a:r>
              <a:rPr lang="zh-CN" altLang="en-US" dirty="0"/>
              <a:t>压缩</a:t>
            </a:r>
            <a:endParaRPr lang="en-US" altLang="zh-CN" dirty="0"/>
          </a:p>
          <a:p>
            <a:pPr lvl="2"/>
            <a:r>
              <a:rPr lang="zh-CN" altLang="en-US" dirty="0"/>
              <a:t>波形传输</a:t>
            </a:r>
            <a:endParaRPr lang="en-US" altLang="zh-CN" dirty="0"/>
          </a:p>
          <a:p>
            <a:pPr lvl="2"/>
            <a:r>
              <a:rPr lang="zh-CN" altLang="en-US" dirty="0"/>
              <a:t>数据暂存</a:t>
            </a:r>
            <a:endParaRPr lang="en-US" altLang="zh-CN" dirty="0"/>
          </a:p>
          <a:p>
            <a:pPr lvl="1"/>
            <a:r>
              <a:rPr lang="zh-CN" altLang="en-US" dirty="0"/>
              <a:t>其他</a:t>
            </a:r>
            <a:endParaRPr lang="en-US" altLang="zh-CN" dirty="0"/>
          </a:p>
          <a:p>
            <a:r>
              <a:rPr lang="zh-CN" altLang="en-US" dirty="0"/>
              <a:t>数字板功耗：</a:t>
            </a:r>
            <a:r>
              <a:rPr lang="en-US" altLang="zh-CN" dirty="0"/>
              <a:t>1.7W/</a:t>
            </a:r>
            <a:r>
              <a:rPr lang="en-US" altLang="zh-CN" dirty="0" err="1"/>
              <a:t>ch</a:t>
            </a:r>
            <a:endParaRPr lang="en-US" altLang="zh-CN" dirty="0"/>
          </a:p>
          <a:p>
            <a:r>
              <a:rPr lang="zh-CN" altLang="en-US" dirty="0"/>
              <a:t>数字板造价：</a:t>
            </a:r>
            <a:r>
              <a:rPr lang="en-US" altLang="zh-CN" dirty="0"/>
              <a:t>1400</a:t>
            </a:r>
            <a:r>
              <a:rPr lang="zh-CN" altLang="en-US" dirty="0"/>
              <a:t>元</a:t>
            </a:r>
            <a:r>
              <a:rPr lang="en-US" altLang="zh-CN" dirty="0"/>
              <a:t>/</a:t>
            </a:r>
            <a:r>
              <a:rPr lang="en-US" altLang="zh-CN" dirty="0" err="1"/>
              <a:t>ch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7C47ED39-0E44-439A-B458-B09EF1563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数字化板</a:t>
            </a:r>
          </a:p>
        </p:txBody>
      </p:sp>
    </p:spTree>
    <p:extLst>
      <p:ext uri="{BB962C8B-B14F-4D97-AF65-F5344CB8AC3E}">
        <p14:creationId xmlns:p14="http://schemas.microsoft.com/office/powerpoint/2010/main" val="4271454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B83A7888-653E-4AA5-8636-9D3FAAE2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数据量分析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AF9B197-C12A-43AA-A47E-7CE50B8DE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2924944"/>
            <a:ext cx="3013855" cy="209767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0B91B768-A40A-4080-A1E3-4FC42B512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5236782"/>
            <a:ext cx="5482381" cy="1306919"/>
          </a:xfrm>
          <a:prstGeom prst="rect">
            <a:avLst/>
          </a:prstGeom>
        </p:spPr>
      </p:pic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92BC38C-3746-4A9F-B303-9246A7E42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5860"/>
            <a:ext cx="5915000" cy="4840303"/>
          </a:xfrm>
        </p:spPr>
        <p:txBody>
          <a:bodyPr>
            <a:normAutofit/>
          </a:bodyPr>
          <a:lstStyle/>
          <a:p>
            <a:r>
              <a:rPr lang="zh-CN" altLang="en-US" dirty="0"/>
              <a:t>数据量预估</a:t>
            </a:r>
            <a:endParaRPr lang="en-US" altLang="zh-CN" dirty="0"/>
          </a:p>
          <a:p>
            <a:pPr lvl="1"/>
            <a:r>
              <a:rPr lang="zh-CN" altLang="en-US" dirty="0"/>
              <a:t>预估条件</a:t>
            </a:r>
            <a:endParaRPr lang="en-US" altLang="zh-CN" dirty="0"/>
          </a:p>
          <a:p>
            <a:pPr lvl="2"/>
            <a:r>
              <a:rPr lang="zh-CN" altLang="en-US" dirty="0"/>
              <a:t>采样率</a:t>
            </a:r>
            <a:r>
              <a:rPr lang="en-US" altLang="zh-CN" dirty="0"/>
              <a:t>1.3Gsps</a:t>
            </a:r>
            <a:r>
              <a:rPr lang="zh-CN" altLang="en-US" dirty="0"/>
              <a:t>，取样窗口</a:t>
            </a:r>
            <a:r>
              <a:rPr lang="en-US" altLang="zh-CN" dirty="0"/>
              <a:t>1.5us</a:t>
            </a:r>
            <a:r>
              <a:rPr lang="zh-CN" altLang="en-US" dirty="0"/>
              <a:t>，这样单次事例数据量</a:t>
            </a:r>
            <a:r>
              <a:rPr lang="en-US" altLang="zh-CN" dirty="0"/>
              <a:t>2k*2Byte</a:t>
            </a:r>
          </a:p>
          <a:p>
            <a:pPr lvl="2"/>
            <a:r>
              <a:rPr lang="zh-CN" altLang="en-US" dirty="0"/>
              <a:t>最内层事例率</a:t>
            </a:r>
            <a:r>
              <a:rPr lang="en-US" altLang="zh-CN" dirty="0"/>
              <a:t>70K</a:t>
            </a:r>
            <a:r>
              <a:rPr lang="zh-CN" altLang="en-US" dirty="0"/>
              <a:t>，最外层</a:t>
            </a:r>
            <a:r>
              <a:rPr lang="en-US" altLang="zh-CN" dirty="0"/>
              <a:t>10k</a:t>
            </a:r>
            <a:r>
              <a:rPr lang="zh-CN" altLang="en-US" dirty="0"/>
              <a:t>，平均事例率</a:t>
            </a:r>
            <a:r>
              <a:rPr lang="en-US" altLang="zh-CN" dirty="0"/>
              <a:t>~30k</a:t>
            </a:r>
          </a:p>
          <a:p>
            <a:pPr lvl="2"/>
            <a:r>
              <a:rPr lang="zh-CN" altLang="en-US" dirty="0"/>
              <a:t>需要</a:t>
            </a:r>
            <a:r>
              <a:rPr lang="en-US" altLang="zh-CN" dirty="0"/>
              <a:t>0</a:t>
            </a:r>
            <a:r>
              <a:rPr lang="zh-CN" altLang="en-US" dirty="0"/>
              <a:t>压缩，按</a:t>
            </a:r>
            <a:r>
              <a:rPr lang="en-US" altLang="zh-CN" dirty="0"/>
              <a:t>5%</a:t>
            </a:r>
            <a:r>
              <a:rPr lang="zh-CN" altLang="en-US" dirty="0"/>
              <a:t>着火率计</a:t>
            </a:r>
            <a:endParaRPr lang="en-US" altLang="zh-CN" dirty="0"/>
          </a:p>
          <a:p>
            <a:pPr lvl="2"/>
            <a:r>
              <a:rPr lang="zh-CN" altLang="en-US" dirty="0"/>
              <a:t>每个数字板对应</a:t>
            </a:r>
            <a:r>
              <a:rPr lang="en-US" altLang="zh-CN" dirty="0"/>
              <a:t>12</a:t>
            </a:r>
            <a:r>
              <a:rPr lang="zh-CN" altLang="en-US" dirty="0"/>
              <a:t>个前放通道</a:t>
            </a:r>
            <a:endParaRPr lang="en-US" altLang="zh-CN" dirty="0"/>
          </a:p>
          <a:p>
            <a:pPr lvl="1"/>
            <a:r>
              <a:rPr lang="zh-CN" altLang="en-US" dirty="0"/>
              <a:t>预估结果：</a:t>
            </a:r>
            <a:endParaRPr lang="en-US" altLang="zh-CN" dirty="0"/>
          </a:p>
          <a:p>
            <a:pPr lvl="2"/>
            <a:r>
              <a:rPr lang="en-US" altLang="zh-CN" dirty="0"/>
              <a:t>576Mbit/board</a:t>
            </a:r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693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65ABC0FE-B670-4CE7-84BC-9BC2E21432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257429"/>
              </p:ext>
            </p:extLst>
          </p:nvPr>
        </p:nvGraphicFramePr>
        <p:xfrm>
          <a:off x="457200" y="1916832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val="3810811656"/>
                    </a:ext>
                  </a:extLst>
                </a:gridCol>
                <a:gridCol w="932656">
                  <a:extLst>
                    <a:ext uri="{9D8B030D-6E8A-4147-A177-3AD203B41FA5}">
                      <a16:colId xmlns:a16="http://schemas.microsoft.com/office/drawing/2014/main" val="294096219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4224955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14207175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4079992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657595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Item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Unit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Unit cost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Quantity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Total cost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660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FEE </a:t>
                      </a:r>
                      <a:r>
                        <a:rPr lang="zh-CN" altLang="en-US" dirty="0"/>
                        <a:t>前放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CN" altLang="en-US" dirty="0"/>
                        <a:t>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/>
                        <a:t>0.24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/>
                        <a:t>2500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/>
                        <a:t>600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241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FEE </a:t>
                      </a:r>
                      <a:r>
                        <a:rPr lang="zh-CN" altLang="en-US" dirty="0"/>
                        <a:t>数字板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CN" altLang="en-US" dirty="0"/>
                        <a:t>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/>
                        <a:t>1.68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/>
                        <a:t>2500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/>
                        <a:t>4200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118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FEE</a:t>
                      </a:r>
                      <a:r>
                        <a:rPr lang="zh-CN" altLang="en-US" dirty="0"/>
                        <a:t>混装缆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CN" altLang="en-US" dirty="0"/>
                        <a:t>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/>
                        <a:t>2500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/>
                        <a:t>300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350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数据汇总板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CN" altLang="en-US" dirty="0"/>
                        <a:t>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/>
                        <a:t>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79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电源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490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机箱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790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其他线缆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017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测试费用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443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6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合计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/>
                        <a:t>5100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56589"/>
                  </a:ext>
                </a:extLst>
              </a:tr>
            </a:tbl>
          </a:graphicData>
        </a:graphic>
      </p:graphicFrame>
      <p:sp>
        <p:nvSpPr>
          <p:cNvPr id="3" name="标题 2">
            <a:extLst>
              <a:ext uri="{FF2B5EF4-FFF2-40B4-BE49-F238E27FC236}">
                <a16:creationId xmlns:a16="http://schemas.microsoft.com/office/drawing/2014/main" id="{27D7A077-6166-4FA6-8018-0D0B94AC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经费</a:t>
            </a:r>
          </a:p>
        </p:txBody>
      </p:sp>
      <p:sp>
        <p:nvSpPr>
          <p:cNvPr id="5" name="内容占位符 1">
            <a:extLst>
              <a:ext uri="{FF2B5EF4-FFF2-40B4-BE49-F238E27FC236}">
                <a16:creationId xmlns:a16="http://schemas.microsoft.com/office/drawing/2014/main" id="{623DAA4E-3C0B-4887-803B-93C6068CCAEA}"/>
              </a:ext>
            </a:extLst>
          </p:cNvPr>
          <p:cNvSpPr txBox="1">
            <a:spLocks/>
          </p:cNvSpPr>
          <p:nvPr/>
        </p:nvSpPr>
        <p:spPr>
          <a:xfrm>
            <a:off x="458476" y="1060438"/>
            <a:ext cx="5915000" cy="846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800" b="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说明：价格单位：万元</a:t>
            </a:r>
            <a:endParaRPr lang="en-US" altLang="zh-CN" dirty="0"/>
          </a:p>
          <a:p>
            <a:r>
              <a:rPr lang="zh-CN" altLang="en-US" dirty="0"/>
              <a:t>考虑备件通道数按</a:t>
            </a:r>
            <a:r>
              <a:rPr lang="en-US" altLang="zh-CN" dirty="0"/>
              <a:t>30000</a:t>
            </a:r>
            <a:r>
              <a:rPr lang="zh-CN" altLang="en-US" dirty="0"/>
              <a:t>计（实际</a:t>
            </a:r>
            <a:r>
              <a:rPr lang="en-US" altLang="zh-CN" dirty="0"/>
              <a:t>27623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88510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27983</TotalTime>
  <Words>307</Words>
  <Application>Microsoft Office PowerPoint</Application>
  <PresentationFormat>全屏显示(4:3)</PresentationFormat>
  <Paragraphs>97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微软雅黑</vt:lpstr>
      <vt:lpstr>Arial</vt:lpstr>
      <vt:lpstr>Arial Black</vt:lpstr>
      <vt:lpstr>Calibri</vt:lpstr>
      <vt:lpstr>Wingdings</vt:lpstr>
      <vt:lpstr>Office 主题</vt:lpstr>
      <vt:lpstr>FEE for Drift Chamber （dN/dx）</vt:lpstr>
      <vt:lpstr>电子学架构</vt:lpstr>
      <vt:lpstr>前置放大器</vt:lpstr>
      <vt:lpstr>连接电缆选择</vt:lpstr>
      <vt:lpstr>数字化板</vt:lpstr>
      <vt:lpstr>数据量分析</vt:lpstr>
      <vt:lpstr>经费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vivi</dc:creator>
  <cp:lastModifiedBy>yu'bin zhao</cp:lastModifiedBy>
  <cp:revision>1548</cp:revision>
  <cp:lastPrinted>2013-10-17T01:59:13Z</cp:lastPrinted>
  <dcterms:created xsi:type="dcterms:W3CDTF">2012-09-04T11:33:36Z</dcterms:created>
  <dcterms:modified xsi:type="dcterms:W3CDTF">2024-03-07T00:45:18Z</dcterms:modified>
</cp:coreProperties>
</file>