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38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82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66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3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2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9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0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26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7601-3D06-4848-ADE7-F2485EDAB76B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5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TPC readout electronics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Zhi Deng</a:t>
            </a:r>
          </a:p>
          <a:p>
            <a:r>
              <a:rPr lang="en-US" altLang="zh-CN" dirty="0" smtClean="0"/>
              <a:t>2024/03/07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0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809" y="3201650"/>
            <a:ext cx="3902584" cy="35417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Pixel readout for PID</a:t>
            </a:r>
          </a:p>
          <a:p>
            <a:pPr lvl="1"/>
            <a:r>
              <a:rPr lang="en-US" altLang="zh-CN" dirty="0" smtClean="0"/>
              <a:t>pixel: 0.5x0.5 mm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rin</a:t>
            </a:r>
            <a:r>
              <a:rPr lang="en-US" altLang="zh-CN" dirty="0" smtClean="0"/>
              <a:t> = 0.6 m, rout = 1.8 m </a:t>
            </a:r>
            <a:endParaRPr lang="en-US" altLang="zh-CN" dirty="0"/>
          </a:p>
          <a:p>
            <a:pPr lvl="1"/>
            <a:r>
              <a:rPr lang="en-US" altLang="zh-CN" dirty="0" smtClean="0"/>
              <a:t>3x10</a:t>
            </a:r>
            <a:r>
              <a:rPr lang="en-US" altLang="zh-CN" baseline="30000" dirty="0" smtClean="0"/>
              <a:t>7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ch.</a:t>
            </a:r>
            <a:r>
              <a:rPr lang="en-US" altLang="zh-CN" dirty="0" smtClean="0"/>
              <a:t> per endplate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252 modules in 17cm x 21 cm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3" y="3281223"/>
            <a:ext cx="5850350" cy="31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Modular Readout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In total 142.8k </a:t>
            </a:r>
            <a:r>
              <a:rPr lang="en-US" altLang="zh-CN" dirty="0" err="1"/>
              <a:t>ch.</a:t>
            </a:r>
            <a:r>
              <a:rPr lang="en-US" altLang="zh-CN" dirty="0"/>
              <a:t> /module, divided into ~4 </a:t>
            </a:r>
            <a:r>
              <a:rPr lang="en-US" altLang="zh-CN" dirty="0" smtClean="0"/>
              <a:t>FEE board 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FEE board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Pixel ROIC: energy &amp; timing pickoff &amp; digitization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De-randomize buffer (buffer size =?)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Data serialization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GBT-like board: 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data collection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CLK distribution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Power distribution</a:t>
            </a:r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5" descr="\\dapdc5\Manip\ILCTPC\7 Modules\CAO Détecteur\7-MODULES_V6\Ensemble module Final-V6-éclaté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9906" y="3581400"/>
            <a:ext cx="4468413" cy="3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Modular Readout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Power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Limit: &lt;10 kW/endplate ~ 58.82 W/module ~14.71 W/FEE board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1.8/2.5V, 180 nm (optional 130nm for better performance)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Avg. data bandwidth (raw data)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80 particles/BX, 12,000 hit/particle, </a:t>
            </a:r>
            <a:r>
              <a:rPr lang="en-US" altLang="zh-CN" dirty="0" smtClean="0"/>
              <a:t>32(</a:t>
            </a:r>
            <a:r>
              <a:rPr lang="en-US" altLang="zh-CN" dirty="0" smtClean="0">
                <a:solidFill>
                  <a:srgbClr val="FF0000"/>
                </a:solidFill>
              </a:rPr>
              <a:t>48</a:t>
            </a:r>
            <a:r>
              <a:rPr lang="en-US" altLang="zh-CN" dirty="0" smtClean="0"/>
              <a:t>)b/hit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1 Endplate: </a:t>
            </a:r>
            <a:r>
              <a:rPr lang="en-US" altLang="zh-CN" dirty="0" smtClean="0"/>
              <a:t>1.228(</a:t>
            </a:r>
            <a:r>
              <a:rPr lang="en-US" altLang="zh-CN" dirty="0" smtClean="0">
                <a:solidFill>
                  <a:srgbClr val="FF0000"/>
                </a:solidFill>
              </a:rPr>
              <a:t>1.843</a:t>
            </a:r>
            <a:r>
              <a:rPr lang="en-US" altLang="zh-CN" dirty="0" smtClean="0"/>
              <a:t>) </a:t>
            </a:r>
            <a:r>
              <a:rPr lang="en-US" altLang="zh-CN" dirty="0" err="1"/>
              <a:t>Tbps</a:t>
            </a:r>
            <a:r>
              <a:rPr lang="en-US" altLang="zh-CN" dirty="0"/>
              <a:t> @ 40M BX 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1 Module: </a:t>
            </a:r>
            <a:r>
              <a:rPr lang="en-US" altLang="zh-CN" dirty="0" smtClean="0"/>
              <a:t>4.873(</a:t>
            </a:r>
            <a:r>
              <a:rPr lang="en-US" altLang="zh-CN" dirty="0" smtClean="0">
                <a:solidFill>
                  <a:srgbClr val="FF0000"/>
                </a:solidFill>
              </a:rPr>
              <a:t>7.314</a:t>
            </a:r>
            <a:r>
              <a:rPr lang="en-US" altLang="zh-CN" dirty="0" smtClean="0"/>
              <a:t>) </a:t>
            </a:r>
            <a:r>
              <a:rPr lang="en-US" altLang="zh-CN" dirty="0" err="1"/>
              <a:t>Gbps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1 FEE board: </a:t>
            </a:r>
            <a:r>
              <a:rPr lang="en-US" altLang="zh-CN" dirty="0" smtClean="0"/>
              <a:t>1.218(</a:t>
            </a:r>
            <a:r>
              <a:rPr lang="en-US" altLang="zh-CN" dirty="0" smtClean="0">
                <a:solidFill>
                  <a:srgbClr val="FF0000"/>
                </a:solidFill>
              </a:rPr>
              <a:t>1.829</a:t>
            </a:r>
            <a:r>
              <a:rPr lang="en-US" altLang="zh-CN" dirty="0" smtClean="0"/>
              <a:t>) </a:t>
            </a:r>
            <a:r>
              <a:rPr lang="en-US" altLang="zh-CN" dirty="0" err="1"/>
              <a:t>Gbps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5" descr="\\dapdc5\Manip\ILCTPC\7 Modules\CAO Détecteur\7-MODULES_V6\Ensemble module Final-V6-éclaté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9906" y="3581400"/>
            <a:ext cx="4468413" cy="3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FEE: sub-module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Concept R&amp;D design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ROIC +Interposer PCB as RDL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High metal coverage, 4-side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buttable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Low power Energy/Timing measurement ASIC</a:t>
            </a:r>
          </a:p>
          <a:p>
            <a:pPr marL="1200150" lvl="2" indent="-28575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~100 e noise </a:t>
            </a:r>
          </a:p>
          <a:p>
            <a:pPr marL="1200150" lvl="2" indent="-28575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ns drift time resolution</a:t>
            </a:r>
          </a:p>
          <a:p>
            <a:pPr marL="1200150" lvl="2" indent="-285750">
              <a:lnSpc>
                <a:spcPct val="150000"/>
              </a:lnSpc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100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mW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/cm</a:t>
            </a:r>
            <a:r>
              <a:rPr lang="en-US" altLang="zh-CN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 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(250uW/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ch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)  ~ 35.7 W/module  ~ 6.069 kW/endplate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E14465-7390-4351-8B09-F5A4427D1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68" y="1896378"/>
            <a:ext cx="3796579" cy="162478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4C420F6-8654-4817-8C9F-9F7092FC994B}"/>
              </a:ext>
            </a:extLst>
          </p:cNvPr>
          <p:cNvSpPr txBox="1"/>
          <p:nvPr/>
        </p:nvSpPr>
        <p:spPr>
          <a:xfrm>
            <a:off x="7044848" y="2355975"/>
            <a:ext cx="9561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ROIC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E32EDD-00D7-4D25-BAB1-735FD0F6490D}"/>
              </a:ext>
            </a:extLst>
          </p:cNvPr>
          <p:cNvSpPr txBox="1"/>
          <p:nvPr/>
        </p:nvSpPr>
        <p:spPr>
          <a:xfrm>
            <a:off x="6841073" y="2722727"/>
            <a:ext cx="11922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Interposer PCB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4A2B06-0228-4663-946A-EE44E03B4000}"/>
              </a:ext>
            </a:extLst>
          </p:cNvPr>
          <p:cNvSpPr txBox="1"/>
          <p:nvPr/>
        </p:nvSpPr>
        <p:spPr>
          <a:xfrm>
            <a:off x="7119093" y="3150543"/>
            <a:ext cx="8818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MPGD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FEE: </a:t>
            </a:r>
            <a:r>
              <a:rPr lang="en-US" altLang="zh-CN" dirty="0" smtClean="0"/>
              <a:t>pixel ROIC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Charge Sensitive Preamplifier(CSA)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CDS amplifier provides additional gain and noise shaping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14-bit Wilkinson type ADC each pixel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Timing discriminator with14-bit TOA (Time of Arrival) information </a:t>
            </a:r>
          </a:p>
          <a:p>
            <a:endParaRPr lang="zh-CN" alt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FD9FDE-54A1-4F95-98EF-6A3425AC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42" y="3939096"/>
            <a:ext cx="6251804" cy="28074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FA4B94-E724-4307-82A9-9EFA190D5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6"/>
          <a:stretch/>
        </p:blipFill>
        <p:spPr>
          <a:xfrm>
            <a:off x="9358258" y="2111650"/>
            <a:ext cx="1740556" cy="4048359"/>
          </a:xfrm>
          <a:prstGeom prst="rect">
            <a:avLst/>
          </a:prstGeom>
        </p:spPr>
      </p:pic>
      <p:cxnSp>
        <p:nvCxnSpPr>
          <p:cNvPr id="6" name="Straight Arrow Connector 14">
            <a:extLst>
              <a:ext uri="{FF2B5EF4-FFF2-40B4-BE49-F238E27FC236}">
                <a16:creationId xmlns:a16="http://schemas.microsoft.com/office/drawing/2014/main" id="{1F946605-B2E2-48D7-A7BE-D62FBA7EBD27}"/>
              </a:ext>
            </a:extLst>
          </p:cNvPr>
          <p:cNvCxnSpPr>
            <a:cxnSpLocks/>
          </p:cNvCxnSpPr>
          <p:nvPr/>
        </p:nvCxnSpPr>
        <p:spPr>
          <a:xfrm flipV="1">
            <a:off x="9358258" y="1966379"/>
            <a:ext cx="1740556" cy="0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4">
            <a:extLst>
              <a:ext uri="{FF2B5EF4-FFF2-40B4-BE49-F238E27FC236}">
                <a16:creationId xmlns:a16="http://schemas.microsoft.com/office/drawing/2014/main" id="{773313A7-2275-4CA4-9692-6C9CF9E15A08}"/>
              </a:ext>
            </a:extLst>
          </p:cNvPr>
          <p:cNvCxnSpPr>
            <a:cxnSpLocks/>
          </p:cNvCxnSpPr>
          <p:nvPr/>
        </p:nvCxnSpPr>
        <p:spPr>
          <a:xfrm>
            <a:off x="9231152" y="2111650"/>
            <a:ext cx="0" cy="404835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0">
            <a:extLst>
              <a:ext uri="{FF2B5EF4-FFF2-40B4-BE49-F238E27FC236}">
                <a16:creationId xmlns:a16="http://schemas.microsoft.com/office/drawing/2014/main" id="{0001FBB6-0695-4F47-ABD3-D93382E9EAB0}"/>
              </a:ext>
            </a:extLst>
          </p:cNvPr>
          <p:cNvSpPr/>
          <p:nvPr/>
        </p:nvSpPr>
        <p:spPr>
          <a:xfrm>
            <a:off x="9842853" y="1627825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2.2mm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1FC38463-65A9-4511-BC04-C1DB378CD9E2}"/>
              </a:ext>
            </a:extLst>
          </p:cNvPr>
          <p:cNvSpPr/>
          <p:nvPr/>
        </p:nvSpPr>
        <p:spPr>
          <a:xfrm rot="16200000">
            <a:off x="8621889" y="3896187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5.6mm</a:t>
            </a:r>
          </a:p>
        </p:txBody>
      </p:sp>
    </p:spTree>
    <p:extLst>
      <p:ext uri="{BB962C8B-B14F-4D97-AF65-F5344CB8AC3E}">
        <p14:creationId xmlns:p14="http://schemas.microsoft.com/office/powerpoint/2010/main" val="5488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TPC FEE cost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583108"/>
              </p:ext>
            </p:extLst>
          </p:nvPr>
        </p:nvGraphicFramePr>
        <p:xfrm>
          <a:off x="838200" y="2099945"/>
          <a:ext cx="10515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72481894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327737217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86747972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43382306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3595977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Items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Unit cost (RMB)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Total cost (10k RMB)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3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FEE ASIC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60,000,000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2400.00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90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Connector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pair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10,000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200.00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7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Cables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piece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1,000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50.00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2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2650.00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5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1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261</Words>
  <Application>Microsoft Office PowerPoint</Application>
  <PresentationFormat>宽屏</PresentationFormat>
  <Paragraphs>68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楷体</vt:lpstr>
      <vt:lpstr>微软雅黑</vt:lpstr>
      <vt:lpstr>Arial</vt:lpstr>
      <vt:lpstr>Times New Roman</vt:lpstr>
      <vt:lpstr>Office 主题​​</vt:lpstr>
      <vt:lpstr>TPC readout electronics</vt:lpstr>
      <vt:lpstr>Overview</vt:lpstr>
      <vt:lpstr>Modular Readout</vt:lpstr>
      <vt:lpstr>Modular Readout</vt:lpstr>
      <vt:lpstr>FEE: sub-module</vt:lpstr>
      <vt:lpstr>FEE: pixel ROIC</vt:lpstr>
      <vt:lpstr>TPC FEE cost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readout electronics cost</dc:title>
  <dc:creator>Deng Zhi</dc:creator>
  <cp:lastModifiedBy>Deng Zhi</cp:lastModifiedBy>
  <cp:revision>53</cp:revision>
  <dcterms:created xsi:type="dcterms:W3CDTF">2024-03-05T01:43:10Z</dcterms:created>
  <dcterms:modified xsi:type="dcterms:W3CDTF">2024-03-07T05:06:15Z</dcterms:modified>
</cp:coreProperties>
</file>