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/>
  </p:normalViewPr>
  <p:slideViewPr>
    <p:cSldViewPr snapToGrid="0">
      <p:cViewPr>
        <p:scale>
          <a:sx n="100" d="100"/>
          <a:sy n="100" d="100"/>
        </p:scale>
        <p:origin x="114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A9A17-21AF-4846-BD31-9F27365F1EDF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F5949-A67C-4CE6-BAAC-0B975BEE7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50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F5949-A67C-4CE6-BAAC-0B975BEE742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05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94B8A2-249E-4E80-BDCC-ABE68E1BF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565574A-2DFE-42B0-841A-F34889831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5EE5A8-A594-4957-8E5D-B9207109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18B54A-5CE5-4D71-BCF2-F09041EB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BCBF6C-C473-41A3-9604-586C9E6E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81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CEB42B-60E4-4520-B76D-558B86EC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60E7CD-C5C0-43FF-B181-9B3D30286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3BBEFB-44F9-4308-B4F4-F0F95F38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514AE9-B0F5-4577-BF7A-B6615CA9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BBC3AB-F36F-4831-AF8F-186D6338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4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D04320F-7E84-4FB2-B0BA-BF73A2FCF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2CABDD-068F-4E96-828F-E2482857E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FE647D-F824-4D99-BAB3-BA3600EA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ADC828-DBE0-45A8-BE10-4BE9D65C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0B649E-6795-4C86-AB20-5B437310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1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66307D-8409-45DD-A4DC-700516CD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3DDB0C-39F2-47AA-A608-BF0EFD3B2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5C1E0A-4F14-48BF-9CA0-099277B7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C3FDBF-B174-45C3-A0D6-3711C372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7B1D2-A29B-44F3-823E-FFFE7A95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81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629107-A7BF-4DE9-9869-D713489C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BC898-8D53-4426-BBA6-B34D3797B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75DDED-5379-498C-9EF5-D2D238CC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936923-F271-4185-8354-F8A14CB5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8F1DC7-4F83-48CB-A445-15F3F64A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65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1621F-9EEB-4315-A419-D63DBFB7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D9BA7D-51BD-4FB8-BC2A-2096CCC63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80B488-DA1B-4FF4-98D7-4B6626E3D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9CDA5-0B0D-46EF-966C-BA87A695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812EB6-3EE7-4745-9030-6B0E7B19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105F4C-39C4-47AC-8D50-DAFA5132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28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6A201-3AC5-402C-87BB-21021E23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19FABF-3273-43BA-B575-9C91C2DE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F1B660-6860-4CC5-B158-27080C62B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641C256-03B0-4419-BF0C-18FCDA2F8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77BBB13-055C-455B-927A-86E914C03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446C3F-B207-4479-9300-4199C361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F79B99-9468-4FC1-AC64-D7EF0AB0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D2569D-E3F7-4FC4-8803-9B785F95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50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C0AB73-3E6D-4104-9C34-1F837011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B6DA62-9E16-42DC-AFC8-36BEB58F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74AFA5-C8C9-4F4B-80DD-FA6977CE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D4AB89-844D-4A27-8DC4-A8E29AA0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01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885D8C-7F1A-4478-B191-C6CC96D4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D1995C-BBE4-4D86-BAAE-24FC2A20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9F2F05-A901-4146-8B6B-989DBDD7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8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F000C-7F7F-4675-BAEA-5383D68B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711623-159F-4473-BB8E-E4911C2E3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DF3C42-AAB5-4FD7-A848-DADF27C90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F27638-B147-4212-95D2-D018CEE1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A09FB9-5AD2-4BA7-98AF-7375F574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931C1D-F912-495A-B240-03B67095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52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5E989A-DFE7-4D6D-B612-D880F5D8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A6CD4AB-DFB7-4A61-824B-5A10A946A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ED5BE5-F540-4F76-A529-3C9479FAE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0E75CE-E832-4637-A6F0-D00720E5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C5A98C-29B3-4585-BCE3-40D9F09F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03C36E-5BE7-4ACC-8D59-DBC3544B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31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008806-6A15-49F4-A54B-FF2C2397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ECF627-5918-4F92-94DF-D46E67825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C6B831-2232-4793-9260-DC0BD03C6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6971-0A3B-4D50-99C9-8A53CDC72C61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8A92AC-2517-46FC-B6AE-BED922BF1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E40767-2F15-457B-94E6-69A553A24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2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8FC50-4C29-4C81-B774-C8FA1CF5BF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ECAL</a:t>
            </a:r>
            <a:r>
              <a:rPr lang="zh-CN" altLang="en-US" dirty="0"/>
              <a:t>初步设计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DC0620-0B64-4C1C-8F3B-67E61C882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022"/>
            <a:ext cx="9144000" cy="1655762"/>
          </a:xfrm>
        </p:spPr>
        <p:txBody>
          <a:bodyPr/>
          <a:lstStyle/>
          <a:p>
            <a:r>
              <a:rPr lang="zh-CN" altLang="en-US" dirty="0"/>
              <a:t>侯少静</a:t>
            </a:r>
            <a:endParaRPr lang="en-US" altLang="zh-CN" dirty="0"/>
          </a:p>
          <a:p>
            <a:r>
              <a:rPr lang="en-US" altLang="zh-CN" dirty="0"/>
              <a:t>03/01/2024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84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7ADC51F-E781-4F3D-9A3A-A72CF5EC1C85}"/>
              </a:ext>
            </a:extLst>
          </p:cNvPr>
          <p:cNvSpPr txBox="1"/>
          <p:nvPr/>
        </p:nvSpPr>
        <p:spPr>
          <a:xfrm>
            <a:off x="5069149" y="887767"/>
            <a:ext cx="1437383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问题与计划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28AE4BE-6A8D-4C7F-87DD-3D0F9411125E}"/>
              </a:ext>
            </a:extLst>
          </p:cNvPr>
          <p:cNvSpPr txBox="1"/>
          <p:nvPr/>
        </p:nvSpPr>
        <p:spPr>
          <a:xfrm>
            <a:off x="1559510" y="1695635"/>
            <a:ext cx="9072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HCAL</a:t>
            </a:r>
            <a:r>
              <a:rPr lang="zh-CN" altLang="en-US" dirty="0"/>
              <a:t>排布规则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、电子学和散热要求？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计划：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、整体初步模型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、支撑结构强度计算</a:t>
            </a:r>
          </a:p>
        </p:txBody>
      </p:sp>
    </p:spTree>
    <p:extLst>
      <p:ext uri="{BB962C8B-B14F-4D97-AF65-F5344CB8AC3E}">
        <p14:creationId xmlns:p14="http://schemas.microsoft.com/office/powerpoint/2010/main" val="196967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58537-FC89-4480-8716-42D65BC37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862"/>
            <a:ext cx="9144000" cy="2387600"/>
          </a:xfrm>
        </p:spPr>
        <p:txBody>
          <a:bodyPr/>
          <a:lstStyle/>
          <a:p>
            <a:r>
              <a:rPr lang="en-US" altLang="zh-CN" dirty="0"/>
              <a:t>HCAL+ECAL</a:t>
            </a:r>
            <a:r>
              <a:rPr lang="zh-CN" altLang="en-US" dirty="0"/>
              <a:t>总图尺寸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44F54C4-0D40-4057-8E9A-B7501BDC1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侯少静</a:t>
            </a:r>
            <a:endParaRPr lang="en-US" altLang="zh-CN" dirty="0"/>
          </a:p>
          <a:p>
            <a:r>
              <a:rPr lang="en-US" altLang="zh-CN" dirty="0"/>
              <a:t>03/15/2024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446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F4CF43C-9D3F-4E05-B7DF-6CA9498DD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69918" y="819875"/>
            <a:ext cx="7560000" cy="5854011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FF7FE7FE-4B2A-4EA9-9307-F1140F8B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18" y="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原图尺寸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7297EF9-39E0-438F-BE3F-C60BB8BCAA80}"/>
              </a:ext>
            </a:extLst>
          </p:cNvPr>
          <p:cNvSpPr/>
          <p:nvPr/>
        </p:nvSpPr>
        <p:spPr>
          <a:xfrm>
            <a:off x="5566298" y="6391921"/>
            <a:ext cx="639193" cy="255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318EC6B-B2BD-4527-B1E3-C6DA2708A9B4}"/>
              </a:ext>
            </a:extLst>
          </p:cNvPr>
          <p:cNvSpPr/>
          <p:nvPr/>
        </p:nvSpPr>
        <p:spPr>
          <a:xfrm>
            <a:off x="3579179" y="819875"/>
            <a:ext cx="639193" cy="255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01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6C77D29-555B-4C70-9D2E-1E147D995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28" y="950542"/>
            <a:ext cx="10066743" cy="4956915"/>
          </a:xfr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976837CC-37E3-4566-9200-BFCFEE070362}"/>
              </a:ext>
            </a:extLst>
          </p:cNvPr>
          <p:cNvSpPr/>
          <p:nvPr/>
        </p:nvSpPr>
        <p:spPr>
          <a:xfrm>
            <a:off x="4065971" y="5548542"/>
            <a:ext cx="639193" cy="255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9FFF666-B54B-4788-8995-E514C18A327F}"/>
              </a:ext>
            </a:extLst>
          </p:cNvPr>
          <p:cNvSpPr/>
          <p:nvPr/>
        </p:nvSpPr>
        <p:spPr>
          <a:xfrm>
            <a:off x="2655902" y="1890943"/>
            <a:ext cx="504550" cy="239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B845C10D-ADBC-456D-9A3E-7B90C010CEE2}"/>
              </a:ext>
            </a:extLst>
          </p:cNvPr>
          <p:cNvSpPr txBox="1">
            <a:spLocks/>
          </p:cNvSpPr>
          <p:nvPr/>
        </p:nvSpPr>
        <p:spPr>
          <a:xfrm>
            <a:off x="744518" y="152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现尺寸</a:t>
            </a:r>
          </a:p>
        </p:txBody>
      </p:sp>
    </p:spTree>
    <p:extLst>
      <p:ext uri="{BB962C8B-B14F-4D97-AF65-F5344CB8AC3E}">
        <p14:creationId xmlns:p14="http://schemas.microsoft.com/office/powerpoint/2010/main" val="199984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93559FA-F278-47EA-AB98-DE353AB750CB}"/>
              </a:ext>
            </a:extLst>
          </p:cNvPr>
          <p:cNvSpPr txBox="1"/>
          <p:nvPr/>
        </p:nvSpPr>
        <p:spPr>
          <a:xfrm>
            <a:off x="838200" y="424363"/>
            <a:ext cx="456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ECAL</a:t>
            </a:r>
            <a:r>
              <a:rPr lang="zh-CN" altLang="en-US" sz="2400" dirty="0"/>
              <a:t>优化方案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87C2FE-BDCC-4AD0-B54A-BF30529C8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5" t="15051" r="38471"/>
          <a:stretch/>
        </p:blipFill>
        <p:spPr>
          <a:xfrm>
            <a:off x="2254927" y="1304991"/>
            <a:ext cx="4160652" cy="38957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1826D27-DB05-44FD-857C-AED18AC32E1F}"/>
              </a:ext>
            </a:extLst>
          </p:cNvPr>
          <p:cNvSpPr txBox="1"/>
          <p:nvPr/>
        </p:nvSpPr>
        <p:spPr>
          <a:xfrm>
            <a:off x="2050739" y="5296532"/>
            <a:ext cx="491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内</a:t>
            </a:r>
            <a:r>
              <a:rPr lang="en-US" altLang="zh-CN" dirty="0"/>
              <a:t>16</a:t>
            </a:r>
            <a:r>
              <a:rPr lang="zh-CN" altLang="en-US" dirty="0"/>
              <a:t>边形整体旋转一个小角度</a:t>
            </a:r>
            <a:r>
              <a:rPr lang="en-US" altLang="zh-CN" dirty="0"/>
              <a:t>~9.5°</a:t>
            </a:r>
          </a:p>
          <a:p>
            <a:pPr algn="ctr"/>
            <a:r>
              <a:rPr lang="zh-CN" altLang="en-US" dirty="0"/>
              <a:t>使边线偏离中心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A80E3D-07F4-4CFA-AA66-9EE5B0C2C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68" y="1113095"/>
            <a:ext cx="1941061" cy="20049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D48632-169A-485A-9882-F7166B1D6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418" y="1045202"/>
            <a:ext cx="1939055" cy="213866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1ECEA3F-7569-429C-9DE5-40F3B74C8BA3}"/>
              </a:ext>
            </a:extLst>
          </p:cNvPr>
          <p:cNvSpPr txBox="1"/>
          <p:nvPr/>
        </p:nvSpPr>
        <p:spPr>
          <a:xfrm>
            <a:off x="8078679" y="3429000"/>
            <a:ext cx="332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两种模块，都可以从外侧安装；其中一个截面为直角梯形。</a:t>
            </a:r>
          </a:p>
        </p:txBody>
      </p:sp>
    </p:spTree>
    <p:extLst>
      <p:ext uri="{BB962C8B-B14F-4D97-AF65-F5344CB8AC3E}">
        <p14:creationId xmlns:p14="http://schemas.microsoft.com/office/powerpoint/2010/main" val="346830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4D3A951-15B6-41AD-BF9F-01DACE55D526}"/>
              </a:ext>
            </a:extLst>
          </p:cNvPr>
          <p:cNvSpPr txBox="1"/>
          <p:nvPr/>
        </p:nvSpPr>
        <p:spPr>
          <a:xfrm>
            <a:off x="339078" y="174248"/>
            <a:ext cx="456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ECAL</a:t>
            </a:r>
            <a:r>
              <a:rPr lang="zh-CN" altLang="en-US" sz="2400" dirty="0"/>
              <a:t>优化方案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A18E51-2D90-4B07-93A8-C0F2E33ED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62" t="11385" r="26747" b="10939"/>
          <a:stretch/>
        </p:blipFill>
        <p:spPr>
          <a:xfrm>
            <a:off x="1299099" y="1233997"/>
            <a:ext cx="4866991" cy="458975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7A6989-9B3C-4E2D-A4FA-88F14B8DDC0E}"/>
              </a:ext>
            </a:extLst>
          </p:cNvPr>
          <p:cNvSpPr txBox="1"/>
          <p:nvPr/>
        </p:nvSpPr>
        <p:spPr>
          <a:xfrm>
            <a:off x="1423383" y="5823753"/>
            <a:ext cx="565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将共用边旋转一定角度，</a:t>
            </a:r>
            <a:endParaRPr lang="en-US" altLang="zh-CN" dirty="0"/>
          </a:p>
          <a:p>
            <a:pPr algn="ctr"/>
            <a:r>
              <a:rPr lang="zh-CN" altLang="en-US" dirty="0"/>
              <a:t>得到</a:t>
            </a:r>
            <a:r>
              <a:rPr lang="en-US" altLang="zh-CN" dirty="0"/>
              <a:t>2</a:t>
            </a:r>
            <a:r>
              <a:rPr lang="zh-CN" altLang="en-US" dirty="0"/>
              <a:t>个方形模块和</a:t>
            </a:r>
            <a:r>
              <a:rPr lang="en-US" altLang="zh-CN" dirty="0"/>
              <a:t>2</a:t>
            </a:r>
            <a:r>
              <a:rPr lang="zh-CN" altLang="en-US" dirty="0"/>
              <a:t>个直角梯形模块。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84EF62B-2CCE-4E20-9122-F8C8D3519B5B}"/>
              </a:ext>
            </a:extLst>
          </p:cNvPr>
          <p:cNvSpPr/>
          <p:nvPr/>
        </p:nvSpPr>
        <p:spPr>
          <a:xfrm>
            <a:off x="3816350" y="1555750"/>
            <a:ext cx="57150" cy="698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14EE0C1-D0C3-4AE3-94AF-C1D0CD3A9D71}"/>
              </a:ext>
            </a:extLst>
          </p:cNvPr>
          <p:cNvSpPr/>
          <p:nvPr/>
        </p:nvSpPr>
        <p:spPr>
          <a:xfrm>
            <a:off x="4171950" y="1631950"/>
            <a:ext cx="57150" cy="698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D9EEE0F-2E19-43F3-A009-DBC60A950FD4}"/>
              </a:ext>
            </a:extLst>
          </p:cNvPr>
          <p:cNvSpPr/>
          <p:nvPr/>
        </p:nvSpPr>
        <p:spPr>
          <a:xfrm>
            <a:off x="4565650" y="1790700"/>
            <a:ext cx="57150" cy="698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BA9DC1A-2D85-414F-9A60-1D20B6CDA77C}"/>
              </a:ext>
            </a:extLst>
          </p:cNvPr>
          <p:cNvSpPr/>
          <p:nvPr/>
        </p:nvSpPr>
        <p:spPr>
          <a:xfrm>
            <a:off x="4845050" y="1968500"/>
            <a:ext cx="57150" cy="698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5E2470F-657A-42F1-81C1-AADB4A9FF8F4}"/>
              </a:ext>
            </a:extLst>
          </p:cNvPr>
          <p:cNvSpPr txBox="1"/>
          <p:nvPr/>
        </p:nvSpPr>
        <p:spPr>
          <a:xfrm>
            <a:off x="6789419" y="3528874"/>
            <a:ext cx="5107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种模块，</a:t>
            </a:r>
            <a:r>
              <a:rPr lang="en-US" altLang="zh-CN" dirty="0"/>
              <a:t>2</a:t>
            </a:r>
            <a:r>
              <a:rPr lang="zh-CN" altLang="en-US" dirty="0"/>
              <a:t>个方形模块，</a:t>
            </a:r>
            <a:r>
              <a:rPr lang="en-US" altLang="zh-CN" dirty="0"/>
              <a:t>2</a:t>
            </a:r>
            <a:r>
              <a:rPr lang="zh-CN" altLang="en-US" dirty="0"/>
              <a:t>个直角梯形模块；</a:t>
            </a:r>
            <a:endParaRPr lang="en-US" altLang="zh-CN" dirty="0"/>
          </a:p>
          <a:p>
            <a:r>
              <a:rPr lang="zh-CN" altLang="en-US" dirty="0"/>
              <a:t>尺寸：</a:t>
            </a:r>
            <a:r>
              <a:rPr lang="en-US" altLang="zh-CN" dirty="0"/>
              <a:t>440</a:t>
            </a:r>
            <a:r>
              <a:rPr lang="zh-CN" altLang="en-US" dirty="0"/>
              <a:t>*</a:t>
            </a:r>
            <a:r>
              <a:rPr lang="en-US" altLang="zh-CN" dirty="0"/>
              <a:t>257</a:t>
            </a:r>
            <a:r>
              <a:rPr lang="zh-CN" altLang="en-US" dirty="0"/>
              <a:t>*</a:t>
            </a:r>
            <a:r>
              <a:rPr lang="en-US" altLang="zh-CN" dirty="0"/>
              <a:t>380</a:t>
            </a:r>
          </a:p>
          <a:p>
            <a:r>
              <a:rPr lang="en-US" altLang="zh-CN" dirty="0"/>
              <a:t>           400</a:t>
            </a:r>
            <a:r>
              <a:rPr lang="zh-CN" altLang="en-US" dirty="0"/>
              <a:t>*</a:t>
            </a:r>
            <a:r>
              <a:rPr lang="en-US" altLang="zh-CN" dirty="0"/>
              <a:t>257</a:t>
            </a:r>
            <a:r>
              <a:rPr lang="zh-CN" altLang="en-US" dirty="0"/>
              <a:t>*</a:t>
            </a:r>
            <a:r>
              <a:rPr lang="en-US" altLang="zh-CN" dirty="0"/>
              <a:t>380</a:t>
            </a:r>
          </a:p>
          <a:p>
            <a:r>
              <a:rPr lang="en-US" altLang="zh-CN" dirty="0"/>
              <a:t>         </a:t>
            </a:r>
            <a:r>
              <a:rPr lang="zh-CN" altLang="en-US" dirty="0"/>
              <a:t>（</a:t>
            </a:r>
            <a:r>
              <a:rPr lang="en-US" altLang="zh-CN" dirty="0"/>
              <a:t>340-440</a:t>
            </a:r>
            <a:r>
              <a:rPr lang="zh-CN" altLang="en-US" dirty="0"/>
              <a:t>）*</a:t>
            </a:r>
            <a:r>
              <a:rPr lang="en-US" altLang="zh-CN" dirty="0"/>
              <a:t>238</a:t>
            </a:r>
            <a:r>
              <a:rPr lang="zh-CN" altLang="en-US" dirty="0"/>
              <a:t>*</a:t>
            </a:r>
            <a:r>
              <a:rPr lang="en-US" altLang="zh-CN" dirty="0"/>
              <a:t>380</a:t>
            </a:r>
          </a:p>
          <a:p>
            <a:r>
              <a:rPr lang="zh-CN" altLang="en-US" dirty="0"/>
              <a:t>         （</a:t>
            </a:r>
            <a:r>
              <a:rPr lang="en-US" altLang="zh-CN" dirty="0"/>
              <a:t>300-400</a:t>
            </a:r>
            <a:r>
              <a:rPr lang="zh-CN" altLang="en-US" dirty="0"/>
              <a:t>）*</a:t>
            </a:r>
            <a:r>
              <a:rPr lang="en-US" altLang="zh-CN" dirty="0"/>
              <a:t>238</a:t>
            </a:r>
            <a:r>
              <a:rPr lang="zh-CN" altLang="en-US" dirty="0"/>
              <a:t>*</a:t>
            </a:r>
            <a:r>
              <a:rPr lang="en-US" altLang="zh-CN" dirty="0"/>
              <a:t>380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34A131A-2660-4CDA-BF95-79669E3129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69" t="18903" r="42812" b="24164"/>
          <a:stretch/>
        </p:blipFill>
        <p:spPr>
          <a:xfrm>
            <a:off x="6669627" y="974338"/>
            <a:ext cx="2581071" cy="198832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860832D-E851-46B9-81F8-857F690D7805}"/>
              </a:ext>
            </a:extLst>
          </p:cNvPr>
          <p:cNvSpPr txBox="1"/>
          <p:nvPr/>
        </p:nvSpPr>
        <p:spPr>
          <a:xfrm>
            <a:off x="6083737" y="5382600"/>
            <a:ext cx="6253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优点：方形和直角梯形模块方便晶体排布及安装</a:t>
            </a:r>
            <a:endParaRPr lang="en-US" altLang="zh-CN" dirty="0"/>
          </a:p>
          <a:p>
            <a:r>
              <a:rPr lang="zh-CN" altLang="en-US" dirty="0"/>
              <a:t>缺点：梯形模块的厚度与方形模块厚度不一致。相差</a:t>
            </a:r>
            <a:r>
              <a:rPr lang="en-US" altLang="zh-CN" dirty="0"/>
              <a:t>19mm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6052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32BA1B3-C430-413D-B505-4D338D66F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7" t="31519" r="38180" b="25033"/>
          <a:stretch/>
        </p:blipFill>
        <p:spPr>
          <a:xfrm>
            <a:off x="621356" y="1935329"/>
            <a:ext cx="2635370" cy="176665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34CB8FE-B7E8-48C5-8ED0-36D2E75AC9D8}"/>
              </a:ext>
            </a:extLst>
          </p:cNvPr>
          <p:cNvSpPr txBox="1"/>
          <p:nvPr/>
        </p:nvSpPr>
        <p:spPr>
          <a:xfrm>
            <a:off x="523783" y="4064382"/>
            <a:ext cx="44122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d=3800mm</a:t>
            </a:r>
          </a:p>
          <a:p>
            <a:r>
              <a:rPr lang="en-US" altLang="zh-CN" sz="1400" dirty="0"/>
              <a:t>D=4338mm (</a:t>
            </a:r>
            <a:r>
              <a:rPr lang="zh-CN" altLang="en-US" sz="1400" dirty="0"/>
              <a:t>厚度</a:t>
            </a:r>
            <a:r>
              <a:rPr lang="en-US" altLang="zh-CN" sz="1400" dirty="0"/>
              <a:t>240</a:t>
            </a:r>
            <a:r>
              <a:rPr lang="zh-CN" altLang="en-US" sz="1400" dirty="0"/>
              <a:t>*</a:t>
            </a:r>
            <a:r>
              <a:rPr lang="en-US" altLang="zh-CN" sz="1400" dirty="0"/>
              <a:t>1.12)</a:t>
            </a:r>
          </a:p>
          <a:p>
            <a:r>
              <a:rPr lang="zh-CN" altLang="en-US" sz="1400" dirty="0"/>
              <a:t>分格：</a:t>
            </a:r>
            <a:r>
              <a:rPr lang="en-US" altLang="zh-CN" sz="1400" dirty="0"/>
              <a:t>30</a:t>
            </a:r>
            <a:r>
              <a:rPr lang="zh-CN" altLang="en-US" sz="1400" dirty="0"/>
              <a:t>（环向）*</a:t>
            </a:r>
            <a:r>
              <a:rPr lang="en-US" altLang="zh-CN" sz="1400" dirty="0"/>
              <a:t>15</a:t>
            </a:r>
            <a:r>
              <a:rPr lang="zh-CN" altLang="en-US" sz="1400" dirty="0"/>
              <a:t>（轴向）</a:t>
            </a:r>
            <a:endParaRPr lang="en-US" altLang="zh-CN" sz="1400" dirty="0"/>
          </a:p>
          <a:p>
            <a:r>
              <a:rPr lang="zh-CN" altLang="en-US" sz="1400" dirty="0"/>
              <a:t>单元个数：</a:t>
            </a:r>
            <a:r>
              <a:rPr lang="en-US" altLang="zh-CN" sz="1400" dirty="0"/>
              <a:t>480</a:t>
            </a:r>
            <a:r>
              <a:rPr lang="zh-CN" altLang="en-US" sz="1400" dirty="0"/>
              <a:t>个 </a:t>
            </a:r>
            <a:endParaRPr lang="en-US" altLang="zh-CN" sz="1400" dirty="0"/>
          </a:p>
          <a:p>
            <a:r>
              <a:rPr lang="zh-CN" altLang="en-US" sz="1400" dirty="0"/>
              <a:t>材质：碳纤维树脂复合材料</a:t>
            </a:r>
            <a:endParaRPr lang="en-US" altLang="zh-CN" sz="1400" dirty="0"/>
          </a:p>
          <a:p>
            <a:r>
              <a:rPr lang="en-US" altLang="zh-CN" sz="1400" dirty="0"/>
              <a:t>           </a:t>
            </a:r>
            <a:r>
              <a:rPr lang="zh-CN" altLang="en-US" sz="1400" dirty="0"/>
              <a:t>玻璃纤维树脂复合材料（</a:t>
            </a:r>
            <a:r>
              <a:rPr lang="en-US" altLang="zh-CN" sz="1400" dirty="0"/>
              <a:t>G10/G11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r>
              <a:rPr lang="en-US" altLang="zh-CN" sz="1400" dirty="0"/>
              <a:t>           </a:t>
            </a:r>
            <a:r>
              <a:rPr lang="zh-CN" altLang="en-US" sz="1400" dirty="0"/>
              <a:t>铝合金</a:t>
            </a:r>
            <a:endParaRPr lang="en-US" altLang="zh-CN" sz="1400" dirty="0"/>
          </a:p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7BB6A4-AC65-4B1B-891B-1A650C086008}"/>
              </a:ext>
            </a:extLst>
          </p:cNvPr>
          <p:cNvSpPr txBox="1"/>
          <p:nvPr/>
        </p:nvSpPr>
        <p:spPr>
          <a:xfrm>
            <a:off x="4935985" y="541539"/>
            <a:ext cx="3045041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方案一  格栅式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C0CF37-5FE4-44F1-8A6E-F4A7C4A090A1}"/>
              </a:ext>
            </a:extLst>
          </p:cNvPr>
          <p:cNvSpPr txBox="1"/>
          <p:nvPr/>
        </p:nvSpPr>
        <p:spPr>
          <a:xfrm>
            <a:off x="3781192" y="4064382"/>
            <a:ext cx="252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每个单元尺寸约为</a:t>
            </a:r>
            <a:endParaRPr lang="en-US" altLang="zh-CN" sz="1400" dirty="0"/>
          </a:p>
          <a:p>
            <a:pPr algn="ctr"/>
            <a:r>
              <a:rPr lang="zh-CN" altLang="en-US" sz="1400" dirty="0"/>
              <a:t>（</a:t>
            </a:r>
            <a:r>
              <a:rPr lang="en-US" altLang="zh-CN" sz="1400" dirty="0"/>
              <a:t>380-440</a:t>
            </a:r>
            <a:r>
              <a:rPr lang="zh-CN" altLang="en-US" sz="1400" dirty="0"/>
              <a:t>）*</a:t>
            </a:r>
            <a:r>
              <a:rPr lang="en-US" altLang="zh-CN" sz="1400" dirty="0"/>
              <a:t>400</a:t>
            </a:r>
            <a:r>
              <a:rPr lang="zh-CN" altLang="en-US" sz="1400" dirty="0"/>
              <a:t>*</a:t>
            </a:r>
            <a:r>
              <a:rPr lang="en-US" altLang="zh-CN" sz="1400" dirty="0"/>
              <a:t>268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FBED601-09B0-4B63-8FA6-D3D618F98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0" t="18422" r="36796" b="22668"/>
          <a:stretch/>
        </p:blipFill>
        <p:spPr>
          <a:xfrm>
            <a:off x="3989817" y="2164986"/>
            <a:ext cx="2104008" cy="13383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C3812B-3FF7-4905-BF56-8FBE44D41C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71" t="27318" r="37597" b="22533"/>
          <a:stretch/>
        </p:blipFill>
        <p:spPr>
          <a:xfrm>
            <a:off x="6747029" y="2226455"/>
            <a:ext cx="1953087" cy="1276888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2AFEB9E7-D0F5-4F49-8BD1-9A016220D298}"/>
              </a:ext>
            </a:extLst>
          </p:cNvPr>
          <p:cNvSpPr/>
          <p:nvPr/>
        </p:nvSpPr>
        <p:spPr>
          <a:xfrm>
            <a:off x="3533313" y="2818658"/>
            <a:ext cx="247879" cy="10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A309B1CF-B76C-477D-BB82-80BF39A1F85E}"/>
              </a:ext>
            </a:extLst>
          </p:cNvPr>
          <p:cNvSpPr/>
          <p:nvPr/>
        </p:nvSpPr>
        <p:spPr>
          <a:xfrm>
            <a:off x="6354236" y="2864107"/>
            <a:ext cx="247879" cy="10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55094B9F-9965-4CC3-AA96-01228DC217D8}"/>
              </a:ext>
            </a:extLst>
          </p:cNvPr>
          <p:cNvSpPr/>
          <p:nvPr/>
        </p:nvSpPr>
        <p:spPr>
          <a:xfrm>
            <a:off x="8845030" y="2872133"/>
            <a:ext cx="247879" cy="10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2B140DA-A9D7-42A3-A2FB-4099115A1511}"/>
              </a:ext>
            </a:extLst>
          </p:cNvPr>
          <p:cNvSpPr txBox="1"/>
          <p:nvPr/>
        </p:nvSpPr>
        <p:spPr>
          <a:xfrm>
            <a:off x="6349797" y="4064382"/>
            <a:ext cx="2521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晶体分</a:t>
            </a:r>
            <a:r>
              <a:rPr lang="en-US" altLang="zh-CN" sz="1400" dirty="0"/>
              <a:t>5</a:t>
            </a:r>
            <a:r>
              <a:rPr lang="zh-CN" altLang="en-US" sz="1400" dirty="0"/>
              <a:t>层</a:t>
            </a:r>
            <a:endParaRPr lang="en-US" altLang="zh-CN" sz="1400" dirty="0"/>
          </a:p>
          <a:p>
            <a:pPr algn="ctr"/>
            <a:r>
              <a:rPr lang="zh-CN" altLang="en-US" sz="1400" dirty="0"/>
              <a:t>重</a:t>
            </a:r>
            <a:r>
              <a:rPr lang="en-US" altLang="zh-CN" sz="1400" dirty="0"/>
              <a:t>~330KG</a:t>
            </a:r>
          </a:p>
          <a:p>
            <a:pPr algn="ctr"/>
            <a:r>
              <a:rPr lang="zh-CN" altLang="en-US" sz="1400" dirty="0"/>
              <a:t>（</a:t>
            </a:r>
            <a:r>
              <a:rPr lang="en-US" altLang="zh-CN" sz="1400" dirty="0"/>
              <a:t>480</a:t>
            </a:r>
            <a:r>
              <a:rPr lang="zh-CN" altLang="en-US" sz="1400" dirty="0"/>
              <a:t>个单元总重</a:t>
            </a:r>
            <a:r>
              <a:rPr lang="en-US" altLang="zh-CN" sz="1400" dirty="0"/>
              <a:t>158t</a:t>
            </a:r>
            <a:r>
              <a:rPr lang="zh-CN" altLang="en-US" sz="1400" dirty="0"/>
              <a:t>）</a:t>
            </a:r>
            <a:endParaRPr lang="en-US" altLang="zh-CN" sz="14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A7186D8-00C7-42B5-BC74-6337CCE827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70" t="27318" r="34102" b="27926"/>
          <a:stretch/>
        </p:blipFill>
        <p:spPr>
          <a:xfrm>
            <a:off x="9506913" y="1935329"/>
            <a:ext cx="2189680" cy="172269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EFA1B05-3177-4D58-8CE6-C3023B0167C7}"/>
              </a:ext>
            </a:extLst>
          </p:cNvPr>
          <p:cNvSpPr txBox="1"/>
          <p:nvPr/>
        </p:nvSpPr>
        <p:spPr>
          <a:xfrm>
            <a:off x="9175335" y="4064382"/>
            <a:ext cx="2521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5</a:t>
            </a:r>
            <a:r>
              <a:rPr lang="zh-CN" altLang="en-US" sz="1400" dirty="0"/>
              <a:t>种不同长度晶体</a:t>
            </a:r>
            <a:endParaRPr lang="en-US" altLang="zh-CN" sz="1400" dirty="0"/>
          </a:p>
          <a:p>
            <a:pPr algn="ctr"/>
            <a:r>
              <a:rPr lang="en-US" altLang="zh-CN" sz="1400" dirty="0"/>
              <a:t>380-430mm</a:t>
            </a:r>
          </a:p>
          <a:p>
            <a:pPr algn="ctr"/>
            <a:r>
              <a:rPr lang="zh-CN" altLang="en-US" sz="1400" dirty="0"/>
              <a:t>截面尺寸</a:t>
            </a:r>
            <a:r>
              <a:rPr lang="en-US" altLang="zh-CN" sz="1400" dirty="0"/>
              <a:t>10</a:t>
            </a:r>
            <a:r>
              <a:rPr lang="zh-CN" altLang="en-US" sz="1400" dirty="0"/>
              <a:t>*</a:t>
            </a:r>
            <a:r>
              <a:rPr lang="en-US" altLang="zh-CN" sz="1400" dirty="0"/>
              <a:t>10mm</a:t>
            </a:r>
          </a:p>
        </p:txBody>
      </p:sp>
    </p:spTree>
    <p:extLst>
      <p:ext uri="{BB962C8B-B14F-4D97-AF65-F5344CB8AC3E}">
        <p14:creationId xmlns:p14="http://schemas.microsoft.com/office/powerpoint/2010/main" val="238477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AC2DDD-2D2D-4BCF-9194-EF3AF3348F19}"/>
              </a:ext>
            </a:extLst>
          </p:cNvPr>
          <p:cNvSpPr txBox="1"/>
          <p:nvPr/>
        </p:nvSpPr>
        <p:spPr>
          <a:xfrm>
            <a:off x="4935985" y="541539"/>
            <a:ext cx="3045041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方案二  分层螺旋式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A15DC8-FB27-400A-8B9D-91B178A52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8" t="13299" r="30024" b="13906"/>
          <a:stretch/>
        </p:blipFill>
        <p:spPr>
          <a:xfrm>
            <a:off x="6096000" y="835407"/>
            <a:ext cx="2773681" cy="2743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B062417-5F00-46B8-A95A-091F5411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627" y="1353855"/>
            <a:ext cx="3158971" cy="1706305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30F8A5A3-8916-48D0-8685-357F7D61C6CF}"/>
              </a:ext>
            </a:extLst>
          </p:cNvPr>
          <p:cNvSpPr/>
          <p:nvPr/>
        </p:nvSpPr>
        <p:spPr>
          <a:xfrm>
            <a:off x="5722401" y="2118230"/>
            <a:ext cx="284085" cy="177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0A8EC8D2-0DE6-4F8B-9D41-FF9889B87214}"/>
              </a:ext>
            </a:extLst>
          </p:cNvPr>
          <p:cNvSpPr/>
          <p:nvPr/>
        </p:nvSpPr>
        <p:spPr>
          <a:xfrm>
            <a:off x="2141739" y="2122647"/>
            <a:ext cx="284085" cy="177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4A2311B-58EA-42F8-AF34-C299C26EA5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96" t="24623" r="36420" b="21589"/>
          <a:stretch/>
        </p:blipFill>
        <p:spPr>
          <a:xfrm>
            <a:off x="562994" y="1521925"/>
            <a:ext cx="1509943" cy="119261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D38406-A5F1-471E-83E1-8FA812538352}"/>
              </a:ext>
            </a:extLst>
          </p:cNvPr>
          <p:cNvSpPr txBox="1"/>
          <p:nvPr/>
        </p:nvSpPr>
        <p:spPr>
          <a:xfrm>
            <a:off x="6222211" y="3807377"/>
            <a:ext cx="252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单层晶体厚</a:t>
            </a:r>
            <a:r>
              <a:rPr lang="en-US" altLang="zh-CN" sz="1400" dirty="0"/>
              <a:t>10mm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1C333DD-0F74-4E63-826C-DC5F5DB5E128}"/>
              </a:ext>
            </a:extLst>
          </p:cNvPr>
          <p:cNvSpPr txBox="1"/>
          <p:nvPr/>
        </p:nvSpPr>
        <p:spPr>
          <a:xfrm>
            <a:off x="2901311" y="3490869"/>
            <a:ext cx="252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初设</a:t>
            </a:r>
            <a:r>
              <a:rPr lang="en-US" altLang="zh-CN" sz="1400" dirty="0"/>
              <a:t>pointing angle </a:t>
            </a:r>
            <a:r>
              <a:rPr lang="zh-CN" altLang="en-US" sz="1400" dirty="0"/>
              <a:t>为</a:t>
            </a:r>
            <a:r>
              <a:rPr lang="en-US" altLang="zh-CN" sz="1400" dirty="0"/>
              <a:t>60°</a:t>
            </a:r>
          </a:p>
          <a:p>
            <a:pPr algn="ctr"/>
            <a:r>
              <a:rPr lang="zh-CN" altLang="en-US" sz="1400" dirty="0"/>
              <a:t>贴合效果好</a:t>
            </a:r>
            <a:endParaRPr lang="en-US" altLang="zh-CN" sz="1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03D02D9-700A-4E07-8010-7C1A82D8D9EE}"/>
              </a:ext>
            </a:extLst>
          </p:cNvPr>
          <p:cNvSpPr txBox="1"/>
          <p:nvPr/>
        </p:nvSpPr>
        <p:spPr>
          <a:xfrm>
            <a:off x="27272" y="3501322"/>
            <a:ext cx="2521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晶体尺寸一致</a:t>
            </a:r>
            <a:endParaRPr lang="en-US" altLang="zh-CN" sz="1400" dirty="0"/>
          </a:p>
          <a:p>
            <a:pPr algn="ctr"/>
            <a:r>
              <a:rPr lang="zh-CN" altLang="en-US" sz="1400" dirty="0"/>
              <a:t>有一定锥度</a:t>
            </a:r>
            <a:endParaRPr lang="en-US" altLang="zh-CN" sz="1400" dirty="0"/>
          </a:p>
          <a:p>
            <a:pPr algn="ctr"/>
            <a:r>
              <a:rPr lang="en-US" altLang="zh-CN" sz="1400" dirty="0"/>
              <a:t>(10-14.7)*448*10mm</a:t>
            </a: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53F03962-6F24-4CC3-BC55-3AB756991202}"/>
              </a:ext>
            </a:extLst>
          </p:cNvPr>
          <p:cNvSpPr/>
          <p:nvPr/>
        </p:nvSpPr>
        <p:spPr>
          <a:xfrm>
            <a:off x="8959195" y="2118230"/>
            <a:ext cx="284085" cy="177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1A6C5FB-2F64-4F0F-9140-0C684B7C09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25" t="22785" r="47199" b="9872"/>
          <a:stretch/>
        </p:blipFill>
        <p:spPr>
          <a:xfrm>
            <a:off x="9543112" y="734656"/>
            <a:ext cx="2021886" cy="294470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F72D794-185E-46A8-9333-6D3B8D1E5B13}"/>
              </a:ext>
            </a:extLst>
          </p:cNvPr>
          <p:cNvSpPr txBox="1"/>
          <p:nvPr/>
        </p:nvSpPr>
        <p:spPr>
          <a:xfrm>
            <a:off x="10633051" y="3594182"/>
            <a:ext cx="225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30</a:t>
            </a:r>
            <a:r>
              <a:rPr lang="zh-CN" altLang="en-US" sz="1400" dirty="0"/>
              <a:t>层为一个单元</a:t>
            </a:r>
            <a:endParaRPr lang="en-US" altLang="zh-CN" sz="1400" dirty="0"/>
          </a:p>
          <a:p>
            <a:r>
              <a:rPr lang="zh-CN" altLang="en-US" sz="1400" dirty="0"/>
              <a:t>封装在一个壳体里</a:t>
            </a:r>
            <a:endParaRPr lang="en-US" altLang="zh-CN" sz="1400" dirty="0"/>
          </a:p>
          <a:p>
            <a:r>
              <a:rPr lang="zh-CN" altLang="en-US" sz="1400" dirty="0"/>
              <a:t>每个单元重约</a:t>
            </a:r>
            <a:r>
              <a:rPr lang="en-US" altLang="zh-CN" sz="1400" dirty="0"/>
              <a:t>8t</a:t>
            </a:r>
            <a:endParaRPr lang="zh-CN" altLang="en-US" sz="1400" dirty="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99C0967A-54EA-4EB1-9123-2AEBABFF30AB}"/>
              </a:ext>
            </a:extLst>
          </p:cNvPr>
          <p:cNvSpPr/>
          <p:nvPr/>
        </p:nvSpPr>
        <p:spPr>
          <a:xfrm rot="5550163">
            <a:off x="10317118" y="3954639"/>
            <a:ext cx="284085" cy="177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708F91F-D94C-4020-B0CC-186955222892}"/>
              </a:ext>
            </a:extLst>
          </p:cNvPr>
          <p:cNvSpPr txBox="1"/>
          <p:nvPr/>
        </p:nvSpPr>
        <p:spPr>
          <a:xfrm>
            <a:off x="4665385" y="5171851"/>
            <a:ext cx="3586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20</a:t>
            </a:r>
            <a:r>
              <a:rPr lang="zh-CN" altLang="en-US" sz="1400" dirty="0"/>
              <a:t>个单元安装在一个筒体上；</a:t>
            </a:r>
            <a:endParaRPr lang="en-US" altLang="zh-CN" sz="1400" dirty="0"/>
          </a:p>
          <a:p>
            <a:r>
              <a:rPr lang="zh-CN" altLang="en-US" sz="1400" dirty="0"/>
              <a:t>筒体为主要承重结构；</a:t>
            </a:r>
            <a:endParaRPr lang="en-US" altLang="zh-CN" sz="1400" dirty="0"/>
          </a:p>
          <a:p>
            <a:r>
              <a:rPr lang="zh-CN" altLang="en-US" sz="1400" dirty="0"/>
              <a:t>筒体和单元壳体可以分开选材；</a:t>
            </a:r>
            <a:endParaRPr lang="en-US" altLang="zh-CN" sz="1400" dirty="0"/>
          </a:p>
          <a:p>
            <a:r>
              <a:rPr lang="zh-CN" altLang="en-US" sz="1400" dirty="0"/>
              <a:t>筒体可以只考虑承重，不考虑散热；</a:t>
            </a:r>
            <a:endParaRPr lang="en-US" altLang="zh-CN" sz="1400" dirty="0"/>
          </a:p>
          <a:p>
            <a:r>
              <a:rPr lang="zh-CN" altLang="en-US" sz="1400" dirty="0"/>
              <a:t>壳体考虑散热。</a:t>
            </a:r>
            <a:endParaRPr lang="en-US" altLang="zh-CN" sz="1400" dirty="0"/>
          </a:p>
          <a:p>
            <a:endParaRPr lang="en-US" altLang="zh-CN" sz="1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CDF006-9C08-432D-9BD1-7CC8C9573C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77" t="15014" r="21576" b="21045"/>
          <a:stretch/>
        </p:blipFill>
        <p:spPr>
          <a:xfrm>
            <a:off x="7735931" y="4274305"/>
            <a:ext cx="4449257" cy="25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ECDEC2-0D0A-4EFF-91FE-500879B954A9}"/>
              </a:ext>
            </a:extLst>
          </p:cNvPr>
          <p:cNvSpPr txBox="1"/>
          <p:nvPr/>
        </p:nvSpPr>
        <p:spPr>
          <a:xfrm>
            <a:off x="4935985" y="541539"/>
            <a:ext cx="1437383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问题与计划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14B608-C77F-4DEF-B4EF-BC2BB3AFA92E}"/>
              </a:ext>
            </a:extLst>
          </p:cNvPr>
          <p:cNvSpPr txBox="1"/>
          <p:nvPr/>
        </p:nvSpPr>
        <p:spPr>
          <a:xfrm>
            <a:off x="1399032" y="1609344"/>
            <a:ext cx="9866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问题：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ECAL</a:t>
            </a:r>
            <a:r>
              <a:rPr lang="zh-CN" altLang="en-US" dirty="0"/>
              <a:t>与</a:t>
            </a:r>
            <a:r>
              <a:rPr lang="en-US" altLang="zh-CN" dirty="0"/>
              <a:t>HCAL</a:t>
            </a:r>
            <a:r>
              <a:rPr lang="zh-CN" altLang="en-US" dirty="0"/>
              <a:t>生根在哪儿？外层？内层？还是端部？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、这部分电子学的功率，需要进行散热设计。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HCAL</a:t>
            </a:r>
            <a:r>
              <a:rPr lang="zh-CN" altLang="en-US" dirty="0"/>
              <a:t>现在的备选方案是哪种？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计划：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ECAL</a:t>
            </a:r>
            <a:r>
              <a:rPr lang="zh-CN" altLang="en-US" dirty="0"/>
              <a:t>筒体的选材（考虑强度、加工可行性、造价）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ECAL+HCAL</a:t>
            </a:r>
            <a:r>
              <a:rPr lang="zh-CN" altLang="en-US" dirty="0"/>
              <a:t>初步模型</a:t>
            </a:r>
          </a:p>
        </p:txBody>
      </p:sp>
    </p:spTree>
    <p:extLst>
      <p:ext uri="{BB962C8B-B14F-4D97-AF65-F5344CB8AC3E}">
        <p14:creationId xmlns:p14="http://schemas.microsoft.com/office/powerpoint/2010/main" val="107888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58537-FC89-4480-8716-42D65BC37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862"/>
            <a:ext cx="9144000" cy="2387600"/>
          </a:xfrm>
        </p:spPr>
        <p:txBody>
          <a:bodyPr/>
          <a:lstStyle/>
          <a:p>
            <a:r>
              <a:rPr lang="en-US" altLang="zh-CN" dirty="0"/>
              <a:t>HCAL+ECAL</a:t>
            </a:r>
            <a:r>
              <a:rPr lang="zh-CN" altLang="en-US" dirty="0"/>
              <a:t>单元排布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44F54C4-0D40-4057-8E9A-B7501BDC1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侯少静</a:t>
            </a:r>
            <a:endParaRPr lang="en-US" altLang="zh-CN" dirty="0"/>
          </a:p>
          <a:p>
            <a:r>
              <a:rPr lang="en-US" altLang="zh-CN" dirty="0"/>
              <a:t>03/08/2024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016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81A2C4F-3172-4E3F-A612-53DE5018C824}"/>
              </a:ext>
            </a:extLst>
          </p:cNvPr>
          <p:cNvSpPr txBox="1"/>
          <p:nvPr/>
        </p:nvSpPr>
        <p:spPr>
          <a:xfrm>
            <a:off x="6096000" y="2281561"/>
            <a:ext cx="50721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目前默认方案：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         ECAL  28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等分（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Di=3800/Do=4400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         HCAL 16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等分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(Di= 4500 /Do=6600)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ECAL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HCAL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缝隙不均匀：最大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63mm;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                              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最小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的安装间隙对安装精度提出了更高的要求。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65C16B-0D00-4B51-B2DA-066A6B5D0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41" r="36414"/>
          <a:stretch/>
        </p:blipFill>
        <p:spPr>
          <a:xfrm>
            <a:off x="1230642" y="1808824"/>
            <a:ext cx="4351540" cy="3240351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2234918C-66D1-431C-9A9F-37582905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16/28</a:t>
            </a:r>
            <a:r>
              <a:rPr lang="zh-CN" altLang="en-US" dirty="0"/>
              <a:t>等分方案</a:t>
            </a:r>
          </a:p>
        </p:txBody>
      </p:sp>
    </p:spTree>
    <p:extLst>
      <p:ext uri="{BB962C8B-B14F-4D97-AF65-F5344CB8AC3E}">
        <p14:creationId xmlns:p14="http://schemas.microsoft.com/office/powerpoint/2010/main" val="29352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536EA52-78A7-41B0-92DB-D320A4A0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8" t="13568" r="38543" b="9591"/>
          <a:stretch/>
        </p:blipFill>
        <p:spPr>
          <a:xfrm>
            <a:off x="1420427" y="1933111"/>
            <a:ext cx="3492124" cy="3420123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76B5A498-22E9-47D4-8C1B-53A05096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81" y="14318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ECAL</a:t>
            </a:r>
            <a:r>
              <a:rPr lang="zh-CN" altLang="en-US" sz="2800" dirty="0"/>
              <a:t>晶体锥方案</a:t>
            </a:r>
            <a:r>
              <a:rPr lang="en-US" altLang="zh-CN" sz="2800" dirty="0"/>
              <a:t>+HCAL16</a:t>
            </a:r>
            <a:r>
              <a:rPr lang="zh-CN" altLang="en-US" sz="2800" dirty="0"/>
              <a:t>等分方案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77D56A0-0A3C-4AE2-AF28-0584F5DD9297}"/>
              </a:ext>
            </a:extLst>
          </p:cNvPr>
          <p:cNvSpPr txBox="1"/>
          <p:nvPr/>
        </p:nvSpPr>
        <p:spPr>
          <a:xfrm>
            <a:off x="5308847" y="3320006"/>
            <a:ext cx="429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ECAL</a:t>
            </a:r>
            <a:r>
              <a:rPr lang="zh-CN" altLang="en-US" dirty="0"/>
              <a:t>和</a:t>
            </a:r>
            <a:r>
              <a:rPr lang="en-US" altLang="zh-CN" dirty="0"/>
              <a:t>HCAL</a:t>
            </a:r>
            <a:r>
              <a:rPr lang="zh-CN" altLang="en-US" dirty="0"/>
              <a:t>之间产生三角形空隙</a:t>
            </a:r>
            <a:endParaRPr lang="en-US" altLang="zh-CN" dirty="0"/>
          </a:p>
          <a:p>
            <a:r>
              <a:rPr lang="zh-CN" altLang="en-US" dirty="0"/>
              <a:t>最小距离</a:t>
            </a:r>
            <a:r>
              <a:rPr lang="en-US" altLang="zh-CN" dirty="0"/>
              <a:t>6.8mm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698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A2509-8268-4B12-9396-6C6CA30F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24</a:t>
            </a:r>
            <a:r>
              <a:rPr lang="zh-CN" altLang="en-US" dirty="0"/>
              <a:t>等分方案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85E5588-99D6-48A3-B7EE-F03E682954F0}"/>
              </a:ext>
            </a:extLst>
          </p:cNvPr>
          <p:cNvSpPr txBox="1"/>
          <p:nvPr/>
        </p:nvSpPr>
        <p:spPr>
          <a:xfrm>
            <a:off x="2752076" y="5637321"/>
            <a:ext cx="654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优点：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均分，每个单元对应角度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15°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，方便加工和安装定位；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、缝隙均匀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50mm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C2B8F8-2AAB-4C84-B447-9E89321E6D86}"/>
              </a:ext>
            </a:extLst>
          </p:cNvPr>
          <p:cNvSpPr txBox="1"/>
          <p:nvPr/>
        </p:nvSpPr>
        <p:spPr>
          <a:xfrm>
            <a:off x="6401537" y="4535324"/>
            <a:ext cx="458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ECAL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单元对应晶体边长：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496mm-574mm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HCAL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单元边长：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2138-2725-861mm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B9AC67-D414-4209-88A4-38FCD4236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3" t="14781" r="36505" b="13502"/>
          <a:stretch/>
        </p:blipFill>
        <p:spPr>
          <a:xfrm>
            <a:off x="1287259" y="1542495"/>
            <a:ext cx="4136996" cy="39161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9A5F0E-69C0-4601-A5D6-7E6C02123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61" t="26587" r="37452" b="48820"/>
          <a:stretch/>
        </p:blipFill>
        <p:spPr>
          <a:xfrm>
            <a:off x="6767747" y="2267794"/>
            <a:ext cx="3679060" cy="11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9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59359C-7B3F-4473-BDED-5847B9BD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16/32</a:t>
            </a:r>
            <a:r>
              <a:rPr lang="zh-CN" altLang="en-US" dirty="0"/>
              <a:t>等分方案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B808A7-676E-4A47-B23B-ED90BAEC6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7" t="10737" r="36505" b="1099"/>
          <a:stretch/>
        </p:blipFill>
        <p:spPr>
          <a:xfrm>
            <a:off x="873735" y="1690688"/>
            <a:ext cx="3900258" cy="364916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192F22E-C6A9-4251-BBE1-CF56DE416A96}"/>
              </a:ext>
            </a:extLst>
          </p:cNvPr>
          <p:cNvSpPr txBox="1"/>
          <p:nvPr/>
        </p:nvSpPr>
        <p:spPr>
          <a:xfrm>
            <a:off x="6348270" y="3100227"/>
            <a:ext cx="4589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ECAL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单元对应晶体边长：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370-429mm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HCAL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单元边长：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2892-2014-1287mm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2E76059-42E1-41DD-BAC3-C068907A4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35" t="24466" r="31553" b="45279"/>
          <a:stretch/>
        </p:blipFill>
        <p:spPr>
          <a:xfrm>
            <a:off x="5024761" y="1695483"/>
            <a:ext cx="3178971" cy="1311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F94228E-8729-43B8-B366-7ABCB95B29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23" t="32037" r="28786" b="31835"/>
          <a:stretch/>
        </p:blipFill>
        <p:spPr>
          <a:xfrm>
            <a:off x="8333941" y="1695483"/>
            <a:ext cx="3494079" cy="131150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CB09078-6466-44E7-8A60-E3F27381B001}"/>
              </a:ext>
            </a:extLst>
          </p:cNvPr>
          <p:cNvSpPr txBox="1"/>
          <p:nvPr/>
        </p:nvSpPr>
        <p:spPr>
          <a:xfrm>
            <a:off x="10359501" y="2215717"/>
            <a:ext cx="994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24</a:t>
            </a:r>
            <a:r>
              <a:rPr lang="zh-CN" altLang="en-US" sz="1400" dirty="0"/>
              <a:t>等分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38AFF04-96BF-470F-A8F0-F4C9D78F6269}"/>
              </a:ext>
            </a:extLst>
          </p:cNvPr>
          <p:cNvSpPr txBox="1"/>
          <p:nvPr/>
        </p:nvSpPr>
        <p:spPr>
          <a:xfrm>
            <a:off x="10938025" y="2591942"/>
            <a:ext cx="994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16</a:t>
            </a:r>
            <a:r>
              <a:rPr lang="zh-CN" altLang="en-US" sz="1400" dirty="0"/>
              <a:t>等分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33E8577-14A1-4C24-964E-39FC439418A8}"/>
              </a:ext>
            </a:extLst>
          </p:cNvPr>
          <p:cNvSpPr txBox="1"/>
          <p:nvPr/>
        </p:nvSpPr>
        <p:spPr>
          <a:xfrm>
            <a:off x="4934529" y="4562352"/>
            <a:ext cx="703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优点：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ECAL</a:t>
            </a:r>
            <a:r>
              <a:rPr lang="zh-CN" altLang="en-US" dirty="0"/>
              <a:t>晶体边长接近</a:t>
            </a:r>
            <a:r>
              <a:rPr lang="en-US" altLang="zh-CN" dirty="0"/>
              <a:t>40cm;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ECAL</a:t>
            </a:r>
            <a:r>
              <a:rPr lang="zh-CN" altLang="en-US" dirty="0"/>
              <a:t>单元截面由等腰梯形变为直角梯形，有利于电子学设计安装；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HCAL</a:t>
            </a:r>
            <a:r>
              <a:rPr lang="zh-CN" altLang="en-US" dirty="0"/>
              <a:t>单元尖锐程度变小，有利于多层排布。</a:t>
            </a:r>
          </a:p>
        </p:txBody>
      </p:sp>
    </p:spTree>
    <p:extLst>
      <p:ext uri="{BB962C8B-B14F-4D97-AF65-F5344CB8AC3E}">
        <p14:creationId xmlns:p14="http://schemas.microsoft.com/office/powerpoint/2010/main" val="116440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613</Words>
  <Application>Microsoft Office PowerPoint</Application>
  <PresentationFormat>宽屏</PresentationFormat>
  <Paragraphs>115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等线</vt:lpstr>
      <vt:lpstr>等线 Light</vt:lpstr>
      <vt:lpstr>Arial</vt:lpstr>
      <vt:lpstr>Office 主题​​</vt:lpstr>
      <vt:lpstr>ECAL初步设计</vt:lpstr>
      <vt:lpstr>PowerPoint 演示文稿</vt:lpstr>
      <vt:lpstr>PowerPoint 演示文稿</vt:lpstr>
      <vt:lpstr>PowerPoint 演示文稿</vt:lpstr>
      <vt:lpstr>HCAL+ECAL单元排布</vt:lpstr>
      <vt:lpstr>16/28等分方案</vt:lpstr>
      <vt:lpstr>ECAL晶体锥方案+HCAL16等分方案</vt:lpstr>
      <vt:lpstr>24等分方案</vt:lpstr>
      <vt:lpstr>16/32等分方案</vt:lpstr>
      <vt:lpstr>PowerPoint 演示文稿</vt:lpstr>
      <vt:lpstr>HCAL+ECAL总图尺寸</vt:lpstr>
      <vt:lpstr>原图尺寸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ECAL初步设计</dc:title>
  <dc:creator>Shaojing Hou</dc:creator>
  <cp:lastModifiedBy>Shaojing Hou</cp:lastModifiedBy>
  <cp:revision>46</cp:revision>
  <dcterms:created xsi:type="dcterms:W3CDTF">2024-02-29T13:05:52Z</dcterms:created>
  <dcterms:modified xsi:type="dcterms:W3CDTF">2024-03-15T01:24:46Z</dcterms:modified>
</cp:coreProperties>
</file>