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7" r:id="rId6"/>
    <p:sldId id="258" r:id="rId7"/>
    <p:sldId id="261" r:id="rId8"/>
    <p:sldId id="265" r:id="rId9"/>
    <p:sldId id="268" r:id="rId10"/>
    <p:sldId id="259" r:id="rId11"/>
    <p:sldId id="260" r:id="rId12"/>
    <p:sldId id="26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>
        <p:scale>
          <a:sx n="125" d="100"/>
          <a:sy n="125" d="100"/>
        </p:scale>
        <p:origin x="2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49AF6F-4932-4990-8277-81F7AA582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D2BB912-35FD-470F-AD1D-019883C0B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388CB2-EE4A-4B8F-B8AA-8E4A148A8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851595-B377-4BCB-B12B-BD341C44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3FA44A-FE9C-4052-AC6B-A86E500A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04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2423E4-D16E-4F29-B91D-C60C2E92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5D8EBA0-4BA8-4796-AA9F-F07140674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2ADF13-8138-4209-9799-5AA44F88E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BA8309-0D72-413C-B5E7-84183CBE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DA7904-6FE1-4F2A-8452-7D0B2130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5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195C2F0-505B-4389-9303-702B617997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E921AEF-350A-49A2-B787-AF403B3EC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6C373A-1EC4-444D-9059-5059EF26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D70A38-D1EA-46DD-9111-70814814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A91128-5E86-4629-8A04-D89545CD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3B7833-1A48-499B-8A34-ABCE4FD10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B7F799-3E85-4613-A6EA-F74842909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7325A0-F8B9-469F-8A8A-906970D3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81D8E8-AB03-4F83-AC64-5D168569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C991E9-09EF-43FE-AF66-ADCD7ACED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00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CFC625-7BAB-4C6F-A5BF-69F94F8D3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E428B6-6AD9-4EE7-992C-D99FA0245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64C71B-6048-4221-825F-2A2109B51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C40DE7-0CA2-483E-80D6-5CFE232FB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34E3B4-3F88-4CF0-8B3C-69F352E0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6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7E015D-0E27-4551-A28D-6A6B07A8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F03567-658E-434D-A7BA-3BCBBB3EE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4172050-8294-4EBD-8936-225BDBCAC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25F17C-3975-4C30-9373-8401CF64E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C9C5C7-1C62-4364-BA8C-1C0E48FD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73451C-8A7E-4AE3-815B-BA7E6A443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61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000671-1753-4B95-9651-CA9FA758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A2C6BE8-47CA-49D3-9A9C-0BBA41860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C57EFD-B610-49E5-9686-98F4F4A2A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138C8F1-2C90-48CE-BC7D-DBB6202C40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FC5505A-9140-4C2E-9CE6-9E846BD06D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7A590FE-A23B-464A-834C-1A5D70E69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6EC7397-7776-4B07-9853-01AA063E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BCF832-2059-456D-892B-5E80CED7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69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70E037-D104-49BA-9E91-E2D171943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B21D2F0-6A96-47CC-988A-53A1406B7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323B472-2E2B-402E-8379-94E9801E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D05370E-83E5-41C1-B4DD-31F98D61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1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66518B-B33D-4A93-8D0C-E04321B9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6BA2C72-D061-445D-A953-CFD5AD03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6C39C3F-8C1B-4997-BBBE-8436B5E35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76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F7623D-0514-45DB-A9AC-EFC55D4C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F7126D-096D-47D7-B15C-5193C5ED7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8C0628E-9399-4E8A-A3D3-29BDCC8F7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2613F3-5F66-463A-8B33-48FB214B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F8E90D-51D4-452C-A2D1-C1C1E2678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F466E9B-F97D-4AFE-8B51-BA360211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22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DA5FFC-B789-4FA5-9D7A-9605BD8DA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F7A6416-20FD-4BD5-A8DC-BEDBC675E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BA55009-27B7-440A-AF0F-FF6C3D33E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805F59-863B-434C-9D9C-3EA710F9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715AAE-6663-4FA3-B844-0AADCD48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B509AE-9CF4-43E6-8F92-96AFFD831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80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865A37B-1D06-4B8E-92C1-A959918B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883F8C-CC5B-4431-87C9-4278C1B90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8E581A-9998-4B3D-8B07-622AFA5A6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6289-D4E5-42E3-B018-049EDE2F3528}" type="datetimeFigureOut">
              <a:rPr lang="zh-CN" altLang="en-US" smtClean="0"/>
              <a:t>2024/3/11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B4A362-EE80-43C6-86D4-5888BE282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9BC85C-3BDE-45DD-BEB5-7B460269B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AC380-56A7-4F49-B2A1-3E582B8B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81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80C266-3859-47D3-A081-EE024979B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2024/03/11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0184601-F4CB-41E4-8DFE-E80F943D90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组会</a:t>
            </a:r>
          </a:p>
        </p:txBody>
      </p:sp>
    </p:spTree>
    <p:extLst>
      <p:ext uri="{BB962C8B-B14F-4D97-AF65-F5344CB8AC3E}">
        <p14:creationId xmlns:p14="http://schemas.microsoft.com/office/powerpoint/2010/main" val="759931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C1752D-251B-4773-B26A-2DA6CC4B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14 corrector &amp; 10 BPM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FE3FE24-1406-46CA-B08B-8917F6A8D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49880"/>
            <a:ext cx="5334000" cy="40005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54C4DDC-9B4E-4A35-8664-ADE0A1330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57500"/>
            <a:ext cx="5334000" cy="4000500"/>
          </a:xfrm>
          <a:prstGeom prst="rect">
            <a:avLst/>
          </a:prstGeom>
        </p:spPr>
      </p:pic>
      <p:sp>
        <p:nvSpPr>
          <p:cNvPr id="9" name="内容占位符 2">
            <a:extLst>
              <a:ext uri="{FF2B5EF4-FFF2-40B4-BE49-F238E27FC236}">
                <a16:creationId xmlns:a16="http://schemas.microsoft.com/office/drawing/2014/main" id="{3818687E-E802-417E-AD07-C3E917B27BF5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14</a:t>
            </a:r>
            <a:r>
              <a:rPr lang="zh-CN" altLang="en-US" sz="2000" dirty="0"/>
              <a:t>个校正子位置：</a:t>
            </a:r>
            <a:r>
              <a:rPr lang="en-US" altLang="zh-CN" sz="2000" dirty="0"/>
              <a:t>14</a:t>
            </a:r>
            <a:r>
              <a:rPr lang="zh-CN" altLang="en-US" sz="2000" dirty="0"/>
              <a:t>块</a:t>
            </a:r>
            <a:r>
              <a:rPr lang="en-US" altLang="zh-CN" sz="2000" dirty="0"/>
              <a:t>Q</a:t>
            </a:r>
            <a:r>
              <a:rPr lang="zh-CN" altLang="en-US" sz="2000" dirty="0"/>
              <a:t>铁绑腿</a:t>
            </a:r>
            <a:endParaRPr lang="en-US" altLang="zh-CN" sz="2000" dirty="0"/>
          </a:p>
          <a:p>
            <a:r>
              <a:rPr lang="en-US" altLang="zh-CN" sz="2000" dirty="0"/>
              <a:t>10</a:t>
            </a:r>
            <a:r>
              <a:rPr lang="zh-CN" altLang="en-US" sz="2000" dirty="0"/>
              <a:t>个</a:t>
            </a:r>
            <a:r>
              <a:rPr lang="en-US" altLang="zh-CN" sz="2000" dirty="0"/>
              <a:t>BPM</a:t>
            </a:r>
            <a:r>
              <a:rPr lang="zh-CN" altLang="en-US" sz="2000" dirty="0"/>
              <a:t>位置：</a:t>
            </a:r>
            <a:r>
              <a:rPr lang="en-US" altLang="zh-CN" sz="2000" dirty="0"/>
              <a:t>Q01, Q03, Q05, Q06, Q08, Q11, Q13, Q14, Q15</a:t>
            </a:r>
            <a:r>
              <a:rPr lang="zh-CN" altLang="en-US" sz="2000" dirty="0"/>
              <a:t>等</a:t>
            </a:r>
            <a:r>
              <a:rPr lang="en-US" altLang="zh-CN" sz="2000" dirty="0"/>
              <a:t>9</a:t>
            </a:r>
            <a:r>
              <a:rPr lang="zh-CN" altLang="en-US" sz="2000" dirty="0"/>
              <a:t>块</a:t>
            </a:r>
            <a:r>
              <a:rPr lang="en-US" altLang="zh-CN" sz="2000" dirty="0"/>
              <a:t>Q</a:t>
            </a:r>
            <a:r>
              <a:rPr lang="zh-CN" altLang="en-US" sz="2000" dirty="0"/>
              <a:t>铁后</a:t>
            </a:r>
            <a:r>
              <a:rPr lang="en-US" altLang="zh-CN" sz="2000" dirty="0"/>
              <a:t>, </a:t>
            </a:r>
            <a:r>
              <a:rPr lang="zh-CN" altLang="en-US" sz="2000" dirty="0"/>
              <a:t>及</a:t>
            </a:r>
            <a:r>
              <a:rPr lang="en-US" altLang="zh-CN" sz="2000" dirty="0"/>
              <a:t>IP</a:t>
            </a:r>
            <a:r>
              <a:rPr lang="zh-CN" altLang="en-US" sz="2000" dirty="0"/>
              <a:t>处</a:t>
            </a:r>
            <a:endParaRPr lang="en-US" altLang="zh-CN" sz="2000" dirty="0"/>
          </a:p>
          <a:p>
            <a:r>
              <a:rPr lang="zh-CN" altLang="en-US" sz="2000" dirty="0"/>
              <a:t>尺寸（</a:t>
            </a:r>
            <a:r>
              <a:rPr lang="en-US" altLang="zh-CN" sz="2000" dirty="0"/>
              <a:t>β</a:t>
            </a:r>
            <a:r>
              <a:rPr lang="zh-CN" altLang="en-US" sz="2000" dirty="0"/>
              <a:t>函数）和轨道（色散）校正效果较好</a:t>
            </a:r>
          </a:p>
        </p:txBody>
      </p:sp>
    </p:spTree>
    <p:extLst>
      <p:ext uri="{BB962C8B-B14F-4D97-AF65-F5344CB8AC3E}">
        <p14:creationId xmlns:p14="http://schemas.microsoft.com/office/powerpoint/2010/main" val="261412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C1752D-251B-4773-B26A-2DA6CC4B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9 corrector &amp; 10 BPM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D532E47-8E63-4286-9A61-53B942971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57500"/>
            <a:ext cx="5334000" cy="398526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7625076D-86C9-4967-8D64-3F6EC98B26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849880"/>
            <a:ext cx="5334000" cy="4000500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id="{FE0153FE-6E15-4EF4-A330-216BE798D3D2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9</a:t>
            </a:r>
            <a:r>
              <a:rPr lang="zh-CN" altLang="en-US" sz="2000" dirty="0"/>
              <a:t>个个校正子位置：</a:t>
            </a:r>
            <a:r>
              <a:rPr lang="en-US" altLang="zh-CN" sz="2000" dirty="0"/>
              <a:t>Q01, Q03, Q05, Q06, Q08, Q11, Q13, Q14, Q15</a:t>
            </a:r>
            <a:r>
              <a:rPr lang="zh-CN" altLang="en-US" sz="2000" dirty="0"/>
              <a:t>等</a:t>
            </a:r>
            <a:r>
              <a:rPr lang="en-US" altLang="zh-CN" sz="2000" dirty="0"/>
              <a:t>9</a:t>
            </a:r>
            <a:r>
              <a:rPr lang="zh-CN" altLang="en-US" sz="2000" dirty="0"/>
              <a:t>块</a:t>
            </a:r>
            <a:r>
              <a:rPr lang="en-US" altLang="zh-CN" sz="2000" dirty="0"/>
              <a:t>Q</a:t>
            </a:r>
            <a:r>
              <a:rPr lang="zh-CN" altLang="en-US" sz="2000" dirty="0"/>
              <a:t>铁</a:t>
            </a:r>
            <a:endParaRPr lang="en-US" altLang="zh-CN" sz="2000" dirty="0"/>
          </a:p>
          <a:p>
            <a:r>
              <a:rPr lang="en-US" altLang="zh-CN" sz="2000" dirty="0"/>
              <a:t>10</a:t>
            </a:r>
            <a:r>
              <a:rPr lang="zh-CN" altLang="en-US" sz="2000" dirty="0"/>
              <a:t>个</a:t>
            </a:r>
            <a:r>
              <a:rPr lang="en-US" altLang="zh-CN" sz="2000" dirty="0"/>
              <a:t>BPM</a:t>
            </a:r>
            <a:r>
              <a:rPr lang="zh-CN" altLang="en-US" sz="2000" dirty="0"/>
              <a:t>位置：</a:t>
            </a:r>
            <a:r>
              <a:rPr lang="en-US" altLang="zh-CN" sz="2000" dirty="0"/>
              <a:t>9</a:t>
            </a:r>
            <a:r>
              <a:rPr lang="zh-CN" altLang="en-US" sz="2000" dirty="0"/>
              <a:t>块</a:t>
            </a:r>
            <a:r>
              <a:rPr lang="en-US" altLang="zh-CN" sz="2000" dirty="0"/>
              <a:t>Q</a:t>
            </a:r>
            <a:r>
              <a:rPr lang="zh-CN" altLang="en-US" sz="2000" dirty="0"/>
              <a:t>铁后</a:t>
            </a:r>
            <a:r>
              <a:rPr lang="en-US" altLang="zh-CN" sz="2000" dirty="0"/>
              <a:t>, </a:t>
            </a:r>
            <a:r>
              <a:rPr lang="zh-CN" altLang="en-US" sz="2000" dirty="0"/>
              <a:t>及</a:t>
            </a:r>
            <a:r>
              <a:rPr lang="en-US" altLang="zh-CN" sz="2000" dirty="0"/>
              <a:t>IP</a:t>
            </a:r>
            <a:r>
              <a:rPr lang="zh-CN" altLang="en-US" sz="2000" dirty="0"/>
              <a:t>处</a:t>
            </a:r>
            <a:endParaRPr lang="en-US" altLang="zh-CN" sz="2000" dirty="0"/>
          </a:p>
          <a:p>
            <a:r>
              <a:rPr lang="zh-CN" altLang="en-US" sz="2000" dirty="0"/>
              <a:t>尺寸（</a:t>
            </a:r>
            <a:r>
              <a:rPr lang="en-US" altLang="zh-CN" sz="2000" dirty="0"/>
              <a:t>β</a:t>
            </a:r>
            <a:r>
              <a:rPr lang="zh-CN" altLang="en-US" sz="2000" dirty="0"/>
              <a:t>函数）校正效果较好；轨道（色散）校正效果较差</a:t>
            </a:r>
          </a:p>
        </p:txBody>
      </p:sp>
    </p:spTree>
    <p:extLst>
      <p:ext uri="{BB962C8B-B14F-4D97-AF65-F5344CB8AC3E}">
        <p14:creationId xmlns:p14="http://schemas.microsoft.com/office/powerpoint/2010/main" val="226577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176D74-697C-49AD-9EF3-F9E76410D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9BAB34-18C4-42F6-84B7-EB2015867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减少校正子数量对校正效果的影响更大一些</a:t>
            </a:r>
            <a:endParaRPr lang="en-US" altLang="zh-CN" dirty="0"/>
          </a:p>
          <a:p>
            <a:r>
              <a:rPr lang="en-US" altLang="zh-CN" dirty="0"/>
              <a:t>BPM</a:t>
            </a:r>
            <a:r>
              <a:rPr lang="zh-CN" altLang="en-US" dirty="0"/>
              <a:t>数量减小到</a:t>
            </a:r>
            <a:r>
              <a:rPr lang="en-US" altLang="zh-CN" dirty="0"/>
              <a:t>8</a:t>
            </a:r>
            <a:r>
              <a:rPr lang="zh-CN" altLang="en-US" dirty="0"/>
              <a:t>个以下校正效果较差</a:t>
            </a:r>
          </a:p>
        </p:txBody>
      </p:sp>
    </p:spTree>
    <p:extLst>
      <p:ext uri="{BB962C8B-B14F-4D97-AF65-F5344CB8AC3E}">
        <p14:creationId xmlns:p14="http://schemas.microsoft.com/office/powerpoint/2010/main" val="51243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F63D19-7135-4F34-9014-6526A013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十号厅</a:t>
            </a:r>
            <a:r>
              <a:rPr lang="en-US" altLang="zh-CN" dirty="0"/>
              <a:t>new lattice</a:t>
            </a:r>
            <a:r>
              <a:rPr lang="zh-CN" altLang="en-US" dirty="0"/>
              <a:t>误差分析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D904FA-EE1F-4A71-9873-8F1B94742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测试</a:t>
            </a:r>
            <a:r>
              <a:rPr lang="zh-CN" altLang="en-US" b="1" dirty="0"/>
              <a:t>校正子和</a:t>
            </a:r>
            <a:r>
              <a:rPr lang="en-US" altLang="zh-CN" b="1" dirty="0"/>
              <a:t>BPM</a:t>
            </a:r>
            <a:r>
              <a:rPr lang="zh-CN" altLang="en-US" b="1" dirty="0"/>
              <a:t>数量和位置设置</a:t>
            </a:r>
            <a:r>
              <a:rPr lang="zh-CN" altLang="en-US" dirty="0"/>
              <a:t>对</a:t>
            </a:r>
            <a:r>
              <a:rPr lang="en-US" altLang="zh-CN" dirty="0"/>
              <a:t>IP</a:t>
            </a:r>
            <a:r>
              <a:rPr lang="zh-CN" altLang="en-US" dirty="0"/>
              <a:t>处尺寸（</a:t>
            </a:r>
            <a:r>
              <a:rPr lang="en-US" altLang="zh-CN" dirty="0"/>
              <a:t>β</a:t>
            </a:r>
            <a:r>
              <a:rPr lang="zh-CN" altLang="en-US" dirty="0"/>
              <a:t>函数）和轨道（色散）校正效果的影响</a:t>
            </a:r>
            <a:endParaRPr lang="en-US" altLang="zh-CN" dirty="0"/>
          </a:p>
          <a:p>
            <a:r>
              <a:rPr lang="zh-CN" altLang="en-US" dirty="0"/>
              <a:t>相移对校正效果是否有影响</a:t>
            </a:r>
            <a:endParaRPr lang="en-US" altLang="zh-CN" dirty="0"/>
          </a:p>
          <a:p>
            <a:r>
              <a:rPr lang="zh-CN" altLang="en-US" dirty="0"/>
              <a:t>校正子所处位置是否有色散对校正效果是否有影响</a:t>
            </a:r>
          </a:p>
        </p:txBody>
      </p:sp>
    </p:spTree>
    <p:extLst>
      <p:ext uri="{BB962C8B-B14F-4D97-AF65-F5344CB8AC3E}">
        <p14:creationId xmlns:p14="http://schemas.microsoft.com/office/powerpoint/2010/main" val="13844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BC2E33-D85A-4087-BEF9-A21B0B1E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new lattice</a:t>
            </a:r>
            <a:r>
              <a:rPr lang="zh-CN" altLang="en-US" dirty="0"/>
              <a:t>及其色散和相移演化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8EE09A-427F-4A68-9DBE-7AFF8B5AC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FCB16D12-0612-45B8-B3D7-9948DAB2B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60" y="1825625"/>
            <a:ext cx="10648680" cy="4826501"/>
          </a:xfrm>
          <a:prstGeom prst="rect">
            <a:avLst/>
          </a:prstGeom>
        </p:spPr>
      </p:pic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389C08CE-A95A-406A-8C46-D77FD34A9117}"/>
              </a:ext>
            </a:extLst>
          </p:cNvPr>
          <p:cNvCxnSpPr>
            <a:cxnSpLocks/>
          </p:cNvCxnSpPr>
          <p:nvPr/>
        </p:nvCxnSpPr>
        <p:spPr>
          <a:xfrm>
            <a:off x="3523488" y="1767840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F4CF01FC-205B-4E14-91A8-4849DF0EC974}"/>
              </a:ext>
            </a:extLst>
          </p:cNvPr>
          <p:cNvCxnSpPr>
            <a:cxnSpLocks/>
          </p:cNvCxnSpPr>
          <p:nvPr/>
        </p:nvCxnSpPr>
        <p:spPr>
          <a:xfrm>
            <a:off x="3962400" y="1767839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56B6FC7-5AB2-42A3-B86A-A4B4D9E1EC42}"/>
              </a:ext>
            </a:extLst>
          </p:cNvPr>
          <p:cNvCxnSpPr>
            <a:cxnSpLocks/>
          </p:cNvCxnSpPr>
          <p:nvPr/>
        </p:nvCxnSpPr>
        <p:spPr>
          <a:xfrm>
            <a:off x="5035296" y="1767839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58ABA30-467D-42AF-8E77-9E2673D9212B}"/>
              </a:ext>
            </a:extLst>
          </p:cNvPr>
          <p:cNvCxnSpPr>
            <a:cxnSpLocks/>
          </p:cNvCxnSpPr>
          <p:nvPr/>
        </p:nvCxnSpPr>
        <p:spPr>
          <a:xfrm>
            <a:off x="5449824" y="1767838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EC7D5BB2-514D-4F70-B960-CEBCF1D85D0A}"/>
              </a:ext>
            </a:extLst>
          </p:cNvPr>
          <p:cNvCxnSpPr>
            <a:cxnSpLocks/>
          </p:cNvCxnSpPr>
          <p:nvPr/>
        </p:nvCxnSpPr>
        <p:spPr>
          <a:xfrm>
            <a:off x="5858256" y="1767837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23BF0030-2B8C-4842-B995-F00B071A2BA0}"/>
              </a:ext>
            </a:extLst>
          </p:cNvPr>
          <p:cNvCxnSpPr>
            <a:cxnSpLocks/>
          </p:cNvCxnSpPr>
          <p:nvPr/>
        </p:nvCxnSpPr>
        <p:spPr>
          <a:xfrm>
            <a:off x="6041136" y="1767836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8DF0AD18-1ECE-44CF-BB4A-5524BD95EE26}"/>
              </a:ext>
            </a:extLst>
          </p:cNvPr>
          <p:cNvCxnSpPr>
            <a:cxnSpLocks/>
          </p:cNvCxnSpPr>
          <p:nvPr/>
        </p:nvCxnSpPr>
        <p:spPr>
          <a:xfrm>
            <a:off x="8784336" y="1767836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BA4D06DA-1754-46D3-8DFE-F2103335B46E}"/>
              </a:ext>
            </a:extLst>
          </p:cNvPr>
          <p:cNvCxnSpPr>
            <a:cxnSpLocks/>
          </p:cNvCxnSpPr>
          <p:nvPr/>
        </p:nvCxnSpPr>
        <p:spPr>
          <a:xfrm>
            <a:off x="9046464" y="1767836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FB9A6484-787E-4EA0-923C-6551983B1EA7}"/>
              </a:ext>
            </a:extLst>
          </p:cNvPr>
          <p:cNvSpPr/>
          <p:nvPr/>
        </p:nvSpPr>
        <p:spPr>
          <a:xfrm>
            <a:off x="3290892" y="1481157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Q01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1B0185D-D135-488B-ADEC-5862D7D81AC3}"/>
              </a:ext>
            </a:extLst>
          </p:cNvPr>
          <p:cNvSpPr/>
          <p:nvPr/>
        </p:nvSpPr>
        <p:spPr>
          <a:xfrm>
            <a:off x="3727908" y="1481157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Q03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A28DA02-F247-4C32-9FD0-E338DBFBADD1}"/>
              </a:ext>
            </a:extLst>
          </p:cNvPr>
          <p:cNvSpPr/>
          <p:nvPr/>
        </p:nvSpPr>
        <p:spPr>
          <a:xfrm>
            <a:off x="4802700" y="1476765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Q04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A2442BE-CEA2-4C21-9458-2CB31DE8B35C}"/>
              </a:ext>
            </a:extLst>
          </p:cNvPr>
          <p:cNvSpPr/>
          <p:nvPr/>
        </p:nvSpPr>
        <p:spPr>
          <a:xfrm>
            <a:off x="5217228" y="1476589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Q06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DE0F4F3-C29A-4A3F-89F2-68C2DA2FFC12}"/>
              </a:ext>
            </a:extLst>
          </p:cNvPr>
          <p:cNvSpPr/>
          <p:nvPr/>
        </p:nvSpPr>
        <p:spPr>
          <a:xfrm>
            <a:off x="5575944" y="1481157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Q08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8147D248-E67C-4C84-AA64-2EBB73060254}"/>
              </a:ext>
            </a:extLst>
          </p:cNvPr>
          <p:cNvSpPr/>
          <p:nvPr/>
        </p:nvSpPr>
        <p:spPr>
          <a:xfrm>
            <a:off x="5880847" y="1481157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Q09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757B660-8114-4BD2-831B-9763ED352CD8}"/>
              </a:ext>
            </a:extLst>
          </p:cNvPr>
          <p:cNvSpPr/>
          <p:nvPr/>
        </p:nvSpPr>
        <p:spPr>
          <a:xfrm>
            <a:off x="8551740" y="1484119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Q13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DD08EAD-9604-49BD-9021-7EDA5DD85069}"/>
              </a:ext>
            </a:extLst>
          </p:cNvPr>
          <p:cNvSpPr/>
          <p:nvPr/>
        </p:nvSpPr>
        <p:spPr>
          <a:xfrm>
            <a:off x="8863686" y="1479278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/>
              <a:t>Q15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8CF2691-2BCB-419E-BD0C-77A70705E360}"/>
              </a:ext>
            </a:extLst>
          </p:cNvPr>
          <p:cNvSpPr/>
          <p:nvPr/>
        </p:nvSpPr>
        <p:spPr>
          <a:xfrm>
            <a:off x="3660851" y="2978355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Q02</a:t>
            </a: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6105F5F2-EDFE-42B4-9AA6-180A7F3F2FE0}"/>
              </a:ext>
            </a:extLst>
          </p:cNvPr>
          <p:cNvCxnSpPr>
            <a:cxnSpLocks/>
          </p:cNvCxnSpPr>
          <p:nvPr/>
        </p:nvCxnSpPr>
        <p:spPr>
          <a:xfrm rot="10800000">
            <a:off x="3893448" y="2520258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1A383386-A29D-4B57-AFDC-8D2F0A4367F9}"/>
              </a:ext>
            </a:extLst>
          </p:cNvPr>
          <p:cNvSpPr/>
          <p:nvPr/>
        </p:nvSpPr>
        <p:spPr>
          <a:xfrm>
            <a:off x="4880051" y="2978355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Q05</a:t>
            </a: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94C9C234-220B-4993-AAA3-066787FAF166}"/>
              </a:ext>
            </a:extLst>
          </p:cNvPr>
          <p:cNvCxnSpPr>
            <a:cxnSpLocks/>
          </p:cNvCxnSpPr>
          <p:nvPr/>
        </p:nvCxnSpPr>
        <p:spPr>
          <a:xfrm rot="10800000">
            <a:off x="5112648" y="2520258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B6FAD67D-0D5C-4B56-BBA5-C054222BCAC6}"/>
              </a:ext>
            </a:extLst>
          </p:cNvPr>
          <p:cNvSpPr/>
          <p:nvPr/>
        </p:nvSpPr>
        <p:spPr>
          <a:xfrm>
            <a:off x="5539562" y="2978355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Q07</a:t>
            </a:r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38850026-2AE2-41E0-A8A0-B8946AA740DB}"/>
              </a:ext>
            </a:extLst>
          </p:cNvPr>
          <p:cNvCxnSpPr>
            <a:cxnSpLocks/>
          </p:cNvCxnSpPr>
          <p:nvPr/>
        </p:nvCxnSpPr>
        <p:spPr>
          <a:xfrm rot="10800000">
            <a:off x="5772159" y="2520258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389A8367-53CD-42C9-A74D-8EFF9869D19D}"/>
              </a:ext>
            </a:extLst>
          </p:cNvPr>
          <p:cNvSpPr/>
          <p:nvPr/>
        </p:nvSpPr>
        <p:spPr>
          <a:xfrm>
            <a:off x="5887811" y="2982743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Q10</a:t>
            </a: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48B3361A-5AC8-430D-A343-0A586CC70FBD}"/>
              </a:ext>
            </a:extLst>
          </p:cNvPr>
          <p:cNvCxnSpPr>
            <a:cxnSpLocks/>
          </p:cNvCxnSpPr>
          <p:nvPr/>
        </p:nvCxnSpPr>
        <p:spPr>
          <a:xfrm rot="10800000">
            <a:off x="6120408" y="2524646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170A11DA-0CDA-4086-B43D-49ED8367D502}"/>
              </a:ext>
            </a:extLst>
          </p:cNvPr>
          <p:cNvSpPr/>
          <p:nvPr/>
        </p:nvSpPr>
        <p:spPr>
          <a:xfrm>
            <a:off x="6225540" y="2982742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Q11</a:t>
            </a:r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0874F12C-2690-4078-9A1A-0290D485140C}"/>
              </a:ext>
            </a:extLst>
          </p:cNvPr>
          <p:cNvCxnSpPr>
            <a:cxnSpLocks/>
          </p:cNvCxnSpPr>
          <p:nvPr/>
        </p:nvCxnSpPr>
        <p:spPr>
          <a:xfrm flipH="1" flipV="1">
            <a:off x="6225540" y="2520258"/>
            <a:ext cx="218703" cy="4624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>
            <a:extLst>
              <a:ext uri="{FF2B5EF4-FFF2-40B4-BE49-F238E27FC236}">
                <a16:creationId xmlns:a16="http://schemas.microsoft.com/office/drawing/2014/main" id="{7EAC08F9-7076-4839-8C1F-C8CF1CA12CDE}"/>
              </a:ext>
            </a:extLst>
          </p:cNvPr>
          <p:cNvSpPr/>
          <p:nvPr/>
        </p:nvSpPr>
        <p:spPr>
          <a:xfrm>
            <a:off x="8705996" y="2986814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Q14</a:t>
            </a:r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795BE975-0822-40FF-B025-A81C6C5032D1}"/>
              </a:ext>
            </a:extLst>
          </p:cNvPr>
          <p:cNvCxnSpPr>
            <a:cxnSpLocks/>
          </p:cNvCxnSpPr>
          <p:nvPr/>
        </p:nvCxnSpPr>
        <p:spPr>
          <a:xfrm rot="10800000">
            <a:off x="8938593" y="2528717"/>
            <a:ext cx="0" cy="4540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94D71DD7-B912-4420-84CD-6E9E3ECB3D23}"/>
              </a:ext>
            </a:extLst>
          </p:cNvPr>
          <p:cNvSpPr/>
          <p:nvPr/>
        </p:nvSpPr>
        <p:spPr>
          <a:xfrm>
            <a:off x="9324323" y="2986814"/>
            <a:ext cx="3080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</a:rPr>
              <a:t>IP</a:t>
            </a:r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58667FD5-7EAC-4D92-A06E-84EFEBC925B8}"/>
              </a:ext>
            </a:extLst>
          </p:cNvPr>
          <p:cNvCxnSpPr>
            <a:cxnSpLocks/>
          </p:cNvCxnSpPr>
          <p:nvPr/>
        </p:nvCxnSpPr>
        <p:spPr>
          <a:xfrm flipV="1">
            <a:off x="9556920" y="2388870"/>
            <a:ext cx="0" cy="5938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11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8EAAB0-EEDA-488E-A313-36A898329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误差源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F87D6B93-85DD-452B-A628-E672ABEB7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552901"/>
              </p:ext>
            </p:extLst>
          </p:nvPr>
        </p:nvGraphicFramePr>
        <p:xfrm>
          <a:off x="838200" y="1805210"/>
          <a:ext cx="329057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8740">
                  <a:extLst>
                    <a:ext uri="{9D8B030D-6E8A-4147-A177-3AD203B41FA5}">
                      <a16:colId xmlns:a16="http://schemas.microsoft.com/office/drawing/2014/main" val="1171126409"/>
                    </a:ext>
                  </a:extLst>
                </a:gridCol>
                <a:gridCol w="671830">
                  <a:extLst>
                    <a:ext uri="{9D8B030D-6E8A-4147-A177-3AD203B41FA5}">
                      <a16:colId xmlns:a16="http://schemas.microsoft.com/office/drawing/2014/main" val="3800168875"/>
                    </a:ext>
                  </a:extLst>
                </a:gridCol>
              </a:tblGrid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05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误差源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050" kern="1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数值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357976163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 dirty="0">
                          <a:effectLst/>
                        </a:rPr>
                        <a:t>二极铁积分场离散性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5e-4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544458516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四极铁积分场误差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20e-4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2564730755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二极铁横向（</a:t>
                      </a:r>
                      <a:r>
                        <a:rPr lang="en-US" sz="1050" kern="100">
                          <a:effectLst/>
                        </a:rPr>
                        <a:t>x/y</a:t>
                      </a:r>
                      <a:r>
                        <a:rPr lang="zh-CN" sz="1050" kern="100">
                          <a:effectLst/>
                        </a:rPr>
                        <a:t>）位置偏差（</a:t>
                      </a:r>
                      <a:r>
                        <a:rPr lang="en-US" sz="1050" kern="100">
                          <a:effectLst/>
                        </a:rPr>
                        <a:t>mm</a:t>
                      </a:r>
                      <a:r>
                        <a:rPr lang="zh-CN" sz="105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0.2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740665399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二极铁纵向位置偏差（</a:t>
                      </a:r>
                      <a:r>
                        <a:rPr lang="en-US" sz="1050" kern="100">
                          <a:effectLst/>
                        </a:rPr>
                        <a:t>mm</a:t>
                      </a:r>
                      <a:r>
                        <a:rPr lang="zh-CN" sz="105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0.2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3712054528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二极铁绕</a:t>
                      </a:r>
                      <a:r>
                        <a:rPr lang="en-US" sz="1050" kern="100">
                          <a:effectLst/>
                        </a:rPr>
                        <a:t>z</a:t>
                      </a:r>
                      <a:r>
                        <a:rPr lang="zh-CN" sz="1050" kern="100">
                          <a:effectLst/>
                        </a:rPr>
                        <a:t>轴旋转偏差（</a:t>
                      </a:r>
                      <a:r>
                        <a:rPr lang="en-US" sz="1050" kern="100">
                          <a:effectLst/>
                        </a:rPr>
                        <a:t>mrad</a:t>
                      </a:r>
                      <a:r>
                        <a:rPr lang="zh-CN" sz="105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0.2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3259901271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四极铁横向（</a:t>
                      </a:r>
                      <a:r>
                        <a:rPr lang="en-US" sz="1050" kern="100">
                          <a:effectLst/>
                        </a:rPr>
                        <a:t>x/y</a:t>
                      </a:r>
                      <a:r>
                        <a:rPr lang="zh-CN" sz="1050" kern="100">
                          <a:effectLst/>
                        </a:rPr>
                        <a:t>）位置偏差（</a:t>
                      </a:r>
                      <a:r>
                        <a:rPr lang="en-US" sz="1050" kern="100">
                          <a:effectLst/>
                        </a:rPr>
                        <a:t>mm</a:t>
                      </a:r>
                      <a:r>
                        <a:rPr lang="zh-CN" sz="105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0.1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56057045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四极铁纵向位置偏差（</a:t>
                      </a:r>
                      <a:r>
                        <a:rPr lang="en-US" sz="1050" kern="100">
                          <a:effectLst/>
                        </a:rPr>
                        <a:t>mm</a:t>
                      </a:r>
                      <a:r>
                        <a:rPr lang="zh-CN" sz="105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0.2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2276620499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四极铁绕</a:t>
                      </a:r>
                      <a:r>
                        <a:rPr lang="en-US" sz="1050" kern="100">
                          <a:effectLst/>
                        </a:rPr>
                        <a:t>z</a:t>
                      </a:r>
                      <a:r>
                        <a:rPr lang="zh-CN" sz="1050" kern="100">
                          <a:effectLst/>
                        </a:rPr>
                        <a:t>轴旋转偏差（</a:t>
                      </a:r>
                      <a:r>
                        <a:rPr lang="en-US" sz="1050" kern="100">
                          <a:effectLst/>
                        </a:rPr>
                        <a:t>mrad</a:t>
                      </a:r>
                      <a:r>
                        <a:rPr lang="zh-CN" sz="105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0.2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2541909632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校正磁铁绕</a:t>
                      </a:r>
                      <a:r>
                        <a:rPr lang="en-US" sz="1050" kern="100">
                          <a:effectLst/>
                        </a:rPr>
                        <a:t>z</a:t>
                      </a:r>
                      <a:r>
                        <a:rPr lang="zh-CN" sz="1050" kern="100">
                          <a:effectLst/>
                        </a:rPr>
                        <a:t>轴旋转偏差（</a:t>
                      </a:r>
                      <a:r>
                        <a:rPr lang="en-US" sz="1050" kern="100">
                          <a:effectLst/>
                        </a:rPr>
                        <a:t>mrad</a:t>
                      </a:r>
                      <a:r>
                        <a:rPr lang="zh-CN" sz="105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0.2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2878243828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校正磁铁横向（</a:t>
                      </a:r>
                      <a:r>
                        <a:rPr lang="en-US" sz="1050" kern="100">
                          <a:effectLst/>
                        </a:rPr>
                        <a:t>x/y</a:t>
                      </a:r>
                      <a:r>
                        <a:rPr lang="zh-CN" sz="1050" kern="100">
                          <a:effectLst/>
                        </a:rPr>
                        <a:t>）位置偏差（</a:t>
                      </a:r>
                      <a:r>
                        <a:rPr lang="en-US" sz="1050" kern="100">
                          <a:effectLst/>
                        </a:rPr>
                        <a:t>mm</a:t>
                      </a:r>
                      <a:r>
                        <a:rPr lang="zh-CN" sz="105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0.2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285637845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050" kern="100">
                          <a:effectLst/>
                        </a:rPr>
                        <a:t>校正磁铁绕</a:t>
                      </a:r>
                      <a:r>
                        <a:rPr lang="en-US" sz="1050" kern="100">
                          <a:effectLst/>
                        </a:rPr>
                        <a:t>z</a:t>
                      </a:r>
                      <a:r>
                        <a:rPr lang="zh-CN" sz="1050" kern="100">
                          <a:effectLst/>
                        </a:rPr>
                        <a:t>轴旋转偏差（</a:t>
                      </a:r>
                      <a:r>
                        <a:rPr lang="en-US" sz="1050" kern="100">
                          <a:effectLst/>
                        </a:rPr>
                        <a:t>mrad</a:t>
                      </a:r>
                      <a:r>
                        <a:rPr lang="zh-CN" sz="1050" kern="100">
                          <a:effectLst/>
                        </a:rPr>
                        <a:t>）</a:t>
                      </a:r>
                      <a:endParaRPr lang="zh-CN" sz="105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0.2</a:t>
                      </a:r>
                      <a:endParaRPr lang="zh-CN" sz="105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4290716161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99A5066-6C86-4752-B2CB-C2AA90CDB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53340"/>
              </p:ext>
            </p:extLst>
          </p:nvPr>
        </p:nvGraphicFramePr>
        <p:xfrm>
          <a:off x="4471034" y="1805210"/>
          <a:ext cx="5032629" cy="2667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7286">
                  <a:extLst>
                    <a:ext uri="{9D8B030D-6E8A-4147-A177-3AD203B41FA5}">
                      <a16:colId xmlns:a16="http://schemas.microsoft.com/office/drawing/2014/main" val="1815529599"/>
                    </a:ext>
                  </a:extLst>
                </a:gridCol>
                <a:gridCol w="1142405">
                  <a:extLst>
                    <a:ext uri="{9D8B030D-6E8A-4147-A177-3AD203B41FA5}">
                      <a16:colId xmlns:a16="http://schemas.microsoft.com/office/drawing/2014/main" val="1682877478"/>
                    </a:ext>
                  </a:extLst>
                </a:gridCol>
                <a:gridCol w="1195301">
                  <a:extLst>
                    <a:ext uri="{9D8B030D-6E8A-4147-A177-3AD203B41FA5}">
                      <a16:colId xmlns:a16="http://schemas.microsoft.com/office/drawing/2014/main" val="1918604181"/>
                    </a:ext>
                  </a:extLst>
                </a:gridCol>
                <a:gridCol w="1134849">
                  <a:extLst>
                    <a:ext uri="{9D8B030D-6E8A-4147-A177-3AD203B41FA5}">
                      <a16:colId xmlns:a16="http://schemas.microsoft.com/office/drawing/2014/main" val="4218926890"/>
                    </a:ext>
                  </a:extLst>
                </a:gridCol>
                <a:gridCol w="1132788">
                  <a:extLst>
                    <a:ext uri="{9D8B030D-6E8A-4147-A177-3AD203B41FA5}">
                      <a16:colId xmlns:a16="http://schemas.microsoft.com/office/drawing/2014/main" val="3852523164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zh-CN" sz="1200" dirty="0">
                          <a:effectLst/>
                        </a:rPr>
                        <a:t>弯转磁铁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四极磁铁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12193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zh-CN" sz="1200" dirty="0">
                          <a:effectLst/>
                        </a:rPr>
                        <a:t>随机误差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zh-CN" sz="1200">
                          <a:effectLst/>
                        </a:rPr>
                        <a:t>系统误差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zh-CN" altLang="en-US" sz="1050" b="1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随机误差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系统误差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363788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</a:rPr>
                        <a:t>5.0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673508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5.0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8673698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1.0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</a:rPr>
                        <a:t>1.0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981042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</a:rPr>
                        <a:t>0.3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16267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1.0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1.0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107789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0.3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720148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1.0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0863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0.3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745198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</a:rPr>
                        <a:t>1.0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90333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0.3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2.0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"/>
                        </a:spcBef>
                        <a:spcAft>
                          <a:spcPts val="12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8616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87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E03CAB-6403-4917-BA09-26183E890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加误差种子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9B468BA-8718-4F33-9C60-93D8FDBED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01044"/>
            <a:ext cx="5334000" cy="40005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E14D034-0447-409C-A0CD-34A4CE83B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01044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9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C1752D-251B-4773-B26A-2DA6CC4B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14 corrector &amp; 15 BPM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1ABA9E57-F031-41C7-98A3-EC922C0951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857500"/>
            <a:ext cx="5334000" cy="40005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59A04A1-3FE5-4E1B-A031-9F9544C78D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57500"/>
            <a:ext cx="5334000" cy="3985260"/>
          </a:xfrm>
          <a:prstGeom prst="rect">
            <a:avLst/>
          </a:prstGeom>
        </p:spPr>
      </p:pic>
      <p:sp>
        <p:nvSpPr>
          <p:cNvPr id="7" name="内容占位符 2">
            <a:extLst>
              <a:ext uri="{FF2B5EF4-FFF2-40B4-BE49-F238E27FC236}">
                <a16:creationId xmlns:a16="http://schemas.microsoft.com/office/drawing/2014/main" id="{316305A9-6570-4C5C-8195-EB6D842F5CD3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14</a:t>
            </a:r>
            <a:r>
              <a:rPr lang="zh-CN" altLang="en-US" sz="2000" dirty="0"/>
              <a:t>个校正子位置：</a:t>
            </a:r>
            <a:r>
              <a:rPr lang="en-US" altLang="zh-CN" sz="2000" dirty="0"/>
              <a:t>14</a:t>
            </a:r>
            <a:r>
              <a:rPr lang="zh-CN" altLang="en-US" sz="2000" dirty="0"/>
              <a:t>块</a:t>
            </a:r>
            <a:r>
              <a:rPr lang="en-US" altLang="zh-CN" sz="2000" dirty="0"/>
              <a:t>Q</a:t>
            </a:r>
            <a:r>
              <a:rPr lang="zh-CN" altLang="en-US" sz="2000" dirty="0"/>
              <a:t>铁绑腿</a:t>
            </a:r>
            <a:endParaRPr lang="en-US" altLang="zh-CN" sz="2000" dirty="0"/>
          </a:p>
          <a:p>
            <a:r>
              <a:rPr lang="en-US" altLang="zh-CN" sz="2000" dirty="0"/>
              <a:t>15</a:t>
            </a:r>
            <a:r>
              <a:rPr lang="zh-CN" altLang="en-US" sz="2000" dirty="0"/>
              <a:t>个</a:t>
            </a:r>
            <a:r>
              <a:rPr lang="en-US" altLang="zh-CN" sz="2000" dirty="0"/>
              <a:t>BPM</a:t>
            </a:r>
            <a:r>
              <a:rPr lang="zh-CN" altLang="en-US" sz="2000" dirty="0"/>
              <a:t>位置：每块</a:t>
            </a:r>
            <a:r>
              <a:rPr lang="en-US" altLang="zh-CN" sz="2000" dirty="0"/>
              <a:t>Q</a:t>
            </a:r>
            <a:r>
              <a:rPr lang="zh-CN" altLang="en-US" sz="2000" dirty="0"/>
              <a:t>铁后，及</a:t>
            </a:r>
            <a:r>
              <a:rPr lang="en-US" altLang="zh-CN" sz="2000" dirty="0"/>
              <a:t>IP</a:t>
            </a:r>
            <a:r>
              <a:rPr lang="zh-CN" altLang="en-US" sz="2000" dirty="0"/>
              <a:t>处</a:t>
            </a:r>
            <a:endParaRPr lang="en-US" altLang="zh-CN" sz="2000" dirty="0"/>
          </a:p>
          <a:p>
            <a:r>
              <a:rPr lang="zh-CN" altLang="en-US" sz="2000" dirty="0"/>
              <a:t>尺寸（</a:t>
            </a:r>
            <a:r>
              <a:rPr lang="en-US" altLang="zh-CN" sz="2000" dirty="0"/>
              <a:t>β</a:t>
            </a:r>
            <a:r>
              <a:rPr lang="zh-CN" altLang="en-US" sz="2000" dirty="0"/>
              <a:t>函数）和轨道（色散）校正效果较好</a:t>
            </a:r>
          </a:p>
        </p:txBody>
      </p:sp>
    </p:spTree>
    <p:extLst>
      <p:ext uri="{BB962C8B-B14F-4D97-AF65-F5344CB8AC3E}">
        <p14:creationId xmlns:p14="http://schemas.microsoft.com/office/powerpoint/2010/main" val="419059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C1752D-251B-4773-B26A-2DA6CC4B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14 corrector &amp; 15 BPM</a:t>
            </a:r>
            <a:r>
              <a:rPr lang="zh-CN" altLang="en-US" dirty="0"/>
              <a:t>（</a:t>
            </a:r>
            <a:r>
              <a:rPr lang="en-US" altLang="zh-CN" dirty="0"/>
              <a:t>move the last BPM</a:t>
            </a:r>
            <a:r>
              <a:rPr lang="zh-CN" altLang="en-US" dirty="0"/>
              <a:t>）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5A6F3B6-AFE1-4E30-8DF8-F0143BA6A80F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14</a:t>
            </a:r>
            <a:r>
              <a:rPr lang="zh-CN" altLang="en-US" sz="2000" dirty="0"/>
              <a:t>个校正子位置：</a:t>
            </a:r>
            <a:r>
              <a:rPr lang="en-US" altLang="zh-CN" sz="2000" dirty="0"/>
              <a:t>14</a:t>
            </a:r>
            <a:r>
              <a:rPr lang="zh-CN" altLang="en-US" sz="2000" dirty="0"/>
              <a:t>块</a:t>
            </a:r>
            <a:r>
              <a:rPr lang="en-US" altLang="zh-CN" sz="2000" dirty="0"/>
              <a:t>Q</a:t>
            </a:r>
            <a:r>
              <a:rPr lang="zh-CN" altLang="en-US" sz="2000" dirty="0"/>
              <a:t>铁绑腿</a:t>
            </a:r>
            <a:endParaRPr lang="en-US" altLang="zh-CN" sz="2000" dirty="0"/>
          </a:p>
          <a:p>
            <a:r>
              <a:rPr lang="en-US" altLang="zh-CN" sz="2000" dirty="0"/>
              <a:t>15</a:t>
            </a:r>
            <a:r>
              <a:rPr lang="zh-CN" altLang="en-US" sz="2000" dirty="0"/>
              <a:t>个</a:t>
            </a:r>
            <a:r>
              <a:rPr lang="en-US" altLang="zh-CN" sz="2000" dirty="0"/>
              <a:t>BPM</a:t>
            </a:r>
            <a:r>
              <a:rPr lang="zh-CN" altLang="en-US" sz="2000" dirty="0"/>
              <a:t>位置：每块</a:t>
            </a:r>
            <a:r>
              <a:rPr lang="en-US" altLang="zh-CN" sz="2000" dirty="0"/>
              <a:t>Q</a:t>
            </a:r>
            <a:r>
              <a:rPr lang="zh-CN" altLang="en-US" sz="2000" dirty="0"/>
              <a:t>铁后，及</a:t>
            </a:r>
            <a:r>
              <a:rPr lang="en-US" altLang="zh-CN" sz="2000" b="1" dirty="0"/>
              <a:t>IP</a:t>
            </a:r>
            <a:r>
              <a:rPr lang="zh-CN" altLang="en-US" sz="2000" b="1" dirty="0"/>
              <a:t>上游</a:t>
            </a:r>
            <a:r>
              <a:rPr lang="en-US" altLang="zh-CN" sz="2000" b="1" dirty="0"/>
              <a:t>1m</a:t>
            </a:r>
            <a:r>
              <a:rPr lang="zh-CN" altLang="en-US" sz="2000" b="1" dirty="0"/>
              <a:t>处</a:t>
            </a:r>
            <a:r>
              <a:rPr lang="zh-CN" altLang="en-US" sz="2000" dirty="0"/>
              <a:t>（</a:t>
            </a:r>
            <a:r>
              <a:rPr lang="en-US" altLang="zh-CN" sz="2000" dirty="0"/>
              <a:t>B12</a:t>
            </a:r>
            <a:r>
              <a:rPr lang="zh-CN" altLang="en-US" sz="2000" dirty="0"/>
              <a:t>后）</a:t>
            </a:r>
            <a:endParaRPr lang="en-US" altLang="zh-CN" sz="2000" dirty="0"/>
          </a:p>
          <a:p>
            <a:r>
              <a:rPr lang="zh-CN" altLang="en-US" sz="2000" dirty="0"/>
              <a:t>轨道和色散校正效果较差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CA813E0-15DE-4823-A1D7-153AC0D60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57500"/>
            <a:ext cx="5334000" cy="40005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AE8038F-5F03-4541-8D06-B8143B7C4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900" y="2865120"/>
            <a:ext cx="5334000" cy="398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1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C1752D-251B-4773-B26A-2DA6CC4B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14 corrector &amp; 16 BPM</a:t>
            </a:r>
            <a:r>
              <a:rPr lang="zh-CN" altLang="en-US" dirty="0"/>
              <a:t>（</a:t>
            </a:r>
            <a:r>
              <a:rPr lang="en-US" altLang="zh-CN" dirty="0"/>
              <a:t>chicane3 off</a:t>
            </a:r>
            <a:r>
              <a:rPr lang="zh-CN" altLang="en-US" dirty="0"/>
              <a:t>）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316305A9-6570-4C5C-8195-EB6D842F5CD3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14</a:t>
            </a:r>
            <a:r>
              <a:rPr lang="zh-CN" altLang="en-US" sz="2000" dirty="0"/>
              <a:t>个校正子位置：</a:t>
            </a:r>
            <a:r>
              <a:rPr lang="en-US" altLang="zh-CN" sz="2000" dirty="0"/>
              <a:t>14</a:t>
            </a:r>
            <a:r>
              <a:rPr lang="zh-CN" altLang="en-US" sz="2000" dirty="0"/>
              <a:t>块</a:t>
            </a:r>
            <a:r>
              <a:rPr lang="en-US" altLang="zh-CN" sz="2000" dirty="0"/>
              <a:t>Q</a:t>
            </a:r>
            <a:r>
              <a:rPr lang="zh-CN" altLang="en-US" sz="2000" dirty="0"/>
              <a:t>铁绑腿</a:t>
            </a:r>
            <a:endParaRPr lang="en-US" altLang="zh-CN" sz="2000" dirty="0"/>
          </a:p>
          <a:p>
            <a:r>
              <a:rPr lang="en-US" altLang="zh-CN" sz="2000" dirty="0"/>
              <a:t>16</a:t>
            </a:r>
            <a:r>
              <a:rPr lang="zh-CN" altLang="en-US" sz="2000" dirty="0"/>
              <a:t>个</a:t>
            </a:r>
            <a:r>
              <a:rPr lang="en-US" altLang="zh-CN" sz="2000" dirty="0"/>
              <a:t>BPM</a:t>
            </a:r>
            <a:r>
              <a:rPr lang="zh-CN" altLang="en-US" sz="2000" dirty="0"/>
              <a:t>位置：每块</a:t>
            </a:r>
            <a:r>
              <a:rPr lang="en-US" altLang="zh-CN" sz="2000" dirty="0"/>
              <a:t>Q</a:t>
            </a:r>
            <a:r>
              <a:rPr lang="zh-CN" altLang="en-US" sz="2000" dirty="0"/>
              <a:t>铁后，及</a:t>
            </a:r>
            <a:r>
              <a:rPr lang="en-US" altLang="zh-CN" sz="2000" b="1" dirty="0"/>
              <a:t>IP</a:t>
            </a:r>
            <a:r>
              <a:rPr lang="zh-CN" altLang="en-US" sz="2000" b="1" dirty="0"/>
              <a:t>上游</a:t>
            </a:r>
            <a:r>
              <a:rPr lang="en-US" altLang="zh-CN" sz="2000" b="1" dirty="0"/>
              <a:t>1m</a:t>
            </a:r>
            <a:r>
              <a:rPr lang="zh-CN" altLang="en-US" sz="2000" b="1" dirty="0"/>
              <a:t>处，</a:t>
            </a:r>
            <a:r>
              <a:rPr lang="en-US" altLang="zh-CN" sz="2000" b="1" dirty="0"/>
              <a:t>IP</a:t>
            </a:r>
            <a:r>
              <a:rPr lang="zh-CN" altLang="en-US" sz="2000" b="1" dirty="0"/>
              <a:t>下游</a:t>
            </a:r>
            <a:r>
              <a:rPr lang="en-US" altLang="zh-CN" sz="2000" b="1" dirty="0"/>
              <a:t>1m</a:t>
            </a:r>
            <a:r>
              <a:rPr lang="zh-CN" altLang="en-US" sz="2000" b="1" dirty="0"/>
              <a:t>处</a:t>
            </a:r>
            <a:endParaRPr lang="en-US" altLang="zh-CN" sz="2000" b="1" dirty="0"/>
          </a:p>
          <a:p>
            <a:r>
              <a:rPr lang="zh-CN" altLang="en-US" sz="2000" dirty="0"/>
              <a:t>轨道和色散校正效果较好（</a:t>
            </a:r>
            <a:r>
              <a:rPr lang="en-US" altLang="zh-CN" sz="2000" dirty="0"/>
              <a:t>βy</a:t>
            </a:r>
            <a:r>
              <a:rPr lang="zh-CN" altLang="en-US" sz="2000" dirty="0"/>
              <a:t>校正有偏差是因为把合束</a:t>
            </a:r>
            <a:r>
              <a:rPr lang="en-US" altLang="zh-CN" sz="2000" dirty="0"/>
              <a:t>chicane</a:t>
            </a:r>
            <a:r>
              <a:rPr lang="zh-CN" altLang="en-US" sz="2000" dirty="0"/>
              <a:t>关掉后理想</a:t>
            </a:r>
            <a:r>
              <a:rPr lang="en-US" altLang="zh-CN" sz="2000" dirty="0"/>
              <a:t>βy</a:t>
            </a:r>
            <a:r>
              <a:rPr lang="zh-CN" altLang="en-US" sz="2000" dirty="0"/>
              <a:t>从</a:t>
            </a:r>
            <a:r>
              <a:rPr lang="en-US" altLang="zh-CN" sz="2000" dirty="0"/>
              <a:t>0.18</a:t>
            </a:r>
            <a:r>
              <a:rPr lang="zh-CN" altLang="en-US" sz="2000" dirty="0"/>
              <a:t>→</a:t>
            </a:r>
            <a:r>
              <a:rPr lang="en-US" altLang="zh-CN" sz="2000" dirty="0"/>
              <a:t>0.25</a:t>
            </a:r>
            <a:r>
              <a:rPr lang="zh-CN" altLang="en-US" sz="2000" dirty="0"/>
              <a:t>）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D4D99F8-F8D7-4262-93DB-220B1CD02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7500"/>
            <a:ext cx="5334000" cy="400050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88138F52-1BE5-4602-991D-96E1381A2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575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376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C1752D-251B-4773-B26A-2DA6CC4B4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14 corrector &amp; 16 BPM</a:t>
            </a:r>
            <a:r>
              <a:rPr lang="zh-CN" altLang="en-US" dirty="0"/>
              <a:t>（</a:t>
            </a:r>
            <a:r>
              <a:rPr lang="en-US" altLang="zh-CN" dirty="0"/>
              <a:t>chicane3 on</a:t>
            </a:r>
            <a:r>
              <a:rPr lang="zh-CN" altLang="en-US" dirty="0"/>
              <a:t>）</a:t>
            </a: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316305A9-6570-4C5C-8195-EB6D842F5CD3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14</a:t>
            </a:r>
            <a:r>
              <a:rPr lang="zh-CN" altLang="en-US" sz="2000" dirty="0"/>
              <a:t>个校正子位置：</a:t>
            </a:r>
            <a:r>
              <a:rPr lang="en-US" altLang="zh-CN" sz="2000" dirty="0"/>
              <a:t>14</a:t>
            </a:r>
            <a:r>
              <a:rPr lang="zh-CN" altLang="en-US" sz="2000" dirty="0"/>
              <a:t>块</a:t>
            </a:r>
            <a:r>
              <a:rPr lang="en-US" altLang="zh-CN" sz="2000" dirty="0"/>
              <a:t>Q</a:t>
            </a:r>
            <a:r>
              <a:rPr lang="zh-CN" altLang="en-US" sz="2000" dirty="0"/>
              <a:t>铁绑腿</a:t>
            </a:r>
            <a:endParaRPr lang="en-US" altLang="zh-CN" sz="2000" dirty="0"/>
          </a:p>
          <a:p>
            <a:r>
              <a:rPr lang="en-US" altLang="zh-CN" sz="2000" dirty="0"/>
              <a:t>16</a:t>
            </a:r>
            <a:r>
              <a:rPr lang="zh-CN" altLang="en-US" sz="2000" dirty="0"/>
              <a:t>个</a:t>
            </a:r>
            <a:r>
              <a:rPr lang="en-US" altLang="zh-CN" sz="2000" dirty="0"/>
              <a:t>BPM</a:t>
            </a:r>
            <a:r>
              <a:rPr lang="zh-CN" altLang="en-US" sz="2000" dirty="0"/>
              <a:t>位置：每块</a:t>
            </a:r>
            <a:r>
              <a:rPr lang="en-US" altLang="zh-CN" sz="2000" dirty="0"/>
              <a:t>Q</a:t>
            </a:r>
            <a:r>
              <a:rPr lang="zh-CN" altLang="en-US" sz="2000" dirty="0"/>
              <a:t>铁后，及</a:t>
            </a:r>
            <a:r>
              <a:rPr lang="en-US" altLang="zh-CN" sz="2000" b="1" dirty="0"/>
              <a:t>IP</a:t>
            </a:r>
            <a:r>
              <a:rPr lang="zh-CN" altLang="en-US" sz="2000" b="1" dirty="0"/>
              <a:t>上游</a:t>
            </a:r>
            <a:r>
              <a:rPr lang="en-US" altLang="zh-CN" sz="2000" b="1" dirty="0"/>
              <a:t>1m</a:t>
            </a:r>
            <a:r>
              <a:rPr lang="zh-CN" altLang="en-US" sz="2000" b="1" dirty="0"/>
              <a:t>处，</a:t>
            </a:r>
            <a:r>
              <a:rPr lang="en-US" altLang="zh-CN" sz="2000" b="1" dirty="0"/>
              <a:t>IP</a:t>
            </a:r>
            <a:r>
              <a:rPr lang="zh-CN" altLang="en-US" sz="2000" b="1" dirty="0"/>
              <a:t>下游</a:t>
            </a:r>
            <a:r>
              <a:rPr lang="en-US" altLang="zh-CN" sz="2000" b="1" dirty="0"/>
              <a:t>1m</a:t>
            </a:r>
            <a:r>
              <a:rPr lang="zh-CN" altLang="en-US" sz="2000" b="1" dirty="0"/>
              <a:t>处</a:t>
            </a:r>
            <a:endParaRPr lang="en-US" altLang="zh-CN" sz="2000" b="1" dirty="0"/>
          </a:p>
          <a:p>
            <a:r>
              <a:rPr lang="zh-CN" altLang="en-US" sz="2000" dirty="0"/>
              <a:t>轨道和色散校正效果较好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800C2E1-44C5-4347-8816-FFA856757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57500"/>
            <a:ext cx="5334000" cy="40005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7699746-68EF-4611-BEC4-ACF55602B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575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4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611</Words>
  <Application>Microsoft Office PowerPoint</Application>
  <PresentationFormat>宽屏</PresentationFormat>
  <Paragraphs>133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等线</vt:lpstr>
      <vt:lpstr>等线 Light</vt:lpstr>
      <vt:lpstr>宋体</vt:lpstr>
      <vt:lpstr>Arial</vt:lpstr>
      <vt:lpstr>Calibri</vt:lpstr>
      <vt:lpstr>Times New Roman</vt:lpstr>
      <vt:lpstr>Office 主题​​</vt:lpstr>
      <vt:lpstr>2024/03/11</vt:lpstr>
      <vt:lpstr>十号厅new lattice误差分析</vt:lpstr>
      <vt:lpstr>new lattice及其色散和相移演化</vt:lpstr>
      <vt:lpstr>误差源</vt:lpstr>
      <vt:lpstr>加误差种子</vt:lpstr>
      <vt:lpstr>14 corrector &amp; 15 BPM</vt:lpstr>
      <vt:lpstr>14 corrector &amp; 15 BPM（move the last BPM）</vt:lpstr>
      <vt:lpstr>14 corrector &amp; 16 BPM（chicane3 off）</vt:lpstr>
      <vt:lpstr>14 corrector &amp; 16 BPM（chicane3 on）</vt:lpstr>
      <vt:lpstr>14 corrector &amp; 10 BPM</vt:lpstr>
      <vt:lpstr>9 corrector &amp; 10 BPM</vt:lpstr>
      <vt:lpstr>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2024/03/11</dc:title>
  <dc:creator>shixueyan</dc:creator>
  <cp:lastModifiedBy>shixueyan</cp:lastModifiedBy>
  <cp:revision>48</cp:revision>
  <dcterms:created xsi:type="dcterms:W3CDTF">2024-03-11T00:00:11Z</dcterms:created>
  <dcterms:modified xsi:type="dcterms:W3CDTF">2024-03-11T09:38:06Z</dcterms:modified>
</cp:coreProperties>
</file>