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9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80" y="2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7F937E-1F81-41A9-98D4-50A239412753}" type="datetimeFigureOut">
              <a:rPr lang="zh-CN" altLang="en-US" smtClean="0"/>
              <a:t>2024/3/11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C0CB1D-D8C6-4BEC-836F-671BE1942C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270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1899C63-0838-9BA7-20B4-370E993D7A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030301F-C22A-7F31-0D7D-5D9D4B311B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4CE8902-9F9D-946B-909E-E695F46B9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76BA-B892-4CE7-8CD6-2DEAF7F34213}" type="datetimeFigureOut">
              <a:rPr lang="zh-CN" altLang="en-US" smtClean="0"/>
              <a:t>2024/3/11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55C43BA-3190-1661-472C-D577F7174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567EE13-9B84-98F4-29F9-D7159AF7D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27FBB-608A-4022-B078-01660BE5C6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3578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04D3314-4C90-3552-7FCE-122EDF0CE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EBA24EF-F5DC-82BA-242C-147E4722A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AA74098-633C-8BB4-45F2-1DAABE93C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76BA-B892-4CE7-8CD6-2DEAF7F34213}" type="datetimeFigureOut">
              <a:rPr lang="zh-CN" altLang="en-US" smtClean="0"/>
              <a:t>2024/3/11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9650D69-A61B-8730-6C7C-120D2BAF3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1C9F719-61F4-B88A-A8E3-C651CD1E3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27FBB-608A-4022-B078-01660BE5C6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3781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FA223C61-067E-EAAF-F6CF-285BE986C5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66D138C-67E0-67DA-E4C5-5A2D6E027D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5529085-1DDC-68B7-A2C4-BAEEBC4B4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76BA-B892-4CE7-8CD6-2DEAF7F34213}" type="datetimeFigureOut">
              <a:rPr lang="zh-CN" altLang="en-US" smtClean="0"/>
              <a:t>2024/3/11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B8F25CF-B0A9-D4E7-02C5-AE7C433A3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866CFE2-0773-90F0-70AF-DA1EE3C7E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27FBB-608A-4022-B078-01660BE5C6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9741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22D1A0E-6CC6-1590-100C-F18700A05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B9077BD-4E13-C34C-2BEB-527CEF7BAD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41B2B1C-B72E-4DE8-E6B0-EBCB38135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76BA-B892-4CE7-8CD6-2DEAF7F34213}" type="datetimeFigureOut">
              <a:rPr lang="zh-CN" altLang="en-US" smtClean="0"/>
              <a:t>2024/3/11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BC50C13-4C04-9097-D204-7D072A1E5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A7B1C10-33B4-267D-E209-43238880B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27FBB-608A-4022-B078-01660BE5C6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4154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BDDDFE3-212F-66F2-2983-00AE59F16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99E3428-8B11-8DAA-931A-9D879C4018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699C435-1FFF-A80E-F076-8E333BC78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76BA-B892-4CE7-8CD6-2DEAF7F34213}" type="datetimeFigureOut">
              <a:rPr lang="zh-CN" altLang="en-US" smtClean="0"/>
              <a:t>2024/3/11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EA68BDB-B63E-332C-C069-6C7ABDBDA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45B1F11-B097-07DE-7467-5ECE00975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27FBB-608A-4022-B078-01660BE5C6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7072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DFE88B0-4C54-E818-767D-90E11A16A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65E79CE-F940-2919-E320-E55AFA39CE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F3B5E6F-9E51-9FE5-843D-55B622C236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6930AD8-B48F-853D-F49F-6642DB0B3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76BA-B892-4CE7-8CD6-2DEAF7F34213}" type="datetimeFigureOut">
              <a:rPr lang="zh-CN" altLang="en-US" smtClean="0"/>
              <a:t>2024/3/11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65C3470-9DBF-B0BC-5A3E-106E086CD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00AB114-C225-699F-B4ED-BF8777A1E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27FBB-608A-4022-B078-01660BE5C6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2074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507DE8F-4EBB-7FEB-EED7-341C4AB8A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BA4432A-BAD8-B1C2-EC83-F32AA0E8F0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212FF03-304C-B470-C48C-EF2C52AA64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8A7D063E-03D2-4369-83E7-10E2FF0A60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3DFB7184-2F21-852A-4DF2-D66E83950A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760BE7F4-ECAB-6232-1C16-FD0B015C4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76BA-B892-4CE7-8CD6-2DEAF7F34213}" type="datetimeFigureOut">
              <a:rPr lang="zh-CN" altLang="en-US" smtClean="0"/>
              <a:t>2024/3/11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62F5EBAD-756C-4E84-D61A-6FB6EA49C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34DF2C73-E026-D5B3-E7B9-677219910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27FBB-608A-4022-B078-01660BE5C6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2951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CA9CCEC-C6A6-EFFB-F3ED-B7CA6791E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83686FE-3C8E-7BFC-557D-04A3C3FD0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76BA-B892-4CE7-8CD6-2DEAF7F34213}" type="datetimeFigureOut">
              <a:rPr lang="zh-CN" altLang="en-US" smtClean="0"/>
              <a:t>2024/3/11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43125C27-3A44-1C34-7B2F-F164F7EC9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86CF14C-3828-9893-E782-924EC5CD5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27FBB-608A-4022-B078-01660BE5C6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2511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A622FE0C-6091-9D49-690C-765E67B98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76BA-B892-4CE7-8CD6-2DEAF7F34213}" type="datetimeFigureOut">
              <a:rPr lang="zh-CN" altLang="en-US" smtClean="0"/>
              <a:t>2024/3/11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AEF2F500-4DCA-2833-3858-599F7828E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11FAAB0-E1A6-0125-35BF-49F17C8C0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27FBB-608A-4022-B078-01660BE5C6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1400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E6C1143-27C5-52D0-B370-CEAF7CA21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E89E21A-0E3D-E75F-CAED-22B18F65A9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3B86731-14DA-EB19-C569-5DB2A8B2D5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02409F9-EB27-860B-2C29-83339D295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76BA-B892-4CE7-8CD6-2DEAF7F34213}" type="datetimeFigureOut">
              <a:rPr lang="zh-CN" altLang="en-US" smtClean="0"/>
              <a:t>2024/3/11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7D8BF46-EC56-4518-B884-7401B8D9D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2D9EF21-A2B0-CBCA-DF87-FC2E2B85A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27FBB-608A-4022-B078-01660BE5C6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81960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98FFE03-C7C1-591F-C5EE-02CB384BD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C228A753-ABF3-D95F-C50C-FDE7BFC82F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C60EE84-8E12-A0C5-870E-6B6369DBCD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DDB9661-F424-B921-22E6-3727D5EEC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76BA-B892-4CE7-8CD6-2DEAF7F34213}" type="datetimeFigureOut">
              <a:rPr lang="zh-CN" altLang="en-US" smtClean="0"/>
              <a:t>2024/3/11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75E6ED0-5C2F-DE66-88F5-05DF97DDA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9AFB79F-975D-03A5-58AF-D61920EA2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27FBB-608A-4022-B078-01660BE5C6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7889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F5E82369-B1DC-58DA-1B9A-F1CF55F84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957BAC9-C5B9-BF81-FC61-91640C4802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B2B4E0D-4042-E814-1C87-48A80AE5CB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176BA-B892-4CE7-8CD6-2DEAF7F34213}" type="datetimeFigureOut">
              <a:rPr lang="zh-CN" altLang="en-US" smtClean="0"/>
              <a:t>2024/3/11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E5FE3F8-B2BF-512B-1D67-2BD701AA17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E11DD30-CF9F-EF01-8D8F-7E2210FD20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27FBB-608A-4022-B078-01660BE5C6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4312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73324EE-0694-B8A1-DCB6-E6D99F57ED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3789" y="1515395"/>
            <a:ext cx="9144000" cy="2387600"/>
          </a:xfrm>
        </p:spPr>
        <p:txBody>
          <a:bodyPr/>
          <a:lstStyle/>
          <a:p>
            <a:r>
              <a:rPr lang="en-US" altLang="zh-CN" dirty="0"/>
              <a:t>2024.3.11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28623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C287BFC2-356E-602F-7BDC-79CEC4F281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5352" y="504093"/>
            <a:ext cx="4077819" cy="2219573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D6965DA4-1434-7496-8A66-45357B7727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1529"/>
            <a:ext cx="8772254" cy="4100425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4021DFAE-7C1C-1866-C426-51CF035D343C}"/>
              </a:ext>
            </a:extLst>
          </p:cNvPr>
          <p:cNvSpPr txBox="1"/>
          <p:nvPr/>
        </p:nvSpPr>
        <p:spPr>
          <a:xfrm>
            <a:off x="2989385" y="691662"/>
            <a:ext cx="11136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~1.05</a:t>
            </a:r>
            <a:endParaRPr lang="zh-CN" altLang="en-US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84E568B1-8D99-61AB-27AF-304420515D15}"/>
              </a:ext>
            </a:extLst>
          </p:cNvPr>
          <p:cNvSpPr txBox="1"/>
          <p:nvPr/>
        </p:nvSpPr>
        <p:spPr>
          <a:xfrm>
            <a:off x="703385" y="4712677"/>
            <a:ext cx="10943492" cy="10681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dirty="0"/>
              <a:t>上次的问题是，如何处理大束长情况下仍有差别的问题，分析的原因是书中的公式代入的横向电场是</a:t>
            </a:r>
            <a:r>
              <a:rPr lang="en-US" altLang="zh-CN" dirty="0"/>
              <a:t>free space</a:t>
            </a:r>
            <a:r>
              <a:rPr lang="zh-CN" altLang="en-US" dirty="0"/>
              <a:t>的</a:t>
            </a:r>
            <a:r>
              <a:rPr lang="en-US" altLang="zh-CN" dirty="0" err="1"/>
              <a:t>E_r</a:t>
            </a:r>
            <a:r>
              <a:rPr lang="zh-CN" altLang="en-US" dirty="0"/>
              <a:t>，比考虑边界条件后的</a:t>
            </a:r>
            <a:r>
              <a:rPr lang="en-US" altLang="zh-CN" dirty="0" err="1"/>
              <a:t>E_r</a:t>
            </a:r>
            <a:r>
              <a:rPr lang="zh-CN" altLang="en-US" dirty="0"/>
              <a:t>略小一点。</a:t>
            </a:r>
            <a:endParaRPr lang="en-US" altLang="zh-CN" dirty="0"/>
          </a:p>
          <a:p>
            <a:pPr>
              <a:lnSpc>
                <a:spcPct val="120000"/>
              </a:lnSpc>
            </a:pPr>
            <a:r>
              <a:rPr lang="zh-CN" altLang="en-US" dirty="0"/>
              <a:t>想到的处理方法是扫描</a:t>
            </a:r>
            <a:r>
              <a:rPr lang="en-US" altLang="zh-CN" dirty="0"/>
              <a:t>gap</a:t>
            </a:r>
            <a:r>
              <a:rPr lang="zh-CN" altLang="en-US" dirty="0"/>
              <a:t>，预测越大的</a:t>
            </a:r>
            <a:r>
              <a:rPr lang="en-US" altLang="zh-CN" dirty="0"/>
              <a:t>gap</a:t>
            </a:r>
            <a:r>
              <a:rPr lang="zh-CN" altLang="en-US" dirty="0"/>
              <a:t>会越趋近</a:t>
            </a:r>
            <a:r>
              <a:rPr lang="en-US" altLang="zh-CN" dirty="0"/>
              <a:t>free space</a:t>
            </a:r>
            <a:r>
              <a:rPr lang="zh-CN" altLang="en-US" dirty="0"/>
              <a:t>，二者的差别就会越小。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DF7A9CC5-E196-37DC-1D04-CDE78C00851B}"/>
                  </a:ext>
                </a:extLst>
              </p:cNvPr>
              <p:cNvSpPr txBox="1"/>
              <p:nvPr/>
            </p:nvSpPr>
            <p:spPr>
              <a:xfrm>
                <a:off x="8413487" y="3110240"/>
                <a:ext cx="3689684" cy="7191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zh-CN" altLang="en-US" sz="1800" i="1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zh-CN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CN" altLang="en-US" sz="18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zh-CN" altLang="en-US" sz="180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zh-CN" altLang="en-US" sz="18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zh-CN" altLang="en-US" sz="1800" dirty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zh-CN" altLang="en-US" sz="18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1800" dirty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zh-CN" altLang="en-US" sz="1800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sz="1800" i="1" dirty="0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p>
                              <m:r>
                                <a:rPr lang="zh-CN" altLang="en-US" sz="1800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zh-CN" altLang="en-US" sz="18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1800" dirty="0">
                              <a:latin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zh-CN" altLang="en-US" sz="1800" dirty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zh-CN" altLang="en-US" sz="1800" i="1" dirty="0">
                              <a:latin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  <m:nary>
                        <m:naryPr>
                          <m:limLoc m:val="subSup"/>
                          <m:grow m:val="on"/>
                          <m:ctrlPr>
                            <a:rPr lang="zh-CN" altLang="en-US" sz="1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zh-CN" altLang="en-US" sz="1800" i="1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  <m:sup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h</m:t>
                          </m:r>
                        </m:sup>
                        <m:e>
                          <m:sSub>
                            <m:sSubPr>
                              <m:ctrlPr>
                                <a:rPr lang="zh-CN" altLang="en-US" sz="18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zh-CN" altLang="en-US" sz="1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  <m:d>
                            <m:dPr>
                              <m:ctrlPr>
                                <a:rPr lang="zh-CN" altLang="en-US" sz="1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zh-CN" altLang="en-US" sz="1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zh-CN" altLang="en-US" sz="18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zh-CN" altLang="en-US" sz="1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a:rPr lang="en-US" altLang="zh-CN" sz="1800" i="1">
                              <a:latin typeface="Cambria Math" panose="02040503050406030204" pitchFamily="18" charset="0"/>
                            </a:rPr>
                            <m:t>d</m:t>
                          </m:r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DF7A9CC5-E196-37DC-1D04-CDE78C0085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3487" y="3110240"/>
                <a:ext cx="3689684" cy="71917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7636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5212EFFF-4493-FB1D-E393-F231D392A6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770" y="1290040"/>
            <a:ext cx="7090611" cy="5442640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8042BAD5-1799-8DBC-5F96-7A8BEC81BA90}"/>
              </a:ext>
            </a:extLst>
          </p:cNvPr>
          <p:cNvSpPr txBox="1"/>
          <p:nvPr/>
        </p:nvSpPr>
        <p:spPr>
          <a:xfrm>
            <a:off x="595296" y="232610"/>
            <a:ext cx="11405937" cy="881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/>
              <a:t>在大束长情况下，扫描不同的</a:t>
            </a:r>
            <a:r>
              <a:rPr lang="en-US" altLang="zh-CN" dirty="0"/>
              <a:t>gap</a:t>
            </a:r>
            <a:r>
              <a:rPr lang="zh-CN" altLang="en-US" dirty="0"/>
              <a:t>，可以看出，随着</a:t>
            </a:r>
            <a:r>
              <a:rPr lang="en-US" altLang="zh-CN" dirty="0"/>
              <a:t>gap</a:t>
            </a:r>
            <a:r>
              <a:rPr lang="zh-CN" altLang="en-US" dirty="0"/>
              <a:t>的增大，差别有一定的减小</a:t>
            </a:r>
            <a:endParaRPr lang="en-US" altLang="zh-CN" dirty="0"/>
          </a:p>
          <a:p>
            <a:pPr>
              <a:lnSpc>
                <a:spcPct val="150000"/>
              </a:lnSpc>
            </a:pPr>
            <a:r>
              <a:rPr lang="zh-CN" altLang="en-US" dirty="0"/>
              <a:t>随着</a:t>
            </a:r>
            <a:r>
              <a:rPr lang="en-US" altLang="zh-CN" dirty="0"/>
              <a:t>gap</a:t>
            </a:r>
            <a:r>
              <a:rPr lang="zh-CN" altLang="en-US" dirty="0"/>
              <a:t>增大，环境越来越趋近于</a:t>
            </a:r>
            <a:r>
              <a:rPr lang="en-US" altLang="zh-CN" dirty="0"/>
              <a:t>free space</a:t>
            </a:r>
            <a:r>
              <a:rPr lang="zh-CN" altLang="en-US" dirty="0"/>
              <a:t>，边界条件带来的横向电场差别就越来越小。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FE951A74-1639-4CE3-7A7C-8BAB058D58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7161" y="1791787"/>
            <a:ext cx="4077819" cy="221957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94020DE2-0D01-BD5B-436E-449E789ED5E0}"/>
                  </a:ext>
                </a:extLst>
              </p:cNvPr>
              <p:cNvSpPr txBox="1"/>
              <p:nvPr/>
            </p:nvSpPr>
            <p:spPr>
              <a:xfrm>
                <a:off x="8021228" y="4420435"/>
                <a:ext cx="3689684" cy="7191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sz="18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zh-CN" altLang="en-US" sz="1800" i="1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zh-CN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CN" altLang="en-US" sz="18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zh-CN" altLang="en-US" sz="180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zh-CN" altLang="en-US" sz="18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zh-CN" altLang="en-US" sz="1800" dirty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zh-CN" altLang="en-US" sz="18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1800" dirty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zh-CN" altLang="en-US" sz="1800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sz="1800" i="1" dirty="0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p>
                              <m:r>
                                <a:rPr lang="zh-CN" altLang="en-US" sz="1800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zh-CN" altLang="en-US" sz="18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1800" dirty="0">
                              <a:latin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zh-CN" altLang="en-US" sz="1800" dirty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zh-CN" altLang="en-US" sz="1800" i="1" dirty="0">
                              <a:latin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  <m:nary>
                        <m:naryPr>
                          <m:limLoc m:val="subSup"/>
                          <m:grow m:val="on"/>
                          <m:ctrlPr>
                            <a:rPr lang="zh-CN" altLang="en-US" sz="1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zh-CN" altLang="en-US" sz="1800" i="1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  <m:sup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h</m:t>
                          </m:r>
                        </m:sup>
                        <m:e>
                          <m:sSub>
                            <m:sSubPr>
                              <m:ctrlPr>
                                <a:rPr lang="zh-CN" altLang="en-US" sz="18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zh-CN" altLang="en-US" sz="1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  <m:d>
                            <m:dPr>
                              <m:ctrlPr>
                                <a:rPr lang="zh-CN" altLang="en-US" sz="1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zh-CN" altLang="en-US" sz="1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zh-CN" altLang="en-US" sz="18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zh-CN" altLang="en-US" sz="1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a:rPr lang="en-US" altLang="zh-CN" sz="1800" i="1">
                              <a:latin typeface="Cambria Math" panose="02040503050406030204" pitchFamily="18" charset="0"/>
                            </a:rPr>
                            <m:t>d</m:t>
                          </m:r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94020DE2-0D01-BD5B-436E-449E789ED5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1228" y="4420435"/>
                <a:ext cx="3689684" cy="71917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9059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0F6E759E-62A6-5F0C-F029-7674F2F9DBFC}"/>
              </a:ext>
            </a:extLst>
          </p:cNvPr>
          <p:cNvSpPr txBox="1"/>
          <p:nvPr/>
        </p:nvSpPr>
        <p:spPr>
          <a:xfrm>
            <a:off x="592015" y="336323"/>
            <a:ext cx="10925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然而，书中的公式成立的前提是（大束长条件）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9F87AA1E-D84F-12D1-4262-63F8236EDC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9675" y="883825"/>
            <a:ext cx="8250588" cy="307398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678DD584-ACD4-4387-0664-B02AB67E264B}"/>
                  </a:ext>
                </a:extLst>
              </p:cNvPr>
              <p:cNvSpPr txBox="1"/>
              <p:nvPr/>
            </p:nvSpPr>
            <p:spPr>
              <a:xfrm>
                <a:off x="592015" y="4135975"/>
                <a:ext cx="1058007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dirty="0"/>
                  <a:t>这要求</a:t>
                </a:r>
                <a14:m>
                  <m:oMath xmlns:m="http://schemas.openxmlformats.org/officeDocument/2006/math"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𝛾</m:t>
                    </m:r>
                    <m:sSub>
                      <m:sSubPr>
                        <m:ctrlPr>
                          <a:rPr lang="zh-CN" altLang="en-US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𝑧</m:t>
                        </m:r>
                      </m:sub>
                    </m:sSub>
                    <m:r>
                      <a:rPr lang="zh-CN" altLang="en-US" i="0">
                        <a:latin typeface="Cambria Math" panose="02040503050406030204" pitchFamily="18" charset="0"/>
                      </a:rPr>
                      <m:t>≫</m:t>
                    </m:r>
                    <m:r>
                      <a:rPr lang="zh-CN" altLang="en-US" i="1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zh-CN" altLang="en-US" dirty="0"/>
                  <a:t>。一直增大</a:t>
                </a:r>
                <a:r>
                  <a:rPr lang="en-US" altLang="zh-CN" dirty="0"/>
                  <a:t>gap</a:t>
                </a:r>
                <a:r>
                  <a:rPr lang="zh-CN" altLang="en-US" dirty="0"/>
                  <a:t>，书中的公式就不适用了，这会带来新的不同（不适用于短束长情况时的差别）</a:t>
                </a:r>
              </a:p>
            </p:txBody>
          </p:sp>
        </mc:Choice>
        <mc:Fallback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678DD584-ACD4-4387-0664-B02AB67E26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015" y="4135975"/>
                <a:ext cx="10580077" cy="646331"/>
              </a:xfrm>
              <a:prstGeom prst="rect">
                <a:avLst/>
              </a:prstGeom>
              <a:blipFill>
                <a:blip r:embed="rId3"/>
                <a:stretch>
                  <a:fillRect l="-461" t="-4717" r="-58" b="-1415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文本框 7">
            <a:extLst>
              <a:ext uri="{FF2B5EF4-FFF2-40B4-BE49-F238E27FC236}">
                <a16:creationId xmlns:a16="http://schemas.microsoft.com/office/drawing/2014/main" id="{96B82C17-1E92-88BA-A6B5-A5FEC4D7F01D}"/>
              </a:ext>
            </a:extLst>
          </p:cNvPr>
          <p:cNvSpPr txBox="1"/>
          <p:nvPr/>
        </p:nvSpPr>
        <p:spPr>
          <a:xfrm>
            <a:off x="694592" y="5058508"/>
            <a:ext cx="108028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而如上页所示，扫描</a:t>
            </a:r>
            <a:r>
              <a:rPr lang="en-US" altLang="zh-CN" dirty="0"/>
              <a:t>gap</a:t>
            </a:r>
            <a:r>
              <a:rPr lang="zh-CN" altLang="en-US" dirty="0"/>
              <a:t>带来的差别不算明显，在书中公式依然成立的范围内，最大的</a:t>
            </a:r>
            <a:r>
              <a:rPr lang="en-US" altLang="zh-CN" dirty="0"/>
              <a:t>gap</a:t>
            </a:r>
            <a:r>
              <a:rPr lang="zh-CN" altLang="en-US" dirty="0"/>
              <a:t>也不能完全令</a:t>
            </a:r>
            <a:r>
              <a:rPr lang="en-US" altLang="zh-CN" dirty="0" err="1"/>
              <a:t>E_r</a:t>
            </a:r>
            <a:r>
              <a:rPr lang="zh-CN" altLang="en-US" dirty="0"/>
              <a:t>近似为</a:t>
            </a:r>
            <a:r>
              <a:rPr lang="en-US" altLang="zh-CN" dirty="0"/>
              <a:t>free space</a:t>
            </a:r>
            <a:r>
              <a:rPr lang="zh-CN" altLang="en-US" dirty="0"/>
              <a:t>中的值。</a:t>
            </a:r>
          </a:p>
        </p:txBody>
      </p:sp>
    </p:spTree>
    <p:extLst>
      <p:ext uri="{BB962C8B-B14F-4D97-AF65-F5344CB8AC3E}">
        <p14:creationId xmlns:p14="http://schemas.microsoft.com/office/powerpoint/2010/main" val="3036249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DF8F9D47-BDE5-9D8F-16CF-361BFDB783A4}"/>
              </a:ext>
            </a:extLst>
          </p:cNvPr>
          <p:cNvSpPr txBox="1"/>
          <p:nvPr/>
        </p:nvSpPr>
        <p:spPr>
          <a:xfrm>
            <a:off x="703384" y="395536"/>
            <a:ext cx="10656277" cy="1712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/>
              <a:t>此外，向更小的范围扫描横向尺寸，也可以使得大束长下的比值，更趋近于</a:t>
            </a:r>
            <a:r>
              <a:rPr lang="en-US" altLang="zh-CN" dirty="0"/>
              <a:t>1</a:t>
            </a:r>
            <a:r>
              <a:rPr lang="zh-CN" altLang="en-US" dirty="0"/>
              <a:t>，这也是符合预期的，它应该是与更大的</a:t>
            </a:r>
            <a:r>
              <a:rPr lang="en-US" altLang="zh-CN" dirty="0"/>
              <a:t>gap</a:t>
            </a:r>
            <a:r>
              <a:rPr lang="zh-CN" altLang="en-US" dirty="0"/>
              <a:t>等效的效果。</a:t>
            </a:r>
            <a:endParaRPr lang="en-US" altLang="zh-CN" dirty="0"/>
          </a:p>
          <a:p>
            <a:pPr>
              <a:lnSpc>
                <a:spcPct val="150000"/>
              </a:lnSpc>
            </a:pPr>
            <a:r>
              <a:rPr lang="zh-CN" altLang="en-US" dirty="0"/>
              <a:t>但是，当横向尺寸太小时，大束长下的数值积分，似乎会出现奇怪的数值误差，使横向尺寸的扫描也无法无限制的进行。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4438E61B-4900-F261-466D-A42B871283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017" y="2215661"/>
            <a:ext cx="5670698" cy="4452240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6379DA7B-5FE0-74D2-DEF7-8F6D804ACE83}"/>
              </a:ext>
            </a:extLst>
          </p:cNvPr>
          <p:cNvSpPr txBox="1"/>
          <p:nvPr/>
        </p:nvSpPr>
        <p:spPr>
          <a:xfrm>
            <a:off x="3247292" y="3915508"/>
            <a:ext cx="1940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altLang="zh-CN" dirty="0"/>
              <a:t>σ</a:t>
            </a:r>
            <a:r>
              <a:rPr lang="en-US" altLang="zh-CN" dirty="0"/>
              <a:t>_r=1e-8</a:t>
            </a: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0AC66FA8-9B3D-ED0B-6F7D-83C2B86E47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5777" y="2164368"/>
            <a:ext cx="5552317" cy="4452241"/>
          </a:xfrm>
          <a:prstGeom prst="rect">
            <a:avLst/>
          </a:prstGeom>
        </p:spPr>
      </p:pic>
      <p:sp>
        <p:nvSpPr>
          <p:cNvPr id="12" name="文本框 11">
            <a:extLst>
              <a:ext uri="{FF2B5EF4-FFF2-40B4-BE49-F238E27FC236}">
                <a16:creationId xmlns:a16="http://schemas.microsoft.com/office/drawing/2014/main" id="{21B805B9-35CD-C547-C9BD-86E429DF373D}"/>
              </a:ext>
            </a:extLst>
          </p:cNvPr>
          <p:cNvSpPr txBox="1"/>
          <p:nvPr/>
        </p:nvSpPr>
        <p:spPr>
          <a:xfrm>
            <a:off x="7801707" y="3763108"/>
            <a:ext cx="1940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altLang="zh-CN" dirty="0"/>
              <a:t>σ</a:t>
            </a:r>
            <a:r>
              <a:rPr lang="en-US" altLang="zh-CN" dirty="0"/>
              <a:t>_r=1e-4</a:t>
            </a:r>
          </a:p>
        </p:txBody>
      </p:sp>
    </p:spTree>
    <p:extLst>
      <p:ext uri="{BB962C8B-B14F-4D97-AF65-F5344CB8AC3E}">
        <p14:creationId xmlns:p14="http://schemas.microsoft.com/office/powerpoint/2010/main" val="433486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1936</TotalTime>
  <Words>332</Words>
  <Application>Microsoft Office PowerPoint</Application>
  <PresentationFormat>宽屏</PresentationFormat>
  <Paragraphs>15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0" baseType="lpstr">
      <vt:lpstr>等线</vt:lpstr>
      <vt:lpstr>等线 Light</vt:lpstr>
      <vt:lpstr>Arial</vt:lpstr>
      <vt:lpstr>Cambria Math</vt:lpstr>
      <vt:lpstr>Office 主题​​</vt:lpstr>
      <vt:lpstr>2024.3.11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2024.3.11</dc:title>
  <dc:creator>子航 赵</dc:creator>
  <cp:lastModifiedBy>子航 赵</cp:lastModifiedBy>
  <cp:revision>8</cp:revision>
  <dcterms:created xsi:type="dcterms:W3CDTF">2024-03-08T05:09:02Z</dcterms:created>
  <dcterms:modified xsi:type="dcterms:W3CDTF">2024-03-11T08:56:37Z</dcterms:modified>
</cp:coreProperties>
</file>