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1818" r:id="rId3"/>
    <p:sldId id="1826" r:id="rId4"/>
    <p:sldId id="1829" r:id="rId5"/>
    <p:sldId id="1830" r:id="rId6"/>
    <p:sldId id="1827" r:id="rId7"/>
    <p:sldId id="1825" r:id="rId8"/>
    <p:sldId id="1828" r:id="rId9"/>
    <p:sldId id="1824" r:id="rId10"/>
    <p:sldId id="1814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/>
    <p:restoredTop sz="50000"/>
  </p:normalViewPr>
  <p:slideViewPr>
    <p:cSldViewPr snapToGrid="0" snapToObjects="1">
      <p:cViewPr>
        <p:scale>
          <a:sx n="93" d="100"/>
          <a:sy n="93" d="100"/>
        </p:scale>
        <p:origin x="216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ihep.ac.cn/event/2154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0F1-0D4D-DA87-D444-E9C0275D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  <a:latin typeface="Liberation Sans"/>
              </a:rPr>
              <a:t>K</a:t>
            </a:r>
            <a:r>
              <a:rPr lang="en-US" b="0" i="0" u="none" strike="noStrike">
                <a:solidFill>
                  <a:srgbClr val="555555"/>
                </a:solidFill>
                <a:effectLst/>
                <a:latin typeface="Liberation Sans"/>
              </a:rPr>
              <a:t>ey 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parameters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8D96-4134-959F-47D2-057AEEAF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238466" cy="5008563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Single-point spatial resolution (now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Time stamp precision requirement (to be discussed with </a:t>
            </a:r>
            <a:r>
              <a:rPr lang="en-US" b="0" i="0" u="none" strike="noStrike" dirty="0" err="1">
                <a:solidFill>
                  <a:srgbClr val="555555"/>
                </a:solidFill>
                <a:effectLst/>
                <a:latin typeface="Liberation Sans"/>
              </a:rPr>
              <a:t>Shengsun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Sun)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Material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Cost estimation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Liberation Sans"/>
              </a:rPr>
              <a:t>Occupancy </a:t>
            </a:r>
            <a:endParaRPr lang="en-US" b="0" i="0" u="none" strike="noStrike" dirty="0">
              <a:solidFill>
                <a:srgbClr val="555555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Max data rate that can be handled by this technology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Radiation hardness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Power dissipation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Expected Technology availability in the future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Technology Readiness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115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B0B6-74CF-EECE-8EF9-F6A15516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21FD-3CD7-3CC3-937C-6505C5FE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1168400"/>
            <a:ext cx="10336193" cy="5008563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Aim to have a draft of TDR by the end of 2024. </a:t>
            </a:r>
          </a:p>
          <a:p>
            <a:pPr lvl="1"/>
            <a:r>
              <a:rPr kumimoji="1" lang="en-US" altLang="zh-CN" dirty="0"/>
              <a:t>System level design, choose baseline technology</a:t>
            </a:r>
          </a:p>
          <a:p>
            <a:pPr lvl="1"/>
            <a:r>
              <a:rPr kumimoji="1" lang="en-US" altLang="zh-CN" dirty="0"/>
              <a:t>Electronics, service and mechanics needs to be included </a:t>
            </a:r>
          </a:p>
          <a:p>
            <a:pPr lvl="1"/>
            <a:endParaRPr kumimoji="1" lang="en-US" altLang="zh-CN" dirty="0">
              <a:solidFill>
                <a:srgbClr val="0070C0"/>
              </a:solidFill>
            </a:endParaRPr>
          </a:p>
          <a:p>
            <a:r>
              <a:rPr kumimoji="1" lang="en-US" altLang="zh-CN" dirty="0">
                <a:solidFill>
                  <a:srgbClr val="0070C0"/>
                </a:solidFill>
              </a:rPr>
              <a:t>Major change from CDR to TDR </a:t>
            </a:r>
          </a:p>
          <a:p>
            <a:pPr lvl="1"/>
            <a:r>
              <a:rPr kumimoji="1" lang="en-US" altLang="zh-CN" dirty="0"/>
              <a:t>Beam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pipe diameter: 28mm (CDR) </a:t>
            </a:r>
            <a:r>
              <a:rPr kumimoji="1" lang="en-US" altLang="zh-CN" dirty="0">
                <a:sym typeface="Wingdings" pitchFamily="2" charset="2"/>
              </a:rPr>
              <a:t> 20mm (TDR)       (reduce 30%)</a:t>
            </a:r>
          </a:p>
          <a:p>
            <a:pPr lvl="1"/>
            <a:r>
              <a:rPr kumimoji="1" lang="en-US" altLang="zh-CN" dirty="0">
                <a:sym typeface="Wingdings" pitchFamily="2" charset="2"/>
              </a:rPr>
              <a:t>Instant Luminosity per IP: 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 pole: 32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dirty="0"/>
              <a:t> (CDR)  </a:t>
            </a:r>
            <a:r>
              <a:rPr kumimoji="1" lang="en-US" altLang="zh-CN" dirty="0">
                <a:sym typeface="Wingdings" pitchFamily="2" charset="2"/>
              </a:rPr>
              <a:t> 192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baseline="30000" dirty="0"/>
              <a:t> </a:t>
            </a:r>
            <a:r>
              <a:rPr kumimoji="1" lang="en-US" altLang="zh-CN" dirty="0"/>
              <a:t>(TDR, 50MW) (6 times increase)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ZH:  5.6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1034 cm-2s-1</a:t>
            </a:r>
            <a:r>
              <a:rPr kumimoji="1" lang="en-US" altLang="zh-CN" dirty="0"/>
              <a:t> (CDR) </a:t>
            </a:r>
            <a:r>
              <a:rPr kumimoji="1" lang="en-US" altLang="zh-CN" dirty="0">
                <a:sym typeface="Wingdings" pitchFamily="2" charset="2"/>
              </a:rPr>
              <a:t> 8.3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cm-2s-1</a:t>
            </a:r>
            <a:r>
              <a:rPr kumimoji="1" lang="en-US" altLang="zh-CN" dirty="0"/>
              <a:t> (TDR)         (~1.5 times increase)</a:t>
            </a:r>
          </a:p>
          <a:p>
            <a:endParaRPr kumimoji="1" lang="en-US" altLang="zh-CN" sz="1800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08377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lan: MDI background input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CN" dirty="0"/>
              <a:t>Got 1st offical background input from MDI group last week</a:t>
            </a:r>
          </a:p>
          <a:p>
            <a:pPr lvl="1"/>
            <a:r>
              <a:rPr lang="en-CN" sz="2200" dirty="0">
                <a:solidFill>
                  <a:srgbClr val="FF0000"/>
                </a:solidFill>
              </a:rPr>
              <a:t>Request </a:t>
            </a:r>
            <a:r>
              <a:rPr lang="en-US" sz="2200" dirty="0">
                <a:solidFill>
                  <a:srgbClr val="FF0000"/>
                </a:solidFill>
              </a:rPr>
              <a:t>MDI group </a:t>
            </a:r>
            <a:r>
              <a:rPr lang="en-US" altLang="zh-CN" sz="2200" dirty="0">
                <a:solidFill>
                  <a:srgbClr val="FF0000"/>
                </a:solidFill>
              </a:rPr>
              <a:t>to provide the background distribution and raw data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G</a:t>
            </a:r>
            <a:r>
              <a:rPr lang="en-CN" sz="2200" dirty="0">
                <a:solidFill>
                  <a:srgbClr val="0070C0"/>
                </a:solidFill>
              </a:rPr>
              <a:t>et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background</a:t>
            </a:r>
            <a:r>
              <a:rPr lang="en-CN" sz="2200" dirty="0">
                <a:solidFill>
                  <a:srgbClr val="0070C0"/>
                </a:solidFill>
              </a:rPr>
              <a:t> hit density distribution in vertex detector in software</a:t>
            </a:r>
          </a:p>
          <a:p>
            <a:pPr marL="914400" lvl="2" indent="0">
              <a:buNone/>
            </a:pPr>
            <a:r>
              <a:rPr lang="en-CN" sz="22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CN" sz="2200" dirty="0">
                <a:solidFill>
                  <a:srgbClr val="0070C0"/>
                </a:solidFill>
              </a:rPr>
              <a:t>Haoyu, Tianyuan </a:t>
            </a:r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BDEE-4B87-9526-8FFB-F407A7AD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681"/>
            <a:ext cx="4340506" cy="114168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ACB7F65D-2EA0-04E3-261F-8005D659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84" y="2898043"/>
            <a:ext cx="4245986" cy="328412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EF225FE-43DF-0771-DD66-8836940653E1}"/>
              </a:ext>
            </a:extLst>
          </p:cNvPr>
          <p:cNvSpPr/>
          <p:nvPr/>
        </p:nvSpPr>
        <p:spPr>
          <a:xfrm>
            <a:off x="4340506" y="4540107"/>
            <a:ext cx="962628" cy="18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960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5338-265E-2502-D525-DCDD03E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riority of key parameters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EDCD-D90D-7F55-6ACC-4BB9B8EA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20" y="1098945"/>
            <a:ext cx="8543925" cy="5008563"/>
          </a:xfrm>
        </p:spPr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en-US" altLang="zh-CN" baseline="30000" dirty="0"/>
              <a:t>st</a:t>
            </a:r>
            <a:r>
              <a:rPr kumimoji="1" lang="en-US" altLang="zh-CN" dirty="0"/>
              <a:t> priority: Small inner radius, close to beam pipe (new baseline beam pipe radius</a:t>
            </a:r>
            <a:r>
              <a:rPr kumimoji="1" lang="en-US" altLang="zh-CN" dirty="0">
                <a:solidFill>
                  <a:srgbClr val="0070C0"/>
                </a:solidFill>
              </a:rPr>
              <a:t>=10um  </a:t>
            </a:r>
            <a:r>
              <a:rPr kumimoji="1" lang="en-US" altLang="zh-CN" dirty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zh-CN" dirty="0"/>
              <a:t>2</a:t>
            </a:r>
            <a:r>
              <a:rPr kumimoji="1" lang="en-US" altLang="zh-CN" baseline="30000" dirty="0"/>
              <a:t>nd</a:t>
            </a:r>
            <a:r>
              <a:rPr kumimoji="1" lang="en-US" altLang="zh-CN" dirty="0"/>
              <a:t> priority: Low material budget  </a:t>
            </a:r>
            <a:r>
              <a:rPr kumimoji="1" lang="en-US" altLang="zh-CN" dirty="0">
                <a:solidFill>
                  <a:srgbClr val="0070C0"/>
                </a:solidFill>
              </a:rPr>
              <a:t>&lt;0.15% X0 per layer</a:t>
            </a:r>
          </a:p>
          <a:p>
            <a:r>
              <a:rPr kumimoji="1" lang="en-US" altLang="zh-CN" baseline="30000" dirty="0"/>
              <a:t>3rd</a:t>
            </a:r>
            <a:r>
              <a:rPr kumimoji="1" lang="en-US" altLang="zh-CN" dirty="0"/>
              <a:t> priority: High resolution pixel sensor</a:t>
            </a:r>
            <a:r>
              <a:rPr kumimoji="1" lang="zh-CN" altLang="en-US" dirty="0"/>
              <a:t>： </a:t>
            </a:r>
            <a:r>
              <a:rPr kumimoji="1" lang="en-US" altLang="zh-CN" dirty="0">
                <a:solidFill>
                  <a:srgbClr val="0070C0"/>
                </a:solidFill>
              </a:rPr>
              <a:t>3~5 </a:t>
            </a:r>
            <a:r>
              <a:rPr kumimoji="1" lang="en-US" altLang="zh-CN" dirty="0" err="1">
                <a:solidFill>
                  <a:srgbClr val="0070C0"/>
                </a:solidFill>
              </a:rPr>
              <a:t>μm</a:t>
            </a:r>
            <a:r>
              <a:rPr kumimoji="1" lang="en-US" altLang="zh-CN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kumimoji="1" lang="en-US" altLang="zh-CN" dirty="0">
                <a:solidFill>
                  <a:srgbClr val="0070C0"/>
                </a:solidFill>
              </a:rPr>
              <a:t>Question : d0 and Z0 requirement ? </a:t>
            </a: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78107F95-EC65-06E8-1447-9D724138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505"/>
            <a:ext cx="4148254" cy="3117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27701-301A-5A68-0EBE-656AC0218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64" y="2858309"/>
            <a:ext cx="3580417" cy="363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ED21-74DB-3DD1-B680-CF5E219D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pixel chip key parameters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677F-C57B-50CE-48B9-80571F2C0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Key parameters need to specify in TDR for the CMOS pixel chip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F92847-2CF8-5D39-D42A-527CEA360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54267"/>
              </p:ext>
            </p:extLst>
          </p:nvPr>
        </p:nvGraphicFramePr>
        <p:xfrm>
          <a:off x="223981" y="1767993"/>
          <a:ext cx="885074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49">
                  <a:extLst>
                    <a:ext uri="{9D8B030D-6E8A-4147-A177-3AD203B41FA5}">
                      <a16:colId xmlns:a16="http://schemas.microsoft.com/office/drawing/2014/main" val="2509324007"/>
                    </a:ext>
                  </a:extLst>
                </a:gridCol>
                <a:gridCol w="2950249">
                  <a:extLst>
                    <a:ext uri="{9D8B030D-6E8A-4147-A177-3AD203B41FA5}">
                      <a16:colId xmlns:a16="http://schemas.microsoft.com/office/drawing/2014/main" val="2500736735"/>
                    </a:ext>
                  </a:extLst>
                </a:gridCol>
                <a:gridCol w="2950249">
                  <a:extLst>
                    <a:ext uri="{9D8B030D-6E8A-4147-A177-3AD203B41FA5}">
                      <a16:colId xmlns:a16="http://schemas.microsoft.com/office/drawing/2014/main" val="332372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What we achieved now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what we expect to achieve in next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5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u="none" strike="noStrike" dirty="0">
                          <a:solidFill>
                            <a:srgbClr val="555555"/>
                          </a:solidFill>
                          <a:effectLst/>
                          <a:latin typeface="Liberation Sans"/>
                        </a:rPr>
                        <a:t>Spatial resolution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3~5 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~3um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47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CN" dirty="0"/>
                        <a:t>ower </a:t>
                      </a:r>
                      <a:r>
                        <a:rPr lang="en-US" b="0" i="0" u="none" strike="noStrike" dirty="0">
                          <a:solidFill>
                            <a:srgbClr val="555555"/>
                          </a:solidFill>
                          <a:effectLst/>
                          <a:latin typeface="Liberation Sans"/>
                        </a:rPr>
                        <a:t>dissipation</a:t>
                      </a:r>
                      <a:r>
                        <a:rPr lang="en-CN" dirty="0"/>
                        <a:t> </a:t>
                      </a:r>
                    </a:p>
                    <a:p>
                      <a:r>
                        <a:rPr lang="en-CN" dirty="0"/>
                        <a:t>(Air cooling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~100 mW /cm2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  &lt;50 mW /cm2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7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dirty="0">
                          <a:solidFill>
                            <a:srgbClr val="555555"/>
                          </a:solidFill>
                          <a:effectLst/>
                          <a:latin typeface="Liberation Sans"/>
                        </a:rPr>
                        <a:t>Max data rate that can be handled by this technology</a:t>
                      </a:r>
                      <a:endParaRPr lang="en-CN" dirty="0"/>
                    </a:p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66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u="none" strike="noStrike" dirty="0">
                          <a:solidFill>
                            <a:srgbClr val="555555"/>
                          </a:solidFill>
                          <a:effectLst/>
                          <a:latin typeface="Liberation Sans"/>
                        </a:rPr>
                        <a:t>Radiation hardness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 3Mrad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8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5555"/>
                          </a:solidFill>
                          <a:latin typeface="Liberation Sans"/>
                        </a:rPr>
                        <a:t>Time stamp precision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3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16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architecture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US" dirty="0"/>
              <a:t>End of March: P</a:t>
            </a:r>
            <a:r>
              <a:rPr lang="en-CN" dirty="0"/>
              <a:t>lan to work with </a:t>
            </a:r>
            <a:r>
              <a:rPr lang="en-US" dirty="0"/>
              <a:t>electronics</a:t>
            </a:r>
            <a:r>
              <a:rPr lang="en-CN" dirty="0"/>
              <a:t> group to finalize the design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R</a:t>
            </a:r>
            <a:r>
              <a:rPr lang="en-CN" sz="1800" dirty="0">
                <a:solidFill>
                  <a:srgbClr val="0070C0"/>
                </a:solidFill>
              </a:rPr>
              <a:t>eadout architecture is the key for next step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R</a:t>
            </a:r>
            <a:r>
              <a:rPr lang="en-CN" sz="1800" dirty="0">
                <a:solidFill>
                  <a:srgbClr val="0070C0"/>
                </a:solidFill>
              </a:rPr>
              <a:t>eadout speed and buffer size are the major concern</a:t>
            </a:r>
            <a:endParaRPr lang="en-CN" dirty="0"/>
          </a:p>
          <a:p>
            <a:r>
              <a:rPr lang="en-CN" dirty="0"/>
              <a:t>Question </a:t>
            </a:r>
          </a:p>
          <a:p>
            <a:pPr lvl="1"/>
            <a:r>
              <a:rPr lang="en-US" altLang="zh-CN" sz="2000" kern="0" dirty="0">
                <a:solidFill>
                  <a:srgbClr val="0070C0"/>
                </a:solidFill>
              </a:rPr>
              <a:t>Physics requirement to Vertex detector Time stamp uncertainty</a:t>
            </a:r>
          </a:p>
          <a:p>
            <a:pPr lvl="2"/>
            <a:r>
              <a:rPr lang="en-US" altLang="zh-CN" sz="2000" kern="0" dirty="0" err="1"/>
              <a:t>Manqi</a:t>
            </a:r>
            <a:r>
              <a:rPr lang="en-US" altLang="zh-CN" sz="2000" kern="0" dirty="0"/>
              <a:t> suggested to ask event building experts </a:t>
            </a:r>
          </a:p>
          <a:p>
            <a:pPr lvl="1"/>
            <a:r>
              <a:rPr lang="en-US" altLang="zh-CN" sz="2000" kern="0" dirty="0">
                <a:solidFill>
                  <a:srgbClr val="0070C0"/>
                </a:solidFill>
              </a:rPr>
              <a:t>What is the trigger latency? 3us or 10us ?</a:t>
            </a:r>
            <a:r>
              <a:rPr lang="zh-CN" altLang="en-US" sz="2000" kern="0" dirty="0">
                <a:solidFill>
                  <a:srgbClr val="0070C0"/>
                </a:solidFill>
              </a:rPr>
              <a:t> </a:t>
            </a:r>
            <a:r>
              <a:rPr lang="en-US" altLang="zh-CN" sz="2000" kern="0" dirty="0">
                <a:solidFill>
                  <a:srgbClr val="0070C0"/>
                </a:solidFill>
              </a:rPr>
              <a:t>Or triggerless </a:t>
            </a:r>
          </a:p>
          <a:p>
            <a:pPr lvl="2"/>
            <a:r>
              <a:rPr lang="en-US" altLang="zh-CN" sz="2000" kern="0" dirty="0"/>
              <a:t>Impact to readout </a:t>
            </a:r>
            <a:r>
              <a:rPr lang="en-US" sz="2000" kern="0" dirty="0"/>
              <a:t>architecture design </a:t>
            </a:r>
            <a:r>
              <a:rPr lang="en-US" altLang="zh-CN" sz="2000" kern="0" dirty="0"/>
              <a:t> 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3109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21A-150C-D3D0-73D1-E1DEC11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CN" dirty="0"/>
              <a:t>lan : geometry and layout optimzation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CB07-0713-E93B-BF1F-113A402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1" y="1036320"/>
            <a:ext cx="9766511" cy="5008563"/>
          </a:xfrm>
        </p:spPr>
        <p:txBody>
          <a:bodyPr/>
          <a:lstStyle/>
          <a:p>
            <a:r>
              <a:rPr lang="en-US" dirty="0"/>
              <a:t>End of March: </a:t>
            </a:r>
            <a:r>
              <a:rPr lang="en-CN" dirty="0"/>
              <a:t>finalize the detector geometry and mechnical design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Physics Layout optimization 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How to deal with E</a:t>
            </a:r>
            <a:r>
              <a:rPr lang="en-CN" sz="2200" dirty="0">
                <a:solidFill>
                  <a:srgbClr val="0070C0"/>
                </a:solidFill>
              </a:rPr>
              <a:t>ndcap ?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Feasibility study of 2 layout ( mechanics support, cooling, cable ….)</a:t>
            </a:r>
            <a:endParaRPr lang="en-CN" dirty="0"/>
          </a:p>
          <a:p>
            <a:r>
              <a:rPr lang="en-US" dirty="0"/>
              <a:t>V</a:t>
            </a:r>
            <a:r>
              <a:rPr lang="en-CN" dirty="0"/>
              <a:t>ertex detector MOST2 prototype layout has been implement in CEPCSW</a:t>
            </a:r>
          </a:p>
          <a:p>
            <a:pPr lvl="1"/>
            <a:r>
              <a:rPr lang="en-US" dirty="0"/>
              <a:t>T</a:t>
            </a:r>
            <a:r>
              <a:rPr lang="en-CN" dirty="0"/>
              <a:t>ry to perform further optimization with full simulation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099F-6A58-7C4A-FE5C-8F22F31E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34" y="4103086"/>
            <a:ext cx="4998334" cy="181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B5AAA-7733-1727-1480-8D2E16D7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827" y="4170869"/>
            <a:ext cx="4437333" cy="1717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1C8EC-0ECB-EEC4-BC1D-3F5AD1A13498}"/>
              </a:ext>
            </a:extLst>
          </p:cNvPr>
          <p:cNvSpPr txBox="1"/>
          <p:nvPr/>
        </p:nvSpPr>
        <p:spPr>
          <a:xfrm>
            <a:off x="6576349" y="3830145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Short barrel With endcap </a:t>
            </a:r>
            <a:endParaRPr lang="en-CN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1EE29-2DD8-6CBD-CDD7-587EC1622E72}"/>
              </a:ext>
            </a:extLst>
          </p:cNvPr>
          <p:cNvSpPr txBox="1"/>
          <p:nvPr/>
        </p:nvSpPr>
        <p:spPr>
          <a:xfrm>
            <a:off x="1460339" y="3813423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CN" dirty="0">
                <a:solidFill>
                  <a:srgbClr val="0070C0"/>
                </a:solidFill>
              </a:rPr>
              <a:t>ong barrel </a:t>
            </a:r>
          </a:p>
        </p:txBody>
      </p:sp>
    </p:spTree>
    <p:extLst>
      <p:ext uri="{BB962C8B-B14F-4D97-AF65-F5344CB8AC3E}">
        <p14:creationId xmlns:p14="http://schemas.microsoft.com/office/powerpoint/2010/main" val="32092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EAE6-4B6E-3263-FEBC-3CF745B6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CC9D-303A-000C-D173-D10B0F97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770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088-6438-14E8-8A03-47C22CA9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E256-2EA3-16E3-1B0A-4FEF60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</a:t>
            </a:r>
            <a:r>
              <a:rPr lang="en-CN" dirty="0"/>
              <a:t>eeting</a:t>
            </a:r>
            <a:r>
              <a:rPr lang="zh-CN" altLang="en-US" dirty="0"/>
              <a:t> </a:t>
            </a:r>
            <a:r>
              <a:rPr lang="en-US" altLang="zh-CN" dirty="0"/>
              <a:t>every Thursday afternoon (2</a:t>
            </a:r>
            <a:r>
              <a:rPr lang="en-US" altLang="zh-CN" baseline="30000" dirty="0"/>
              <a:t>nd</a:t>
            </a:r>
            <a:r>
              <a:rPr lang="en-US" altLang="zh-CN" dirty="0"/>
              <a:t>  meeting last Thursday)</a:t>
            </a:r>
          </a:p>
          <a:p>
            <a:pPr lvl="1"/>
            <a:r>
              <a:rPr lang="en-US" altLang="zh-CN" dirty="0">
                <a:hlinkClick r:id="rId2"/>
              </a:rPr>
              <a:t>https://indico.ihep.ac.cn/event/21543/</a:t>
            </a:r>
            <a:endParaRPr lang="en-US" altLang="zh-CN" dirty="0"/>
          </a:p>
          <a:p>
            <a:r>
              <a:rPr lang="en-US" altLang="zh-CN" dirty="0"/>
              <a:t>From last meeting, Discussion about the choice of technology</a:t>
            </a:r>
          </a:p>
          <a:p>
            <a:pPr lvl="1"/>
            <a:r>
              <a:rPr lang="en-US" altLang="zh-CN" dirty="0"/>
              <a:t>Discussion with L3 Stitching (</a:t>
            </a:r>
            <a:r>
              <a:rPr lang="en-US" altLang="zh-CN" dirty="0" err="1"/>
              <a:t>Mingyi</a:t>
            </a:r>
            <a:r>
              <a:rPr lang="en-US" altLang="zh-CN" dirty="0"/>
              <a:t>) and SOI (</a:t>
            </a:r>
            <a:r>
              <a:rPr lang="en-US" altLang="zh-CN" dirty="0" err="1"/>
              <a:t>Yunpeng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Agree to focus CMOS pixel for reference TDR baseline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190FE-A2C6-9A12-8BF1-5BA529DC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" y="3774281"/>
            <a:ext cx="8710432" cy="1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16222</TotalTime>
  <Words>572</Words>
  <Application>Microsoft Macintosh PowerPoint</Application>
  <PresentationFormat>A4 Paper (210x297 mm)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Liberation Sans</vt:lpstr>
      <vt:lpstr>Arial</vt:lpstr>
      <vt:lpstr>Calibri</vt:lpstr>
      <vt:lpstr>Calibri Light</vt:lpstr>
      <vt:lpstr>Roboto</vt:lpstr>
      <vt:lpstr>Office Theme</vt:lpstr>
      <vt:lpstr>CEPC vertex detector towards TDR </vt:lpstr>
      <vt:lpstr>Towards TDR</vt:lpstr>
      <vt:lpstr>Plan: MDI background input  </vt:lpstr>
      <vt:lpstr>Priority of key parameters  </vt:lpstr>
      <vt:lpstr>CMOS pixel chip key parameters </vt:lpstr>
      <vt:lpstr>Readout architecture </vt:lpstr>
      <vt:lpstr>Plan : geometry and layout optimzation </vt:lpstr>
      <vt:lpstr>backup</vt:lpstr>
      <vt:lpstr>Weekly meeting </vt:lpstr>
      <vt:lpstr>Key parameters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992</cp:revision>
  <cp:lastPrinted>2019-10-18T06:24:01Z</cp:lastPrinted>
  <dcterms:created xsi:type="dcterms:W3CDTF">2015-10-29T10:59:50Z</dcterms:created>
  <dcterms:modified xsi:type="dcterms:W3CDTF">2024-03-07T05:49:47Z</dcterms:modified>
</cp:coreProperties>
</file>