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5" r:id="rId3"/>
    <p:sldId id="281" r:id="rId4"/>
    <p:sldId id="280" r:id="rId5"/>
    <p:sldId id="277" r:id="rId6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67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G:\zty_ihep\work\Jet%20Tagging\CEPCSW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095918647794"/>
          <c:y val="0.138223447106212"/>
          <c:w val="0.829861206541157"/>
          <c:h val="0.665762136951452"/>
        </c:manualLayout>
      </c:layout>
      <c:scatterChart>
        <c:scatterStyle val="marker"/>
        <c:varyColors val="0"/>
        <c:ser>
          <c:idx val="0"/>
          <c:order val="0"/>
          <c:tx>
            <c:strRef>
              <c:f>[CEPCSW.xlsx]Sheet1!$I$1</c:f>
              <c:strCache>
                <c:ptCount val="1"/>
                <c:pt idx="0">
                  <c:v>d0_StdDev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xVal>
            <c:numRef>
              <c:f>[CEPCSW.xlsx]Sheet1!$H$2:$H$7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  <c:pt idx="5">
                  <c:v>100</c:v>
                </c:pt>
              </c:numCache>
            </c:numRef>
          </c:xVal>
          <c:yVal>
            <c:numRef>
              <c:f>[CEPCSW.xlsx]Sheet1!$I$2:$I$7</c:f>
              <c:numCache>
                <c:formatCode>General</c:formatCode>
                <c:ptCount val="6"/>
                <c:pt idx="0">
                  <c:v>0.03418</c:v>
                </c:pt>
                <c:pt idx="1">
                  <c:v>0.008808</c:v>
                </c:pt>
                <c:pt idx="2">
                  <c:v>0.007419</c:v>
                </c:pt>
                <c:pt idx="3">
                  <c:v>0.05353</c:v>
                </c:pt>
                <c:pt idx="4">
                  <c:v>0.01035</c:v>
                </c:pt>
                <c:pt idx="5">
                  <c:v>0.0199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[CEPCSW.xlsx]Sheet1!$J$1</c:f>
              <c:strCache>
                <c:ptCount val="1"/>
                <c:pt idx="0">
                  <c:v>z0_StdDev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xVal>
            <c:numRef>
              <c:f>[CEPCSW.xlsx]Sheet1!$H$2:$H$7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  <c:pt idx="5">
                  <c:v>100</c:v>
                </c:pt>
              </c:numCache>
            </c:numRef>
          </c:xVal>
          <c:yVal>
            <c:numRef>
              <c:f>[CEPCSW.xlsx]Sheet1!$J$2:$J$7</c:f>
              <c:numCache>
                <c:formatCode>General</c:formatCode>
                <c:ptCount val="6"/>
                <c:pt idx="0">
                  <c:v>0.04399</c:v>
                </c:pt>
                <c:pt idx="1">
                  <c:v>0.0154</c:v>
                </c:pt>
                <c:pt idx="2">
                  <c:v>0.07182</c:v>
                </c:pt>
                <c:pt idx="3">
                  <c:v>0.009</c:v>
                </c:pt>
                <c:pt idx="4">
                  <c:v>0.003709</c:v>
                </c:pt>
                <c:pt idx="5">
                  <c:v>0.01616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034108"/>
        <c:axId val="949313165"/>
      </c:scatterChart>
      <c:valAx>
        <c:axId val="1740341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E[GeV]</a:t>
                </a:r>
                <a:endParaRPr lang="en-US" altLang="zh-CN"/>
              </a:p>
            </c:rich>
          </c:tx>
          <c:layout>
            <c:manualLayout>
              <c:xMode val="edge"/>
              <c:yMode val="edge"/>
              <c:x val="0.464758829187852"/>
              <c:y val="0.8802204791180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49313165"/>
        <c:crosses val="autoZero"/>
        <c:crossBetween val="midCat"/>
      </c:valAx>
      <c:valAx>
        <c:axId val="94931316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resolution[mm]</a:t>
                </a:r>
                <a:endParaRPr lang="en-US" altLang="zh-CN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74034108"/>
        <c:crosses val="autoZero"/>
        <c:crossBetween val="midCat"/>
      </c:valAx>
      <c:spPr>
        <a:noFill/>
        <a:ln w="9525" cap="flat" cmpd="sng" algn="ctr">
          <a:solidFill>
            <a:schemeClr val="tx1">
              <a:lumMod val="15000"/>
              <a:lumOff val="85000"/>
            </a:schemeClr>
          </a:solidFill>
          <a:round/>
        </a:ln>
        <a:effectLst/>
      </c:spPr>
    </c:plotArea>
    <c:legend>
      <c:legendPos val="b"/>
      <c:layout>
        <c:manualLayout>
          <c:xMode val="edge"/>
          <c:yMode val="edge"/>
          <c:x val="0.573588017039989"/>
          <c:y val="0.0441374542316823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17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 w="19050" cap="rnd">
        <a:noFill/>
        <a:round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dk1"/>
    </cs:fontRef>
    <cs:spPr>
      <a:ln w="9525">
        <a:solidFill>
          <a:schemeClr val="phClr"/>
        </a:solidFill>
      </a:ln>
      <a:effectLst/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087755" y="1823720"/>
            <a:ext cx="9989185" cy="37382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CEPCSW ------ VXT section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Tianyuan Zhang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2024.03.07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5625" y="111760"/>
            <a:ext cx="5181600" cy="1066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15" y="1982470"/>
            <a:ext cx="10893582" cy="3132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25" y="1344295"/>
            <a:ext cx="8115300" cy="4724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625" y="5360670"/>
            <a:ext cx="9235440" cy="3886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25" y="5995670"/>
            <a:ext cx="8755380" cy="3962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30225" y="1943735"/>
            <a:ext cx="8639175" cy="469265"/>
          </a:xfrm>
          <a:prstGeom prst="rect">
            <a:avLst/>
          </a:prstGeom>
          <a:noFill/>
          <a:ln w="317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55625" y="5320665"/>
            <a:ext cx="8639175" cy="469265"/>
          </a:xfrm>
          <a:prstGeom prst="rect">
            <a:avLst/>
          </a:prstGeom>
          <a:noFill/>
          <a:ln w="317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55625" y="5965190"/>
            <a:ext cx="8639175" cy="469265"/>
          </a:xfrm>
          <a:prstGeom prst="rect">
            <a:avLst/>
          </a:prstGeom>
          <a:noFill/>
          <a:ln w="317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7242810" y="818515"/>
            <a:ext cx="51333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Configuration of VTX &amp; Ladder support</a:t>
            </a:r>
            <a:r>
              <a:rPr lang="en-US" altLang="zh-CN"/>
              <a:t> </a:t>
            </a:r>
            <a:endParaRPr lang="en-US" altLang="zh-CN"/>
          </a:p>
        </p:txBody>
      </p:sp>
      <p:cxnSp>
        <p:nvCxnSpPr>
          <p:cNvPr id="12" name="直接箭头连接符 11"/>
          <p:cNvCxnSpPr/>
          <p:nvPr/>
        </p:nvCxnSpPr>
        <p:spPr>
          <a:xfrm flipH="1">
            <a:off x="8220075" y="1133475"/>
            <a:ext cx="1570990" cy="7512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395" y="2472055"/>
            <a:ext cx="2797713" cy="18720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7985" y="1010285"/>
            <a:ext cx="3861519" cy="3996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4305300" y="454660"/>
            <a:ext cx="2202815" cy="5354320"/>
            <a:chOff x="7549" y="716"/>
            <a:chExt cx="3469" cy="8432"/>
          </a:xfrm>
        </p:grpSpPr>
        <p:sp>
          <p:nvSpPr>
            <p:cNvPr id="4" name="文本框 3"/>
            <p:cNvSpPr txBox="1"/>
            <p:nvPr/>
          </p:nvSpPr>
          <p:spPr>
            <a:xfrm>
              <a:off x="7818" y="716"/>
              <a:ext cx="3200" cy="84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1000">
                  <a:solidFill>
                    <a:schemeClr val="accent5"/>
                  </a:solidFill>
                </a:rPr>
                <a:t>150um Si</a:t>
              </a:r>
              <a:endParaRPr lang="zh-CN" altLang="en-US" sz="1000"/>
            </a:p>
            <a:p>
              <a:r>
                <a:rPr lang="en-US" altLang="zh-CN" sz="1000">
                  <a:solidFill>
                    <a:srgbClr val="7030A0"/>
                  </a:solidFill>
                </a:rPr>
                <a:t>10</a:t>
              </a:r>
              <a:r>
                <a:rPr lang="zh-CN" altLang="en-US" sz="1000">
                  <a:solidFill>
                    <a:srgbClr val="7030A0"/>
                  </a:solidFill>
                </a:rPr>
                <a:t>0um </a:t>
              </a:r>
              <a:r>
                <a:rPr lang="en-US" altLang="zh-CN" sz="1000">
                  <a:solidFill>
                    <a:srgbClr val="7030A0"/>
                  </a:solidFill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zh-CN" altLang="en-US" sz="1000"/>
                <a:t>12.5um Kapton</a:t>
              </a:r>
              <a:endParaRPr lang="zh-CN" altLang="en-US" sz="1000"/>
            </a:p>
            <a:p>
              <a:r>
                <a:rPr lang="en-US" sz="100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16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/>
                <a:t>13um Kapton</a:t>
              </a:r>
              <a:endParaRPr lang="zh-CN" altLang="en-US" sz="1000"/>
            </a:p>
            <a:p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/>
                <a:t>25um Kapton</a:t>
              </a:r>
              <a:endParaRPr lang="zh-CN" altLang="en-US" sz="1000"/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zh-CN" altLang="en-US" sz="1000"/>
                <a:t>13um Kapton</a:t>
              </a:r>
              <a:endParaRPr lang="zh-CN" altLang="en-US" sz="1000"/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sz="100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zh-CN" altLang="en-US" sz="1000"/>
                <a:t>12.5um Kapton</a:t>
              </a:r>
              <a:endParaRPr lang="zh-CN" altLang="en-US" sz="1000"/>
            </a:p>
            <a:p>
              <a:r>
                <a:rPr lang="en-US" sz="1000">
                  <a:solidFill>
                    <a:srgbClr val="7030A0"/>
                  </a:solidFill>
                  <a:sym typeface="+mn-ea"/>
                </a:rPr>
                <a:t>100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zh-CN" altLang="en-US" sz="1200" b="1">
                  <a:solidFill>
                    <a:srgbClr val="0070C0"/>
                  </a:solidFill>
                  <a:sym typeface="+mn-ea"/>
                </a:rPr>
                <a:t>250um CFPR</a:t>
              </a:r>
              <a:endParaRPr lang="zh-CN" altLang="en-US" sz="1200" b="1">
                <a:solidFill>
                  <a:srgbClr val="0070C0"/>
                </a:solidFill>
                <a:sym typeface="+mn-ea"/>
              </a:endParaRPr>
            </a:p>
            <a:p>
              <a:r>
                <a:rPr lang="en-US" sz="1000">
                  <a:solidFill>
                    <a:srgbClr val="7030A0"/>
                  </a:solidFill>
                  <a:sym typeface="+mn-ea"/>
                </a:rPr>
                <a:t>100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  <a:sym typeface="+mn-ea"/>
              </a:endParaRPr>
            </a:p>
            <a:p>
              <a:r>
                <a:rPr lang="zh-CN" altLang="en-US" sz="1000">
                  <a:sym typeface="+mn-ea"/>
                </a:rPr>
                <a:t>12.5um Kapton</a:t>
              </a:r>
              <a:endParaRPr lang="zh-CN" altLang="en-US" sz="1000">
                <a:sym typeface="+mn-ea"/>
              </a:endParaRPr>
            </a:p>
            <a:p>
              <a:r>
                <a:rPr lang="en-US" sz="100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>
                  <a:sym typeface="+mn-ea"/>
                </a:rPr>
                <a:t>13um Kapton</a:t>
              </a:r>
              <a:endParaRPr lang="zh-CN" altLang="en-US" sz="1000">
                <a:sym typeface="+mn-ea"/>
              </a:endParaRPr>
            </a:p>
            <a:p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12.5um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  <a:sym typeface="+mn-ea"/>
              </a:endParaRPr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>
                  <a:sym typeface="+mn-ea"/>
                </a:rPr>
                <a:t>25um Kapton</a:t>
              </a:r>
              <a:endParaRPr lang="zh-CN" altLang="en-US" sz="1000">
                <a:sym typeface="+mn-ea"/>
              </a:endParaRPr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  <a:sym typeface="+mn-ea"/>
              </a:endParaRPr>
            </a:p>
            <a:p>
              <a:r>
                <a:rPr lang="zh-CN" altLang="en-US" sz="1000">
                  <a:sym typeface="+mn-ea"/>
                </a:rPr>
                <a:t>13um Kapton</a:t>
              </a:r>
              <a:endParaRPr lang="zh-CN" altLang="en-US" sz="1000">
                <a:sym typeface="+mn-ea"/>
              </a:endParaRPr>
            </a:p>
            <a:p>
              <a:r>
                <a:rPr lang="en-US" altLang="zh-CN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sz="100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zh-CN" altLang="en-US" sz="1000">
                  <a:sym typeface="+mn-ea"/>
                </a:rPr>
                <a:t>12.5um Kapton</a:t>
              </a:r>
              <a:endParaRPr lang="zh-CN" altLang="en-US" sz="1000">
                <a:sym typeface="+mn-ea"/>
              </a:endParaRPr>
            </a:p>
            <a:p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10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0um </a:t>
              </a:r>
              <a:r>
                <a:rPr lang="en-US" altLang="zh-CN" sz="1000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>
                <a:solidFill>
                  <a:srgbClr val="7030A0"/>
                </a:solidFill>
              </a:endParaRPr>
            </a:p>
            <a:p>
              <a:r>
                <a:rPr lang="zh-CN" altLang="en-US" sz="1000">
                  <a:solidFill>
                    <a:schemeClr val="accent5"/>
                  </a:solidFill>
                  <a:sym typeface="+mn-ea"/>
                </a:rPr>
                <a:t>150um Si</a:t>
              </a:r>
              <a:endParaRPr lang="zh-CN" altLang="en-US" sz="1000">
                <a:solidFill>
                  <a:schemeClr val="accent5"/>
                </a:solidFill>
              </a:endParaRPr>
            </a:p>
            <a:p>
              <a:endParaRPr lang="zh-CN" altLang="en-US" sz="1000">
                <a:solidFill>
                  <a:schemeClr val="accent5"/>
                </a:solidFill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7549" y="1122"/>
              <a:ext cx="273" cy="7315"/>
              <a:chOff x="7549" y="1122"/>
              <a:chExt cx="273" cy="7315"/>
            </a:xfrm>
          </p:grpSpPr>
          <p:sp>
            <p:nvSpPr>
              <p:cNvPr id="8" name="左大括号 7"/>
              <p:cNvSpPr/>
              <p:nvPr/>
            </p:nvSpPr>
            <p:spPr>
              <a:xfrm>
                <a:off x="7549" y="1122"/>
                <a:ext cx="268" cy="338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chemeClr val="tx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0" name="左大括号 9"/>
              <p:cNvSpPr/>
              <p:nvPr/>
            </p:nvSpPr>
            <p:spPr>
              <a:xfrm>
                <a:off x="7554" y="5057"/>
                <a:ext cx="268" cy="338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chemeClr val="tx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sp>
        <p:nvSpPr>
          <p:cNvPr id="15" name="文本框 14"/>
          <p:cNvSpPr txBox="1"/>
          <p:nvPr/>
        </p:nvSpPr>
        <p:spPr>
          <a:xfrm>
            <a:off x="5782310" y="1997710"/>
            <a:ext cx="26803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four layers of G4_Al</a:t>
            </a:r>
            <a:endParaRPr lang="en-US" altLang="zh-CN" sz="2000" b="1"/>
          </a:p>
        </p:txBody>
      </p:sp>
      <p:sp>
        <p:nvSpPr>
          <p:cNvPr id="16" name="文本框 15"/>
          <p:cNvSpPr txBox="1"/>
          <p:nvPr/>
        </p:nvSpPr>
        <p:spPr>
          <a:xfrm>
            <a:off x="9098915" y="1997710"/>
            <a:ext cx="30930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two layers of G4_Al</a:t>
            </a:r>
            <a:endParaRPr lang="en-US" altLang="zh-CN" sz="2000" b="1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8433435" y="2193925"/>
            <a:ext cx="524510" cy="101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6151880" y="2932430"/>
            <a:ext cx="54724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</a:rPr>
              <a:t>Changes in thickness of various materials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9" name="灯片编号占位符 1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resolution&amp;costhe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35" y="312420"/>
            <a:ext cx="5807799" cy="4716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06145" y="5028565"/>
            <a:ext cx="5267325" cy="10763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t>Costheta values correspond sequentially</a:t>
            </a:r>
          </a:p>
          <a:p>
            <a:r>
              <a:rPr lang="en-US" altLang="zh-CN"/>
              <a:t>theta = </a:t>
            </a:r>
            <a:r>
              <a:rPr lang="en-US" altLang="zh-CN">
                <a:sym typeface="+mn-ea"/>
              </a:rPr>
              <a:t>90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°, 75°, 60°, 45°, 30°, 15°,</a:t>
            </a:r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when particles_energy = 50GeV;</a:t>
            </a:r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870" y="5550535"/>
            <a:ext cx="2575560" cy="906780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781685" y="5946140"/>
            <a:ext cx="48780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When cos</a:t>
            </a:r>
            <a:r>
              <a:rPr lang="zh-CN" altLang="en-US"/>
              <a:t>theta</a:t>
            </a:r>
            <a:r>
              <a:rPr lang="en-US" altLang="zh-CN"/>
              <a:t> </a:t>
            </a:r>
            <a:r>
              <a:rPr lang="zh-CN" altLang="en-US"/>
              <a:t>=</a:t>
            </a:r>
            <a:r>
              <a:rPr lang="en-US" altLang="zh-CN"/>
              <a:t> 0</a:t>
            </a:r>
            <a:r>
              <a:rPr lang="zh-CN" altLang="en-US"/>
              <a:t>, d</a:t>
            </a:r>
            <a:r>
              <a:rPr lang="en-US" altLang="zh-CN"/>
              <a:t>0</a:t>
            </a:r>
            <a:r>
              <a:rPr lang="zh-CN" altLang="en-US"/>
              <a:t> is better than </a:t>
            </a:r>
            <a:r>
              <a:rPr lang="en-US" altLang="zh-CN"/>
              <a:t>5um;</a:t>
            </a:r>
            <a:endParaRPr lang="zh-CN" altLang="en-US"/>
          </a:p>
        </p:txBody>
      </p:sp>
      <p:graphicFrame>
        <p:nvGraphicFramePr>
          <p:cNvPr id="14" name="图表 13"/>
          <p:cNvGraphicFramePr/>
          <p:nvPr/>
        </p:nvGraphicFramePr>
        <p:xfrm>
          <a:off x="6247130" y="753745"/>
          <a:ext cx="5330190" cy="3655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6851650" y="4692650"/>
            <a:ext cx="4834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when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costheta = 0.5, particles_energy are 1, 5, 10, 20, 50 and 100, respectively.</a:t>
            </a:r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7192645" y="3359785"/>
            <a:ext cx="201295" cy="20129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7468235" y="2691765"/>
            <a:ext cx="16465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0000"/>
                </a:solidFill>
              </a:rPr>
              <a:t>0.007419</a:t>
            </a:r>
            <a:endParaRPr lang="en-US" altLang="zh-CN" sz="2000" b="1">
              <a:solidFill>
                <a:srgbClr val="FF0000"/>
              </a:solidFill>
            </a:endParaRPr>
          </a:p>
        </p:txBody>
      </p:sp>
      <p:cxnSp>
        <p:nvCxnSpPr>
          <p:cNvPr id="19" name="直接箭头连接符 18"/>
          <p:cNvCxnSpPr/>
          <p:nvPr/>
        </p:nvCxnSpPr>
        <p:spPr>
          <a:xfrm flipH="1">
            <a:off x="7366000" y="3027045"/>
            <a:ext cx="195580" cy="27749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commondata" val="eyJoZGlkIjoiMzgwM2JhN2JkOTM0OTRmZTUzNDc0ZmZkYWJhMTRmMT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WPS 演示</Application>
  <PresentationFormat>宽屏</PresentationFormat>
  <Paragraphs>67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castle</cp:lastModifiedBy>
  <cp:revision>165</cp:revision>
  <dcterms:created xsi:type="dcterms:W3CDTF">2019-06-19T02:08:00Z</dcterms:created>
  <dcterms:modified xsi:type="dcterms:W3CDTF">2024-03-07T07:26:05Z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A62129186E6849FB96020C39D3A8557D_13</vt:lpwstr>
  </property>
</Properties>
</file>