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2" r:id="rId4"/>
    <p:sldId id="263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6552199E-B7E1-464F-B7DC-D4C4B9DE0724}">
          <p14:sldIdLst>
            <p14:sldId id="256"/>
            <p14:sldId id="257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g jiaxuan" initials="wj" lastIdx="1" clrIdx="0">
    <p:extLst>
      <p:ext uri="{19B8F6BF-5375-455C-9EA6-DF929625EA0E}">
        <p15:presenceInfo xmlns:p15="http://schemas.microsoft.com/office/powerpoint/2012/main" userId="4b801fb3c31c0de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8A5F"/>
    <a:srgbClr val="000000"/>
    <a:srgbClr val="CF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410C3-E7AA-444A-9369-935F5E367B7E}" type="datetimeFigureOut">
              <a:rPr lang="zh-CN" altLang="en-US" smtClean="0"/>
              <a:t>2024/3/7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AD3FD-C722-4D8C-B2D4-583222EFDC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269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>
            <a:alphaModFix amt="57000"/>
            <a:lum/>
          </a:blip>
          <a:srcRect/>
          <a:stretch>
            <a:fillRect l="49000" t="55000" r="-5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EA9485-C026-4D58-862E-4D9EFC86AF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noFill/>
          <a:ln>
            <a:noFill/>
          </a:ln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dirty="0"/>
              <a:t>Title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ECCA71A-E087-483D-BE23-C301228762F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dirty="0"/>
              <a:t>subtitle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279C8BF-FCAD-40FA-B350-640927806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120F-6C89-4E2E-BD83-3E9318B2F74B}" type="datetime1">
              <a:rPr lang="zh-CN" altLang="en-US" smtClean="0"/>
              <a:t>2024/3/7</a:t>
            </a:fld>
            <a:endParaRPr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CB29FA0-68B2-4172-BA86-DE363B58C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550C688-04D6-44FC-B76C-F8F1C01B0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DDCB0505-5B7F-47D5-A06E-7CEF5C2272D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11866" y="417901"/>
            <a:ext cx="2633700" cy="4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538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C8D620-D813-40A8-91E8-EC930D00A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4176C0B-A274-4E36-A818-9DA95BE45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F40C484-4F9C-4C45-896B-92B6180F3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3315-EC66-40D1-A053-3977D73CA3C7}" type="datetime1">
              <a:rPr lang="zh-CN" altLang="en-US" smtClean="0"/>
              <a:t>2024/3/7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A2DF727-3AE2-402C-ADE6-EE9E58D32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8B09F92-F447-493F-AD75-2FCBD1E53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4444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E35E5F9-AAD2-4ACB-AEFC-5DD21F315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43AA612-4293-4EE5-B38B-13EB5420D0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1699A7E-6D0D-4FE6-9D0F-7269E543B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42F4-FEE1-4E68-A4C7-64DB61378000}" type="datetime1">
              <a:rPr lang="zh-CN" altLang="en-US" smtClean="0"/>
              <a:t>2024/3/7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398F88A-73DD-44BD-AB09-5BA0A35ED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7135AE1-374B-4FE0-8B3D-F1699FA8B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78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176460-23A6-4AE4-8A82-3CDAE8960A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5680" y="642656"/>
            <a:ext cx="10165330" cy="681178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dirty="0"/>
              <a:t>Title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A2FE2BE-EF55-4E93-A0E3-59FC6E23110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95999" y="1326604"/>
            <a:ext cx="10515600" cy="4351338"/>
          </a:xfrm>
        </p:spPr>
        <p:txBody>
          <a:bodyPr/>
          <a:lstStyle>
            <a:lvl1pPr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altLang="zh-CN" dirty="0"/>
              <a:t>First class</a:t>
            </a:r>
            <a:endParaRPr lang="zh-CN" altLang="en-US" dirty="0"/>
          </a:p>
          <a:p>
            <a:pPr lvl="1"/>
            <a:r>
              <a:rPr lang="en-US" altLang="zh-CN" dirty="0"/>
              <a:t>Second class</a:t>
            </a:r>
          </a:p>
          <a:p>
            <a:pPr lvl="2"/>
            <a:r>
              <a:rPr lang="en-US" altLang="zh-CN" dirty="0"/>
              <a:t>third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A20AD61-2850-4E41-B102-46B7E8953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05EB-D57B-4082-8177-A28AB7A98E4F}" type="datetime1">
              <a:rPr lang="zh-CN" altLang="en-US" smtClean="0"/>
              <a:t>2024/3/7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1FBDBB2-E86B-4986-9F6F-FBC6B9BE9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88D3C02-32C4-4F0A-926C-41D5C3771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FD95082B-446E-4CA1-826E-E4876B26BC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5680" y="108172"/>
            <a:ext cx="2633700" cy="438950"/>
          </a:xfrm>
          <a:prstGeom prst="rect">
            <a:avLst/>
          </a:prstGeom>
        </p:spPr>
      </p:pic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6EC96068-972E-4350-88A1-D9F3D1744444}"/>
              </a:ext>
            </a:extLst>
          </p:cNvPr>
          <p:cNvCxnSpPr>
            <a:cxnSpLocks/>
          </p:cNvCxnSpPr>
          <p:nvPr userDrawn="1"/>
        </p:nvCxnSpPr>
        <p:spPr>
          <a:xfrm>
            <a:off x="433732" y="586859"/>
            <a:ext cx="11503533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35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359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5CF299-6C7A-4AE1-822D-279B669AE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206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32D3AEB-EED7-4A6B-B5D3-5330DDC6E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25509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D3C7FB5-578C-4D5B-B7E0-1350C3C21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788FF-7F7A-41C0-9127-06E4A54EEE09}" type="datetime1">
              <a:rPr lang="zh-CN" altLang="en-US" smtClean="0"/>
              <a:t>2024/3/7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7963393-4F19-41AD-9D52-65AF92CBC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73852E1-11B5-4141-AFBA-315CB7BC8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9858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FBCA82-12EB-4375-99E8-B440AF3D5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10F881C-0ACC-42B2-B84A-38A83EEDF0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7FA3796-C9D0-4F11-A5AB-057CA18D7F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6001FF9-3578-4327-92F2-538A3BA3D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B8445-10A7-41D2-A993-B67F7EE05D73}" type="datetime1">
              <a:rPr lang="zh-CN" altLang="en-US" smtClean="0"/>
              <a:t>2024/3/7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D60CEA8-8CF5-40D3-9425-A20243C35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60ED133-88C0-4709-9013-7E6F0E1DB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8815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AE0065-136C-4BD7-8CDD-48CB5A88A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4FFAF18-F770-4A07-9DA3-43DDBA12C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E1A3CDB-5EB4-4DB2-8EB4-430080749A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32430B3-A5D9-4BE8-9726-C38AB8C288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8F8CD75-6A68-4146-A9FF-06365702DC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78BD0E4-6294-4B62-ADBD-4F9B704A8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2033-A903-47F6-A006-F6A269AB4C91}" type="datetime1">
              <a:rPr lang="zh-CN" altLang="en-US" smtClean="0"/>
              <a:t>2024/3/7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DC69B4A-2A6D-4EB9-82D3-ED0AF7B96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41CF7B1-5E05-4CDE-9141-B50D3A2B8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6473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30E94E-897B-45B8-964D-575A19417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654A970-9A3D-4381-8A0A-F3E695E31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1C7C-2BE4-489F-ADC9-69CA1D3CA901}" type="datetime1">
              <a:rPr lang="zh-CN" altLang="en-US" smtClean="0"/>
              <a:t>2024/3/7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00C2FFD-2B5B-4781-9896-30B2BCC77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F2A80F8-D007-48AB-BDED-76492E459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706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069F189-075D-4164-8242-F4C2DDA59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B0C5-C0BE-4D8A-B767-DF1733D3C7B5}" type="datetime1">
              <a:rPr lang="zh-CN" altLang="en-US" smtClean="0"/>
              <a:t>2024/3/7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4342C8A-5439-4410-93F2-273A00833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62DE539-C537-4E39-80BC-079A12DF2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8397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51B905-E2AC-435F-8B12-768B77F4E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8E23D98-9D09-4835-BDDF-FDA57077F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3072901-8622-4591-B808-35901950A5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7DDC6EF-EBDE-43A5-A360-E36ECA767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26EA-208C-48F7-9EA0-1AB4D5D98F45}" type="datetime1">
              <a:rPr lang="zh-CN" altLang="en-US" smtClean="0"/>
              <a:t>2024/3/7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5119B6D-93E5-4A65-A852-A91F1F236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099ECE4-D387-423D-9C40-160B0EF2C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3014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8CA5FAB-06E2-485A-86BA-0D0838774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8C5D2B6-0406-4784-8FE2-AA07B00619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F0FF5FC-A3FC-4480-A81D-5425B0E6C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81547C6-1A7A-4C51-B9A8-4BBDFA1A2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1302C-9841-4E6F-A0AF-8F6D004A5090}" type="datetime1">
              <a:rPr lang="zh-CN" altLang="en-US" smtClean="0"/>
              <a:t>2024/3/7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186D8E3-BAB4-42B5-BEE5-420C53B31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47E3F9F-B921-4EDA-B568-0A319A793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3353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1F82E0A-8ADC-4E82-9030-057228E3A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05" y="605986"/>
            <a:ext cx="10156931" cy="734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/>
              <a:t>Title</a:t>
            </a:r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192ED06-BA16-4CAB-99E3-4D20E8FCA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6188" y="1409939"/>
            <a:ext cx="10291549" cy="4124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/>
              <a:t>Title 1</a:t>
            </a:r>
            <a:endParaRPr lang="zh-CN" altLang="en-US" dirty="0"/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41B3552-88AB-43B5-9E54-0F97794B9E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622F5-4419-4292-9C6A-F54ADCA2FE02}" type="datetime1">
              <a:rPr lang="zh-CN" altLang="en-US" smtClean="0"/>
              <a:t>2024/3/7</a:t>
            </a:fld>
            <a:endParaRPr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46E00D7-F075-4EA5-9A8A-BE1F6D7519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D68FCBB-90E7-443D-9221-DF47A695B7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EB773-AC9C-4FD7-86AF-8E7E9F681A4F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16988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Californian FB" panose="0207040306080B03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华光小标宋_CNKI" panose="02000500000000000000" pitchFamily="2" charset="-122"/>
          <a:ea typeface="华光小标宋_CNKI" panose="02000500000000000000" pitchFamily="2" charset="-122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华光小标宋_CNKI" panose="02000500000000000000" pitchFamily="2" charset="-122"/>
          <a:ea typeface="华光小标宋_CNKI" panose="02000500000000000000" pitchFamily="2" charset="-122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华光小标宋_CNKI" panose="02000500000000000000" pitchFamily="2" charset="-122"/>
          <a:ea typeface="华光小标宋_CNKI" panose="02000500000000000000" pitchFamily="2" charset="-122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华光小标宋_CNKI" panose="02000500000000000000" pitchFamily="2" charset="-122"/>
          <a:ea typeface="华光小标宋_CNKI" panose="02000500000000000000" pitchFamily="2" charset="-122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7000"/>
            <a:lum/>
          </a:blip>
          <a:srcRect/>
          <a:stretch>
            <a:fillRect l="64000" t="59000" r="-4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976F51-1BA3-49A2-9A54-923E1366F3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altLang="zh-CN" b="1" dirty="0"/>
              <a:t>Sci-ECAL MIP results update</a:t>
            </a:r>
            <a:endParaRPr lang="zh-CN" altLang="en-US" b="1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A307C54-CFF7-4F7F-BD5B-77D8F00892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38486"/>
            <a:ext cx="9144000" cy="1655762"/>
          </a:xfrm>
        </p:spPr>
        <p:txBody>
          <a:bodyPr/>
          <a:lstStyle/>
          <a:p>
            <a:r>
              <a:rPr lang="en-US" altLang="zh-CN" dirty="0"/>
              <a:t>				   2024/03/08	</a:t>
            </a:r>
          </a:p>
          <a:p>
            <a:r>
              <a:rPr lang="en-US" altLang="zh-CN" dirty="0"/>
              <a:t>				Jiaxuan Wang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17596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0CBE1C-06FE-F897-DAA4-AE7DE704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Motivation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0B274D-AB32-4F6B-E3E3-356E059A6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788" y="1332435"/>
            <a:ext cx="10515600" cy="4351338"/>
          </a:xfrm>
        </p:spPr>
        <p:txBody>
          <a:bodyPr/>
          <a:lstStyle/>
          <a:p>
            <a:r>
              <a:rPr lang="en-US" altLang="zh-CN" sz="1800" dirty="0"/>
              <a:t>Landau MPV from MIP spectrum</a:t>
            </a:r>
          </a:p>
          <a:p>
            <a:r>
              <a:rPr lang="en-US" altLang="zh-CN" sz="1800" dirty="0"/>
              <a:t>Muon energy reconstruction in channel level</a:t>
            </a:r>
            <a:endParaRPr lang="zh-CN" altLang="en-US" sz="1800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305A98D-1D18-C51F-CE69-6ABE9DB7E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2</a:t>
            </a:fld>
            <a:endParaRPr lang="zh-CN" altLang="en-US" dirty="0"/>
          </a:p>
        </p:txBody>
      </p:sp>
      <p:sp>
        <p:nvSpPr>
          <p:cNvPr id="10" name="内容占位符 2">
            <a:extLst>
              <a:ext uri="{FF2B5EF4-FFF2-40B4-BE49-F238E27FC236}">
                <a16:creationId xmlns:a16="http://schemas.microsoft.com/office/drawing/2014/main" id="{8C6CE21D-5A5E-F7E5-E516-AADA8E74A64E}"/>
              </a:ext>
            </a:extLst>
          </p:cNvPr>
          <p:cNvSpPr txBox="1">
            <a:spLocks/>
          </p:cNvSpPr>
          <p:nvPr/>
        </p:nvSpPr>
        <p:spPr>
          <a:xfrm>
            <a:off x="6469814" y="1301871"/>
            <a:ext cx="55000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华光小标宋_CNKI" panose="02000500000000000000" pitchFamily="2" charset="-122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华光小标宋_CNKI" panose="02000500000000000000" pitchFamily="2" charset="-122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华光小标宋_CNKI" panose="02000500000000000000" pitchFamily="2" charset="-122"/>
                <a:ea typeface="华光小标宋_CNKI" panose="02000500000000000000" pitchFamily="2" charset="-122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华光小标宋_CNKI" panose="02000500000000000000" pitchFamily="2" charset="-122"/>
                <a:ea typeface="华光小标宋_CNKI" panose="02000500000000000000" pitchFamily="2" charset="-122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Old method: center of gravity method, and fit once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dirty="0"/>
          </a:p>
          <a:p>
            <a:r>
              <a:rPr lang="en-US" altLang="zh-CN" dirty="0"/>
              <a:t>New method: fit multi times </a:t>
            </a:r>
          </a:p>
          <a:p>
            <a:pPr lvl="1"/>
            <a:r>
              <a:rPr lang="en-US" altLang="zh-CN" dirty="0"/>
              <a:t>Data selection : center of gravity method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zh-CN" dirty="0"/>
              <a:t>To exclude the noise hit far away from real muon track(more than 10 strips far away)</a:t>
            </a:r>
          </a:p>
          <a:p>
            <a:pPr lvl="1"/>
            <a:r>
              <a:rPr lang="en-US" altLang="zh-CN" dirty="0"/>
              <a:t>First fitting: 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zh-CN" dirty="0"/>
              <a:t>To exclude the noise hit near the real muon track(2 strips far away)</a:t>
            </a:r>
          </a:p>
          <a:p>
            <a:pPr lvl="1"/>
            <a:r>
              <a:rPr lang="en-US" altLang="zh-CN" dirty="0"/>
              <a:t>Second fitting: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zh-CN" dirty="0"/>
              <a:t>To exclude the noise not on the track</a:t>
            </a:r>
          </a:p>
          <a:p>
            <a:pPr lvl="1"/>
            <a:r>
              <a:rPr lang="en-US" altLang="zh-CN" dirty="0"/>
              <a:t>Third fitting: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zh-CN" dirty="0"/>
              <a:t>Get the real track and real hits</a:t>
            </a:r>
          </a:p>
          <a:p>
            <a:pPr lvl="1"/>
            <a:endParaRPr lang="en-US" altLang="zh-CN" dirty="0"/>
          </a:p>
          <a:p>
            <a:pPr lvl="1"/>
            <a:endParaRPr lang="zh-CN" altLang="en-US" dirty="0"/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BB8E0EE6-59AF-8A10-22B7-6FCC3A1BAC77}"/>
              </a:ext>
            </a:extLst>
          </p:cNvPr>
          <p:cNvGrpSpPr/>
          <p:nvPr/>
        </p:nvGrpSpPr>
        <p:grpSpPr>
          <a:xfrm>
            <a:off x="669494" y="2489128"/>
            <a:ext cx="5800320" cy="3988665"/>
            <a:chOff x="295680" y="2367685"/>
            <a:chExt cx="5206459" cy="3489208"/>
          </a:xfrm>
        </p:grpSpPr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id="{A57839D6-0C88-68EF-FBBB-15059D0DCE67}"/>
                </a:ext>
              </a:extLst>
            </p:cNvPr>
            <p:cNvGrpSpPr/>
            <p:nvPr/>
          </p:nvGrpSpPr>
          <p:grpSpPr>
            <a:xfrm>
              <a:off x="295680" y="2367685"/>
              <a:ext cx="5179769" cy="3408957"/>
              <a:chOff x="6274840" y="2041637"/>
              <a:chExt cx="5179769" cy="3408957"/>
            </a:xfrm>
          </p:grpSpPr>
          <p:pic>
            <p:nvPicPr>
              <p:cNvPr id="6" name="图片 5">
                <a:extLst>
                  <a:ext uri="{FF2B5EF4-FFF2-40B4-BE49-F238E27FC236}">
                    <a16:creationId xmlns:a16="http://schemas.microsoft.com/office/drawing/2014/main" id="{C8BCAC62-1831-DE8B-CE63-C72A1A4815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274840" y="2041637"/>
                <a:ext cx="5179769" cy="3408957"/>
              </a:xfrm>
              <a:prstGeom prst="rect">
                <a:avLst/>
              </a:prstGeom>
            </p:spPr>
          </p:pic>
          <p:cxnSp>
            <p:nvCxnSpPr>
              <p:cNvPr id="7" name="直接连接符 6">
                <a:extLst>
                  <a:ext uri="{FF2B5EF4-FFF2-40B4-BE49-F238E27FC236}">
                    <a16:creationId xmlns:a16="http://schemas.microsoft.com/office/drawing/2014/main" id="{C6E78365-B637-A162-C97F-936984C4D215}"/>
                  </a:ext>
                </a:extLst>
              </p:cNvPr>
              <p:cNvCxnSpPr/>
              <p:nvPr/>
            </p:nvCxnSpPr>
            <p:spPr>
              <a:xfrm flipV="1">
                <a:off x="8436998" y="2360950"/>
                <a:ext cx="0" cy="2818151"/>
              </a:xfrm>
              <a:prstGeom prst="line">
                <a:avLst/>
              </a:prstGeom>
              <a:ln w="9525" cap="flat" cmpd="sng" algn="ctr">
                <a:solidFill>
                  <a:schemeClr val="accent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sp>
            <p:nvSpPr>
              <p:cNvPr id="8" name="内容占位符 2">
                <a:extLst>
                  <a:ext uri="{FF2B5EF4-FFF2-40B4-BE49-F238E27FC236}">
                    <a16:creationId xmlns:a16="http://schemas.microsoft.com/office/drawing/2014/main" id="{4DA1FCD7-922E-91FA-C951-2E5D86D82D5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462608" y="2540832"/>
                <a:ext cx="1131097" cy="29984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000" b="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Arial" panose="020B0604020202020204" pitchFamily="34" charset="0"/>
                    <a:ea typeface="华光小标宋_CNKI" panose="02000500000000000000" pitchFamily="2" charset="-122"/>
                    <a:cs typeface="Arial" panose="020B0604020202020204" pitchFamily="34" charset="0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Arial" panose="020B0604020202020204" pitchFamily="34" charset="0"/>
                    <a:ea typeface="华光小标宋_CNKI" panose="02000500000000000000" pitchFamily="2" charset="-122"/>
                    <a:cs typeface="Arial" panose="020B0604020202020204" pitchFamily="34" charset="0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华光小标宋_CNKI" panose="02000500000000000000" pitchFamily="2" charset="-122"/>
                    <a:ea typeface="华光小标宋_CNKI" panose="02000500000000000000" pitchFamily="2" charset="-122"/>
                    <a:cs typeface="Times New Roman" panose="02020603050405020304" pitchFamily="18" charset="0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华光小标宋_CNKI" panose="02000500000000000000" pitchFamily="2" charset="-122"/>
                    <a:ea typeface="华光小标宋_CNKI" panose="02000500000000000000" pitchFamily="2" charset="-122"/>
                    <a:cs typeface="Times New Roman" panose="02020603050405020304" pitchFamily="18" charset="0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CN" sz="1400" dirty="0"/>
                  <a:t>0.305MeV</a:t>
                </a:r>
              </a:p>
            </p:txBody>
          </p:sp>
          <p:sp>
            <p:nvSpPr>
              <p:cNvPr id="9" name="内容占位符 2">
                <a:extLst>
                  <a:ext uri="{FF2B5EF4-FFF2-40B4-BE49-F238E27FC236}">
                    <a16:creationId xmlns:a16="http://schemas.microsoft.com/office/drawing/2014/main" id="{5C229347-1753-9B8C-FCA5-743F8C03178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030636" y="3375769"/>
                <a:ext cx="2080963" cy="7406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000" b="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Arial" panose="020B0604020202020204" pitchFamily="34" charset="0"/>
                    <a:ea typeface="华光小标宋_CNKI" panose="02000500000000000000" pitchFamily="2" charset="-122"/>
                    <a:cs typeface="Arial" panose="020B0604020202020204" pitchFamily="34" charset="0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Arial" panose="020B0604020202020204" pitchFamily="34" charset="0"/>
                    <a:ea typeface="华光小标宋_CNKI" panose="02000500000000000000" pitchFamily="2" charset="-122"/>
                    <a:cs typeface="Arial" panose="020B0604020202020204" pitchFamily="34" charset="0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华光小标宋_CNKI" panose="02000500000000000000" pitchFamily="2" charset="-122"/>
                    <a:ea typeface="华光小标宋_CNKI" panose="02000500000000000000" pitchFamily="2" charset="-122"/>
                    <a:cs typeface="Times New Roman" panose="02020603050405020304" pitchFamily="18" charset="0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华光小标宋_CNKI" panose="02000500000000000000" pitchFamily="2" charset="-122"/>
                    <a:ea typeface="华光小标宋_CNKI" panose="02000500000000000000" pitchFamily="2" charset="-122"/>
                    <a:cs typeface="Times New Roman" panose="02020603050405020304" pitchFamily="18" charset="0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CN" sz="1400" dirty="0">
                    <a:solidFill>
                      <a:schemeClr val="accent1">
                        <a:lumMod val="75000"/>
                      </a:schemeClr>
                    </a:solidFill>
                  </a:rPr>
                  <a:t>Blue : All channels </a:t>
                </a:r>
              </a:p>
              <a:p>
                <a:pPr marL="0" indent="0">
                  <a:buNone/>
                </a:pPr>
                <a:r>
                  <a:rPr lang="en-US" altLang="zh-CN" sz="1400" dirty="0">
                    <a:solidFill>
                      <a:srgbClr val="FF0000"/>
                    </a:solidFill>
                  </a:rPr>
                  <a:t>Red : Dead Channels</a:t>
                </a:r>
              </a:p>
            </p:txBody>
          </p:sp>
        </p:grp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9664F149-46AD-6B39-780A-BD04E3864D2F}"/>
                </a:ext>
              </a:extLst>
            </p:cNvPr>
            <p:cNvSpPr txBox="1"/>
            <p:nvPr/>
          </p:nvSpPr>
          <p:spPr>
            <a:xfrm>
              <a:off x="4806945" y="5595283"/>
              <a:ext cx="69519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50" dirty="0">
                  <a:latin typeface="Arial" panose="020B0604020202020204" pitchFamily="34" charset="0"/>
                  <a:cs typeface="Arial" panose="020B0604020202020204" pitchFamily="34" charset="0"/>
                </a:rPr>
                <a:t>MeV</a:t>
              </a:r>
              <a:endParaRPr lang="zh-CN" alt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043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FC53EA8-5DAD-626A-AEB1-4E23EC189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Muon energy reconstruction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786743F-9380-8986-A618-CB0E0AC36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Muon energy using new MIP calibrated results</a:t>
            </a:r>
          </a:p>
          <a:p>
            <a:r>
              <a:rPr lang="en-US" altLang="zh-CN" dirty="0"/>
              <a:t>Mean value around 0.3049 MeV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55C9848-816E-B385-287B-71E8D060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3</a:t>
            </a:fld>
            <a:endParaRPr lang="zh-CN" altLang="en-US" dirty="0"/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CC271AE2-6FAD-750A-6298-EB18810C01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36"/>
          <a:stretch/>
        </p:blipFill>
        <p:spPr>
          <a:xfrm>
            <a:off x="7942077" y="712382"/>
            <a:ext cx="2867067" cy="2066452"/>
          </a:xfrm>
          <a:prstGeom prst="rect">
            <a:avLst/>
          </a:prstGeom>
        </p:spPr>
      </p:pic>
      <p:grpSp>
        <p:nvGrpSpPr>
          <p:cNvPr id="20" name="组合 19">
            <a:extLst>
              <a:ext uri="{FF2B5EF4-FFF2-40B4-BE49-F238E27FC236}">
                <a16:creationId xmlns:a16="http://schemas.microsoft.com/office/drawing/2014/main" id="{5BC571E6-F531-5C96-46F7-2711C0481920}"/>
              </a:ext>
            </a:extLst>
          </p:cNvPr>
          <p:cNvGrpSpPr/>
          <p:nvPr/>
        </p:nvGrpSpPr>
        <p:grpSpPr>
          <a:xfrm>
            <a:off x="247865" y="3019776"/>
            <a:ext cx="5574291" cy="3788217"/>
            <a:chOff x="924017" y="3019777"/>
            <a:chExt cx="4910993" cy="3293544"/>
          </a:xfrm>
        </p:grpSpPr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122DC37C-5523-39AA-33B1-5AAC0E108CD1}"/>
                </a:ext>
              </a:extLst>
            </p:cNvPr>
            <p:cNvGrpSpPr/>
            <p:nvPr/>
          </p:nvGrpSpPr>
          <p:grpSpPr>
            <a:xfrm>
              <a:off x="924017" y="3019777"/>
              <a:ext cx="4910993" cy="3145091"/>
              <a:chOff x="5018077" y="2652824"/>
              <a:chExt cx="4758094" cy="3031230"/>
            </a:xfrm>
          </p:grpSpPr>
          <p:pic>
            <p:nvPicPr>
              <p:cNvPr id="6" name="图片 5">
                <a:extLst>
                  <a:ext uri="{FF2B5EF4-FFF2-40B4-BE49-F238E27FC236}">
                    <a16:creationId xmlns:a16="http://schemas.microsoft.com/office/drawing/2014/main" id="{50C1281C-F75B-7C78-D099-3A296E60F09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t="5943"/>
              <a:stretch/>
            </p:blipFill>
            <p:spPr>
              <a:xfrm>
                <a:off x="5018077" y="2652824"/>
                <a:ext cx="4689985" cy="3031230"/>
              </a:xfrm>
              <a:prstGeom prst="rect">
                <a:avLst/>
              </a:prstGeom>
            </p:spPr>
          </p:pic>
          <p:cxnSp>
            <p:nvCxnSpPr>
              <p:cNvPr id="7" name="直接连接符 6">
                <a:extLst>
                  <a:ext uri="{FF2B5EF4-FFF2-40B4-BE49-F238E27FC236}">
                    <a16:creationId xmlns:a16="http://schemas.microsoft.com/office/drawing/2014/main" id="{8CA78C5C-6196-6F69-1A8E-2864EF81795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54682" y="2827988"/>
                <a:ext cx="0" cy="2683464"/>
              </a:xfrm>
              <a:prstGeom prst="line">
                <a:avLst/>
              </a:prstGeom>
              <a:ln w="9525" cap="flat" cmpd="sng" algn="ctr">
                <a:solidFill>
                  <a:schemeClr val="accent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sp>
            <p:nvSpPr>
              <p:cNvPr id="8" name="内容占位符 2">
                <a:extLst>
                  <a:ext uri="{FF2B5EF4-FFF2-40B4-BE49-F238E27FC236}">
                    <a16:creationId xmlns:a16="http://schemas.microsoft.com/office/drawing/2014/main" id="{8E0EFD01-5E20-8FED-CFDD-67A0DDCE970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090902" y="3042245"/>
                <a:ext cx="1131097" cy="29984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000" b="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Arial" panose="020B0604020202020204" pitchFamily="34" charset="0"/>
                    <a:ea typeface="华光小标宋_CNKI" panose="02000500000000000000" pitchFamily="2" charset="-122"/>
                    <a:cs typeface="Arial" panose="020B0604020202020204" pitchFamily="34" charset="0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Arial" panose="020B0604020202020204" pitchFamily="34" charset="0"/>
                    <a:ea typeface="华光小标宋_CNKI" panose="02000500000000000000" pitchFamily="2" charset="-122"/>
                    <a:cs typeface="Arial" panose="020B0604020202020204" pitchFamily="34" charset="0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华光小标宋_CNKI" panose="02000500000000000000" pitchFamily="2" charset="-122"/>
                    <a:ea typeface="华光小标宋_CNKI" panose="02000500000000000000" pitchFamily="2" charset="-122"/>
                    <a:cs typeface="Times New Roman" panose="02020603050405020304" pitchFamily="18" charset="0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华光小标宋_CNKI" panose="02000500000000000000" pitchFamily="2" charset="-122"/>
                    <a:ea typeface="华光小标宋_CNKI" panose="02000500000000000000" pitchFamily="2" charset="-122"/>
                    <a:cs typeface="Times New Roman" panose="02020603050405020304" pitchFamily="18" charset="0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CN" sz="1400" dirty="0"/>
                  <a:t>0.305MeV</a:t>
                </a:r>
              </a:p>
            </p:txBody>
          </p:sp>
          <p:sp>
            <p:nvSpPr>
              <p:cNvPr id="9" name="内容占位符 2">
                <a:extLst>
                  <a:ext uri="{FF2B5EF4-FFF2-40B4-BE49-F238E27FC236}">
                    <a16:creationId xmlns:a16="http://schemas.microsoft.com/office/drawing/2014/main" id="{4159DA31-33FA-5410-4F38-FD04A8CB0A8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246447" y="3702328"/>
                <a:ext cx="2529724" cy="7406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000" b="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Arial" panose="020B0604020202020204" pitchFamily="34" charset="0"/>
                    <a:ea typeface="华光小标宋_CNKI" panose="02000500000000000000" pitchFamily="2" charset="-122"/>
                    <a:cs typeface="Arial" panose="020B0604020202020204" pitchFamily="34" charset="0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Arial" panose="020B0604020202020204" pitchFamily="34" charset="0"/>
                    <a:ea typeface="华光小标宋_CNKI" panose="02000500000000000000" pitchFamily="2" charset="-122"/>
                    <a:cs typeface="Arial" panose="020B0604020202020204" pitchFamily="34" charset="0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华光小标宋_CNKI" panose="02000500000000000000" pitchFamily="2" charset="-122"/>
                    <a:ea typeface="华光小标宋_CNKI" panose="02000500000000000000" pitchFamily="2" charset="-122"/>
                    <a:cs typeface="Times New Roman" panose="02020603050405020304" pitchFamily="18" charset="0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华光小标宋_CNKI" panose="02000500000000000000" pitchFamily="2" charset="-122"/>
                    <a:ea typeface="华光小标宋_CNKI" panose="02000500000000000000" pitchFamily="2" charset="-122"/>
                    <a:cs typeface="Times New Roman" panose="02020603050405020304" pitchFamily="18" charset="0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CN" sz="1400" dirty="0">
                    <a:solidFill>
                      <a:schemeClr val="accent1">
                        <a:lumMod val="75000"/>
                      </a:schemeClr>
                    </a:solidFill>
                  </a:rPr>
                  <a:t>Blue : All channels </a:t>
                </a:r>
              </a:p>
              <a:p>
                <a:pPr marL="0" indent="0">
                  <a:buNone/>
                </a:pPr>
                <a:r>
                  <a:rPr lang="en-US" altLang="zh-CN" sz="1400" dirty="0">
                    <a:solidFill>
                      <a:srgbClr val="FF0000"/>
                    </a:solidFill>
                  </a:rPr>
                  <a:t>Red : Dead Channels</a:t>
                </a:r>
              </a:p>
            </p:txBody>
          </p:sp>
        </p:grp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D2C77B76-F530-92E2-AA29-690BC7908DCA}"/>
                </a:ext>
              </a:extLst>
            </p:cNvPr>
            <p:cNvSpPr txBox="1"/>
            <p:nvPr/>
          </p:nvSpPr>
          <p:spPr>
            <a:xfrm>
              <a:off x="5030748" y="6051711"/>
              <a:ext cx="69519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50" dirty="0">
                  <a:latin typeface="Arial" panose="020B0604020202020204" pitchFamily="34" charset="0"/>
                  <a:cs typeface="Arial" panose="020B0604020202020204" pitchFamily="34" charset="0"/>
                </a:rPr>
                <a:t>MeV</a:t>
              </a:r>
              <a:endParaRPr lang="zh-CN" alt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9" name="文本框 18">
            <a:extLst>
              <a:ext uri="{FF2B5EF4-FFF2-40B4-BE49-F238E27FC236}">
                <a16:creationId xmlns:a16="http://schemas.microsoft.com/office/drawing/2014/main" id="{EE9C4A78-6A75-9CED-0D6D-C3A0B5CF8560}"/>
              </a:ext>
            </a:extLst>
          </p:cNvPr>
          <p:cNvSpPr txBox="1"/>
          <p:nvPr/>
        </p:nvSpPr>
        <p:spPr>
          <a:xfrm>
            <a:off x="9927009" y="2804333"/>
            <a:ext cx="6951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>
                <a:latin typeface="Arial" panose="020B0604020202020204" pitchFamily="34" charset="0"/>
                <a:cs typeface="Arial" panose="020B0604020202020204" pitchFamily="34" charset="0"/>
              </a:rPr>
              <a:t>MeV</a:t>
            </a:r>
            <a:endParaRPr lang="zh-CN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图片 22">
            <a:extLst>
              <a:ext uri="{FF2B5EF4-FFF2-40B4-BE49-F238E27FC236}">
                <a16:creationId xmlns:a16="http://schemas.microsoft.com/office/drawing/2014/main" id="{A411A0B6-5EB1-D6EC-605B-B3B60BC7FFD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993"/>
          <a:stretch/>
        </p:blipFill>
        <p:spPr>
          <a:xfrm>
            <a:off x="5769057" y="3078956"/>
            <a:ext cx="5315849" cy="3502595"/>
          </a:xfrm>
          <a:prstGeom prst="rect">
            <a:avLst/>
          </a:prstGeom>
        </p:spPr>
      </p:pic>
      <p:grpSp>
        <p:nvGrpSpPr>
          <p:cNvPr id="21" name="组合 20">
            <a:extLst>
              <a:ext uri="{FF2B5EF4-FFF2-40B4-BE49-F238E27FC236}">
                <a16:creationId xmlns:a16="http://schemas.microsoft.com/office/drawing/2014/main" id="{A1E31112-A5E2-40C5-BCD5-3650501F1501}"/>
              </a:ext>
            </a:extLst>
          </p:cNvPr>
          <p:cNvGrpSpPr/>
          <p:nvPr/>
        </p:nvGrpSpPr>
        <p:grpSpPr>
          <a:xfrm>
            <a:off x="8021548" y="3770318"/>
            <a:ext cx="3438185" cy="2917649"/>
            <a:chOff x="6126617" y="3142333"/>
            <a:chExt cx="4896287" cy="4424295"/>
          </a:xfrm>
        </p:grpSpPr>
        <p:pic>
          <p:nvPicPr>
            <p:cNvPr id="14" name="图片 13">
              <a:extLst>
                <a:ext uri="{FF2B5EF4-FFF2-40B4-BE49-F238E27FC236}">
                  <a16:creationId xmlns:a16="http://schemas.microsoft.com/office/drawing/2014/main" id="{11DC88B8-752C-01D3-8291-22B5CA18A43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t="6306"/>
            <a:stretch/>
          </p:blipFill>
          <p:spPr>
            <a:xfrm>
              <a:off x="6126617" y="3142333"/>
              <a:ext cx="4896287" cy="3073009"/>
            </a:xfrm>
            <a:prstGeom prst="rect">
              <a:avLst/>
            </a:prstGeom>
          </p:spPr>
        </p:pic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AFC13B63-FC16-D297-BF48-ACB588B34F90}"/>
                </a:ext>
              </a:extLst>
            </p:cNvPr>
            <p:cNvSpPr txBox="1"/>
            <p:nvPr/>
          </p:nvSpPr>
          <p:spPr>
            <a:xfrm>
              <a:off x="9482588" y="7305017"/>
              <a:ext cx="695194" cy="26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50" dirty="0">
                  <a:latin typeface="Arial" panose="020B0604020202020204" pitchFamily="34" charset="0"/>
                  <a:cs typeface="Arial" panose="020B0604020202020204" pitchFamily="34" charset="0"/>
                </a:rPr>
                <a:t>MeV</a:t>
              </a:r>
              <a:endParaRPr lang="zh-CN" alt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1889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753D8D-1090-FC88-2A70-BD89EA2FB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Abnormal channels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0B9239C-D958-C38F-ED4A-4F7F51012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Still some abnormal channels</a:t>
            </a:r>
          </a:p>
          <a:p>
            <a:r>
              <a:rPr lang="en-US" altLang="zh-CN" dirty="0"/>
              <a:t>Dead-channel list update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789F35E-7FCC-1B98-5AAD-6425D907C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773-AC9C-4FD7-86AF-8E7E9F681A4F}" type="slidenum">
              <a:rPr lang="zh-CN" altLang="en-US" smtClean="0"/>
              <a:t>4</a:t>
            </a:fld>
            <a:endParaRPr lang="zh-CN" altLang="en-US" dirty="0"/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FF68A89B-A34A-D9F6-FE38-3B854C9FD56A}"/>
              </a:ext>
            </a:extLst>
          </p:cNvPr>
          <p:cNvGrpSpPr/>
          <p:nvPr/>
        </p:nvGrpSpPr>
        <p:grpSpPr>
          <a:xfrm>
            <a:off x="4441947" y="2198946"/>
            <a:ext cx="4316291" cy="3070042"/>
            <a:chOff x="566772" y="2153511"/>
            <a:chExt cx="4718292" cy="3639495"/>
          </a:xfrm>
        </p:grpSpPr>
        <p:pic>
          <p:nvPicPr>
            <p:cNvPr id="6" name="图片 5">
              <a:extLst>
                <a:ext uri="{FF2B5EF4-FFF2-40B4-BE49-F238E27FC236}">
                  <a16:creationId xmlns:a16="http://schemas.microsoft.com/office/drawing/2014/main" id="{7D6215E5-3240-30F4-9C68-7795A8664E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6772" y="2153511"/>
              <a:ext cx="4718292" cy="3524431"/>
            </a:xfrm>
            <a:prstGeom prst="rect">
              <a:avLst/>
            </a:prstGeom>
          </p:spPr>
        </p:pic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5151BB75-D3B0-864D-443F-5BF3A7CCA5A1}"/>
                </a:ext>
              </a:extLst>
            </p:cNvPr>
            <p:cNvSpPr txBox="1"/>
            <p:nvPr/>
          </p:nvSpPr>
          <p:spPr>
            <a:xfrm>
              <a:off x="4486075" y="5531396"/>
              <a:ext cx="69519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50" dirty="0">
                  <a:latin typeface="Arial" panose="020B0604020202020204" pitchFamily="34" charset="0"/>
                  <a:cs typeface="Arial" panose="020B0604020202020204" pitchFamily="34" charset="0"/>
                </a:rPr>
                <a:t>MeV</a:t>
              </a:r>
              <a:endParaRPr lang="zh-CN" alt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0" name="图片 9">
            <a:extLst>
              <a:ext uri="{FF2B5EF4-FFF2-40B4-BE49-F238E27FC236}">
                <a16:creationId xmlns:a16="http://schemas.microsoft.com/office/drawing/2014/main" id="{5E7AEB1B-3950-CEA7-E337-A671FABA94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97" y="2245552"/>
            <a:ext cx="4388450" cy="2976831"/>
          </a:xfrm>
          <a:prstGeom prst="rect">
            <a:avLst/>
          </a:prstGeom>
        </p:spPr>
      </p:pic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8C70FAD1-5E69-53F5-B1AD-74BE85EB50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933334"/>
              </p:ext>
            </p:extLst>
          </p:nvPr>
        </p:nvGraphicFramePr>
        <p:xfrm>
          <a:off x="1789799" y="5245866"/>
          <a:ext cx="8128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18545722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83276617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82798159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777978171"/>
                    </a:ext>
                  </a:extLst>
                </a:gridCol>
              </a:tblGrid>
              <a:tr h="198763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Inadequate statistics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Fit problem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Total dead channels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349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Percentage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9.26%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5.03%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14.29%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719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Channels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584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317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901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338597"/>
                  </a:ext>
                </a:extLst>
              </a:tr>
            </a:tbl>
          </a:graphicData>
        </a:graphic>
      </p:graphicFrame>
      <p:pic>
        <p:nvPicPr>
          <p:cNvPr id="14" name="图片 13">
            <a:extLst>
              <a:ext uri="{FF2B5EF4-FFF2-40B4-BE49-F238E27FC236}">
                <a16:creationId xmlns:a16="http://schemas.microsoft.com/office/drawing/2014/main" id="{974EB677-4E60-A179-46DE-C8E55BBAF63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8537"/>
          <a:stretch/>
        </p:blipFill>
        <p:spPr>
          <a:xfrm>
            <a:off x="8805443" y="2245552"/>
            <a:ext cx="3311133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157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极端阴影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演示文稿1" id="{720E5E7C-4621-4789-A98D-70F6DA518C1B}" vid="{8F94931B-8313-412B-9E0E-CD1E13BBFEDC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meeting</Template>
  <TotalTime>1048</TotalTime>
  <Words>180</Words>
  <Application>Microsoft Office PowerPoint</Application>
  <PresentationFormat>宽屏</PresentationFormat>
  <Paragraphs>48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等线</vt:lpstr>
      <vt:lpstr>华光小标宋_CNKI</vt:lpstr>
      <vt:lpstr>Arial</vt:lpstr>
      <vt:lpstr>Californian FB</vt:lpstr>
      <vt:lpstr>Times New Roman</vt:lpstr>
      <vt:lpstr>Wingdings</vt:lpstr>
      <vt:lpstr>Office 主题​​</vt:lpstr>
      <vt:lpstr>Sci-ECAL MIP results update</vt:lpstr>
      <vt:lpstr>Motivation</vt:lpstr>
      <vt:lpstr>Muon energy reconstruction </vt:lpstr>
      <vt:lpstr>Abnormal channels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Sci-ECAL MIP results update</dc:title>
  <dc:creator>jiaxuan wang</dc:creator>
  <cp:lastModifiedBy>jiaxuan wang</cp:lastModifiedBy>
  <cp:revision>5</cp:revision>
  <dcterms:created xsi:type="dcterms:W3CDTF">2024-03-07T08:23:51Z</dcterms:created>
  <dcterms:modified xsi:type="dcterms:W3CDTF">2024-03-08T01:52:23Z</dcterms:modified>
</cp:coreProperties>
</file>