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1815" r:id="rId3"/>
    <p:sldId id="460" r:id="rId4"/>
    <p:sldId id="1813" r:id="rId5"/>
    <p:sldId id="1799" r:id="rId6"/>
    <p:sldId id="1816" r:id="rId7"/>
    <p:sldId id="1809" r:id="rId8"/>
    <p:sldId id="1814" r:id="rId9"/>
    <p:sldId id="1811" r:id="rId10"/>
    <p:sldId id="456" r:id="rId11"/>
    <p:sldId id="412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1"/>
    <p:restoredTop sz="50000"/>
  </p:normalViewPr>
  <p:slideViewPr>
    <p:cSldViewPr snapToGrid="0" snapToObjects="1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br>
              <a:rPr lang="e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LGAD based</a:t>
            </a: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time of flight and outer tracker 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dirty="0"/>
              <a:t>Yunyun</a:t>
            </a:r>
            <a:r>
              <a:rPr lang="zh-CN" altLang="en-US" dirty="0"/>
              <a:t> </a:t>
            </a:r>
            <a:r>
              <a:rPr lang="en-US" altLang="zh-CN"/>
              <a:t>Fan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15B09C-709C-4B8E-B12E-DBA0C74D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37388-5ADC-4477-8FFC-FD406E1952C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845EB5E-2460-434D-8511-66EACFD994F2}"/>
              </a:ext>
            </a:extLst>
          </p:cNvPr>
          <p:cNvSpPr/>
          <p:nvPr/>
        </p:nvSpPr>
        <p:spPr>
          <a:xfrm>
            <a:off x="1077455" y="5725324"/>
            <a:ext cx="1677383" cy="252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483DF4-B61F-45F5-BE52-C13850351FAF}"/>
              </a:ext>
            </a:extLst>
          </p:cNvPr>
          <p:cNvSpPr/>
          <p:nvPr/>
        </p:nvSpPr>
        <p:spPr>
          <a:xfrm>
            <a:off x="5231338" y="4223626"/>
            <a:ext cx="3993625" cy="151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50" b="1" dirty="0"/>
              <a:t>other applications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Beam Telescope for Beam Test Platform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LiDAR: Positioning and Navigation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Track and time detectors in other particle physics and nuclear physics experiments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834212-27ED-41EE-9ABB-79E747F7C932}"/>
              </a:ext>
            </a:extLst>
          </p:cNvPr>
          <p:cNvSpPr txBox="1"/>
          <p:nvPr/>
        </p:nvSpPr>
        <p:spPr>
          <a:xfrm>
            <a:off x="215356" y="420278"/>
            <a:ext cx="612628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 dirty="0"/>
              <a:t>Application of AC-LGAD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A54E4D-9D23-4A1E-BBA6-FB4B17C7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43" y="1696908"/>
            <a:ext cx="3096006" cy="17054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8B8A05-289A-499A-BE3F-51B04F27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6332"/>
            <a:ext cx="1752671" cy="148787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B086212-9C18-48EC-96F3-476671C674E5}"/>
              </a:ext>
            </a:extLst>
          </p:cNvPr>
          <p:cNvSpPr txBox="1"/>
          <p:nvPr/>
        </p:nvSpPr>
        <p:spPr>
          <a:xfrm>
            <a:off x="5174893" y="1321410"/>
            <a:ext cx="4953000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63" b="1" dirty="0"/>
              <a:t>Nuclear Medicine Instruments</a:t>
            </a:r>
            <a:r>
              <a:rPr lang="zh-CN" altLang="en-US" sz="1463" dirty="0"/>
              <a:t>：</a:t>
            </a:r>
            <a:endParaRPr lang="en-US" altLang="zh-CN" sz="1463" dirty="0"/>
          </a:p>
          <a:p>
            <a:r>
              <a:rPr lang="en-US" altLang="zh-CN" sz="1463" dirty="0"/>
              <a:t>Such as proton therapy and proton CT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92F625C-46EA-4717-9BB8-3F9708EC1632}"/>
              </a:ext>
            </a:extLst>
          </p:cNvPr>
          <p:cNvSpPr txBox="1"/>
          <p:nvPr/>
        </p:nvSpPr>
        <p:spPr>
          <a:xfrm>
            <a:off x="278337" y="3783084"/>
            <a:ext cx="49530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63" b="1" dirty="0"/>
              <a:t>X-ray detectors </a:t>
            </a:r>
            <a:r>
              <a:rPr lang="en-US" altLang="zh-CN" sz="1463" dirty="0"/>
              <a:t>@ advanced light sources</a:t>
            </a:r>
            <a:endParaRPr lang="zh-CN" altLang="en-US" sz="1463" b="1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60579C6D-9C16-46AB-9C3B-D58186DE9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50" y="4149668"/>
            <a:ext cx="2043492" cy="181010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C28F47DC-A91C-4702-9FD2-245E47FF1947}"/>
              </a:ext>
            </a:extLst>
          </p:cNvPr>
          <p:cNvSpPr txBox="1"/>
          <p:nvPr/>
        </p:nvSpPr>
        <p:spPr>
          <a:xfrm>
            <a:off x="8971543" y="6021184"/>
            <a:ext cx="1013817" cy="22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94" b="1" dirty="0"/>
              <a:t>mzli@ihep.ac.cn</a:t>
            </a:r>
            <a:endParaRPr lang="zh-CN" altLang="en-US" sz="894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09E7C7-5DE4-4731-84AE-3A85C1C27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916" y="1921131"/>
            <a:ext cx="3447695" cy="121995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DE6AEF0-7C38-4733-8F36-A2DA48E8DFB7}"/>
              </a:ext>
            </a:extLst>
          </p:cNvPr>
          <p:cNvSpPr txBox="1"/>
          <p:nvPr/>
        </p:nvSpPr>
        <p:spPr>
          <a:xfrm>
            <a:off x="141514" y="1360238"/>
            <a:ext cx="49530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63" b="1" dirty="0"/>
              <a:t>Electron-Ion Collider (EIC)</a:t>
            </a:r>
            <a:r>
              <a:rPr lang="zh-CN" altLang="en-US" sz="1463" dirty="0"/>
              <a:t>：</a:t>
            </a:r>
            <a:r>
              <a:rPr lang="en-US" altLang="zh-CN" sz="1463" dirty="0"/>
              <a:t>Timing-tracker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CD3BA7-ABA3-440E-8E6B-DC8DF88F2C90}"/>
              </a:ext>
            </a:extLst>
          </p:cNvPr>
          <p:cNvSpPr/>
          <p:nvPr/>
        </p:nvSpPr>
        <p:spPr>
          <a:xfrm>
            <a:off x="1906033" y="3186798"/>
            <a:ext cx="771365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3" dirty="0">
                <a:latin typeface="NimbusRomNo9L-Regu"/>
              </a:rPr>
              <a:t>10.9 </a:t>
            </a:r>
            <a:r>
              <a:rPr lang="en-US" altLang="zh-CN" sz="1463" dirty="0">
                <a:latin typeface="NimbusRomNo9L-ReguItal"/>
              </a:rPr>
              <a:t>m</a:t>
            </a:r>
            <a:r>
              <a:rPr lang="en-US" altLang="zh-CN" sz="1463" baseline="30000" dirty="0">
                <a:latin typeface="NimbusRomNo9L-Regu"/>
              </a:rPr>
              <a:t>2</a:t>
            </a:r>
            <a:endParaRPr lang="zh-CN" altLang="en-US" sz="1463" baseline="30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2DDD56-E9F6-4392-973A-0BC0A531E461}"/>
              </a:ext>
            </a:extLst>
          </p:cNvPr>
          <p:cNvSpPr/>
          <p:nvPr/>
        </p:nvSpPr>
        <p:spPr>
          <a:xfrm>
            <a:off x="3648372" y="3198403"/>
            <a:ext cx="771365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3" dirty="0">
                <a:latin typeface="NimbusRomNo9L-Regu"/>
              </a:rPr>
              <a:t>2.22 </a:t>
            </a:r>
            <a:r>
              <a:rPr lang="en-US" altLang="zh-CN" sz="1463" dirty="0">
                <a:latin typeface="NimbusRomNo9L-ReguItal"/>
              </a:rPr>
              <a:t>m</a:t>
            </a:r>
            <a:r>
              <a:rPr lang="en-US" altLang="zh-CN" sz="1463" baseline="30000" dirty="0">
                <a:latin typeface="NimbusRomNo9L-Regu"/>
              </a:rPr>
              <a:t>2</a:t>
            </a:r>
            <a:endParaRPr lang="zh-CN" altLang="en-US" sz="1463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821BF2-6F1C-4D03-918D-A775650D4B7D}"/>
              </a:ext>
            </a:extLst>
          </p:cNvPr>
          <p:cNvSpPr/>
          <p:nvPr/>
        </p:nvSpPr>
        <p:spPr>
          <a:xfrm>
            <a:off x="39943" y="1273376"/>
            <a:ext cx="4781610" cy="23410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B3B318B-34A2-411B-8EF3-64870DC22F7D}"/>
              </a:ext>
            </a:extLst>
          </p:cNvPr>
          <p:cNvSpPr/>
          <p:nvPr/>
        </p:nvSpPr>
        <p:spPr>
          <a:xfrm>
            <a:off x="4882460" y="1285359"/>
            <a:ext cx="4953000" cy="23410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4DCA212-D8A5-46A9-AC89-C06879D0BCB5}"/>
              </a:ext>
            </a:extLst>
          </p:cNvPr>
          <p:cNvSpPr/>
          <p:nvPr/>
        </p:nvSpPr>
        <p:spPr>
          <a:xfrm>
            <a:off x="40701" y="3680916"/>
            <a:ext cx="4841760" cy="238555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67274F1-83CF-4BB0-B924-FE0B7E51D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89" y="1699591"/>
            <a:ext cx="1341919" cy="1713636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10389E85-5E5B-4681-B80B-7A0416E2AC5C}"/>
              </a:ext>
            </a:extLst>
          </p:cNvPr>
          <p:cNvSpPr txBox="1"/>
          <p:nvPr/>
        </p:nvSpPr>
        <p:spPr>
          <a:xfrm>
            <a:off x="3656998" y="4472569"/>
            <a:ext cx="1258154" cy="26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38" b="1" dirty="0"/>
              <a:t>6 KeV X-Ray</a:t>
            </a:r>
            <a:endParaRPr lang="zh-CN" altLang="en-US" sz="1138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76816C-4C9D-4A68-BAF4-A0B6D6C30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40" y="4146335"/>
            <a:ext cx="2308951" cy="169637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5364A78-DB66-440A-A5C2-B3C926CFA685}"/>
              </a:ext>
            </a:extLst>
          </p:cNvPr>
          <p:cNvSpPr txBox="1"/>
          <p:nvPr/>
        </p:nvSpPr>
        <p:spPr>
          <a:xfrm>
            <a:off x="192373" y="4160977"/>
            <a:ext cx="1258154" cy="26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38" b="1" dirty="0">
                <a:solidFill>
                  <a:schemeClr val="bg1"/>
                </a:solidFill>
              </a:rPr>
              <a:t>HEPS @ Beijing</a:t>
            </a:r>
            <a:endParaRPr lang="zh-CN" altLang="en-US" sz="113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C3308CF-3DAA-4158-9ECF-A540964042DA}"/>
              </a:ext>
            </a:extLst>
          </p:cNvPr>
          <p:cNvSpPr/>
          <p:nvPr/>
        </p:nvSpPr>
        <p:spPr>
          <a:xfrm>
            <a:off x="3280262" y="4411645"/>
            <a:ext cx="3330903" cy="1492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25" b="1" dirty="0">
                <a:solidFill>
                  <a:srgbClr val="C00000"/>
                </a:solidFill>
                <a:latin typeface="+mn-ea"/>
              </a:rPr>
              <a:t>Picosecond laser scanning system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Displacement accuracy 1 </a:t>
            </a:r>
            <a:r>
              <a:rPr lang="el-GR" altLang="zh-CN" sz="1463" b="1" dirty="0">
                <a:latin typeface="+mn-ea"/>
              </a:rPr>
              <a:t>μ</a:t>
            </a:r>
            <a:r>
              <a:rPr lang="en-US" altLang="zh-CN" sz="1463" b="1" dirty="0">
                <a:latin typeface="+mn-ea"/>
              </a:rPr>
              <a:t>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Automated scanning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Picosecond laser 1064nm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Spot size 2~5 </a:t>
            </a:r>
            <a:r>
              <a:rPr lang="el-GR" altLang="zh-CN" sz="1463" b="1" dirty="0">
                <a:latin typeface="+mn-ea"/>
              </a:rPr>
              <a:t>μ</a:t>
            </a:r>
            <a:r>
              <a:rPr lang="en-US" altLang="zh-CN" sz="1463" b="1" dirty="0">
                <a:latin typeface="+mn-ea"/>
              </a:rPr>
              <a:t>m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5CD77F-24BD-4221-BA8F-B4108A46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" y="1429113"/>
            <a:ext cx="3330903" cy="249639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8BA771-5014-4EE4-9E9B-7D3D40B47A75}"/>
              </a:ext>
            </a:extLst>
          </p:cNvPr>
          <p:cNvGrpSpPr/>
          <p:nvPr/>
        </p:nvGrpSpPr>
        <p:grpSpPr>
          <a:xfrm>
            <a:off x="3643089" y="1233162"/>
            <a:ext cx="5996507" cy="2935319"/>
            <a:chOff x="6539590" y="3478088"/>
            <a:chExt cx="5692022" cy="288362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/>
            <a:srcRect l="3147" t="1782" r="1446" b="27087"/>
            <a:stretch/>
          </p:blipFill>
          <p:spPr>
            <a:xfrm>
              <a:off x="6539590" y="3484260"/>
              <a:ext cx="5587093" cy="287745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l="15365" t="1850" r="15023" b="26555"/>
            <a:stretch/>
          </p:blipFill>
          <p:spPr>
            <a:xfrm>
              <a:off x="6690562" y="3537388"/>
              <a:ext cx="1784135" cy="1375902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cxnSp>
          <p:nvCxnSpPr>
            <p:cNvPr id="10" name="直接箭头连接符 9"/>
            <p:cNvCxnSpPr>
              <a:cxnSpLocks/>
            </p:cNvCxnSpPr>
            <p:nvPr/>
          </p:nvCxnSpPr>
          <p:spPr>
            <a:xfrm>
              <a:off x="8474697" y="4422228"/>
              <a:ext cx="1624524" cy="848621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10954593" y="4934984"/>
              <a:ext cx="1277019" cy="434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38" b="1" dirty="0">
                  <a:solidFill>
                    <a:srgbClr val="FFFF00"/>
                  </a:solidFill>
                </a:rPr>
                <a:t>Picosecond laser 1064nm</a:t>
              </a:r>
              <a:endParaRPr lang="zh-CN" altLang="en-US" sz="1138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936604" y="4491122"/>
              <a:ext cx="1068473" cy="262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38" b="1" dirty="0">
                  <a:solidFill>
                    <a:srgbClr val="FFFF00"/>
                  </a:solidFill>
                </a:rPr>
                <a:t>Sensor &amp; Board</a:t>
              </a:r>
              <a:endParaRPr lang="zh-CN" altLang="en-US" sz="1138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F2523B5-B340-4ADC-95E6-DDC8AFFB7D05}"/>
                </a:ext>
              </a:extLst>
            </p:cNvPr>
            <p:cNvSpPr/>
            <p:nvPr/>
          </p:nvSpPr>
          <p:spPr>
            <a:xfrm>
              <a:off x="9141773" y="4183345"/>
              <a:ext cx="869142" cy="262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38" b="1" dirty="0">
                  <a:solidFill>
                    <a:srgbClr val="FFFF00"/>
                  </a:solidFill>
                </a:rPr>
                <a:t>3D platform</a:t>
              </a:r>
              <a:endParaRPr lang="zh-CN" altLang="en-US" sz="1138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812355" y="3478088"/>
              <a:ext cx="2795497" cy="2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00" b="1" dirty="0">
                  <a:solidFill>
                    <a:srgbClr val="FFFF00"/>
                  </a:solidFill>
                  <a:latin typeface="+mn-ea"/>
                </a:rPr>
                <a:t>Picosecond laser scanning system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26E8638-D80A-4604-B3E8-8920660C3012}"/>
                </a:ext>
              </a:extLst>
            </p:cNvPr>
            <p:cNvSpPr/>
            <p:nvPr/>
          </p:nvSpPr>
          <p:spPr>
            <a:xfrm>
              <a:off x="10258832" y="4601642"/>
              <a:ext cx="658308" cy="2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00" b="1" dirty="0">
                  <a:solidFill>
                    <a:srgbClr val="FFFF00"/>
                  </a:solidFill>
                </a:rPr>
                <a:t>focuser</a:t>
              </a:r>
              <a:endParaRPr lang="zh-CN" altLang="en-US" sz="13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D108607-5DAA-4A4C-B102-4C1329BA1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1" y="4138985"/>
            <a:ext cx="3126432" cy="2051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0B2FA7-508B-47C5-8D59-05B7394BB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40" y="4298215"/>
            <a:ext cx="2414811" cy="1606528"/>
          </a:xfrm>
          <a:prstGeom prst="rect">
            <a:avLst/>
          </a:prstGeom>
        </p:spPr>
      </p:pic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D047921F-FC8F-48F3-9C99-9939D336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37388-5ADC-4477-8FFC-FD406E1952CC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2B76311-0B11-4511-B31E-9C103AA0C3F4}"/>
              </a:ext>
            </a:extLst>
          </p:cNvPr>
          <p:cNvSpPr txBox="1"/>
          <p:nvPr/>
        </p:nvSpPr>
        <p:spPr>
          <a:xfrm>
            <a:off x="8971543" y="6021184"/>
            <a:ext cx="1013817" cy="22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94" b="1" dirty="0"/>
              <a:t>mzli@ihep.ac.cn</a:t>
            </a:r>
            <a:endParaRPr lang="zh-CN" altLang="en-US" sz="894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82A7600-C165-4B7A-B27C-1D25B04C9A15}"/>
              </a:ext>
            </a:extLst>
          </p:cNvPr>
          <p:cNvSpPr txBox="1"/>
          <p:nvPr/>
        </p:nvSpPr>
        <p:spPr>
          <a:xfrm>
            <a:off x="141514" y="791528"/>
            <a:ext cx="7419771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 dirty="0">
                <a:highlight>
                  <a:srgbClr val="FFFF00"/>
                </a:highlight>
              </a:rPr>
              <a:t>4.1 AC-LGAD sensor test </a:t>
            </a:r>
            <a:r>
              <a:rPr lang="zh-CN" altLang="en-US" sz="2275" b="1" dirty="0">
                <a:highlight>
                  <a:srgbClr val="FFFF00"/>
                </a:highlight>
              </a:rPr>
              <a:t>： </a:t>
            </a:r>
            <a:r>
              <a:rPr lang="en-US" altLang="zh-CN" sz="2275" b="1" dirty="0">
                <a:highlight>
                  <a:srgbClr val="FFFF00"/>
                </a:highlight>
              </a:rPr>
              <a:t>Picosecond laser test</a:t>
            </a:r>
          </a:p>
        </p:txBody>
      </p:sp>
    </p:spTree>
    <p:extLst>
      <p:ext uri="{BB962C8B-B14F-4D97-AF65-F5344CB8AC3E}">
        <p14:creationId xmlns:p14="http://schemas.microsoft.com/office/powerpoint/2010/main" val="122573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9D4A-AF76-0156-95D8-462632FE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hysics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5C1E-EDD2-2157-73F8-7D155EBC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82" y="1036320"/>
            <a:ext cx="8543925" cy="5008563"/>
          </a:xfrm>
        </p:spPr>
        <p:txBody>
          <a:bodyPr/>
          <a:lstStyle/>
          <a:p>
            <a:r>
              <a:rPr lang="en-CN" dirty="0"/>
              <a:t>3 sigma K/pi seperation below 2GeV</a:t>
            </a:r>
          </a:p>
          <a:p>
            <a:pPr lvl="1"/>
            <a:r>
              <a:rPr lang="en-CN" dirty="0"/>
              <a:t>50 ps precision is the target </a:t>
            </a:r>
          </a:p>
          <a:p>
            <a:pPr marL="0" indent="0">
              <a:buNone/>
            </a:pPr>
            <a:r>
              <a:rPr lang="en-CN" dirty="0"/>
              <a:t> </a:t>
            </a:r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DD28CC04-E19C-DDA3-8293-B15540E0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5" y="2341424"/>
            <a:ext cx="3981326" cy="3190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348955-45AE-3FFD-FEA6-9AD40CA9B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63" y="2075687"/>
            <a:ext cx="4946483" cy="34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3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09083E4-0224-4E13-966E-BB84E1C5262B}"/>
              </a:ext>
            </a:extLst>
          </p:cNvPr>
          <p:cNvSpPr txBox="1"/>
          <p:nvPr/>
        </p:nvSpPr>
        <p:spPr>
          <a:xfrm>
            <a:off x="315135" y="292493"/>
            <a:ext cx="78510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00" dirty="0">
                <a:latin typeface="+mj-lt"/>
                <a:ea typeface="+mj-ea"/>
                <a:cs typeface="+mj-cs"/>
              </a:rPr>
              <a:t>CEPC 4D outer tracker 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678E8819-F2A3-4BD0-86D1-8D09F0EB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37388-5ADC-4477-8FFC-FD406E1952CC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EFD89E-4D60-4E41-9706-E24C0A60E0F8}"/>
              </a:ext>
            </a:extLst>
          </p:cNvPr>
          <p:cNvSpPr txBox="1"/>
          <p:nvPr/>
        </p:nvSpPr>
        <p:spPr>
          <a:xfrm>
            <a:off x="8971543" y="6021184"/>
            <a:ext cx="1013817" cy="22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94" b="1" dirty="0"/>
              <a:t>mzli@ihep.ac.cn</a:t>
            </a:r>
            <a:endParaRPr lang="zh-CN" altLang="en-US" sz="894" dirty="0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5119B54-34B9-4CF3-B237-77AF34CBBCFC}"/>
              </a:ext>
            </a:extLst>
          </p:cNvPr>
          <p:cNvCxnSpPr>
            <a:cxnSpLocks/>
          </p:cNvCxnSpPr>
          <p:nvPr/>
        </p:nvCxnSpPr>
        <p:spPr>
          <a:xfrm>
            <a:off x="6315075" y="2211629"/>
            <a:ext cx="269809" cy="444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A6B9F885-C5CD-4423-B328-34E32925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8" y="1347649"/>
            <a:ext cx="5139190" cy="193076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CF9182E-0FCF-4D88-95EF-90D848AD8016}"/>
              </a:ext>
            </a:extLst>
          </p:cNvPr>
          <p:cNvSpPr/>
          <p:nvPr/>
        </p:nvSpPr>
        <p:spPr>
          <a:xfrm>
            <a:off x="141514" y="3302688"/>
            <a:ext cx="4209807" cy="342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25" b="1" dirty="0">
                <a:solidFill>
                  <a:srgbClr val="000000"/>
                </a:solidFill>
                <a:latin typeface="Arial-BoldMT"/>
              </a:rPr>
              <a:t>CEPC 4D outer tracker concept design</a:t>
            </a:r>
            <a:r>
              <a:rPr lang="zh-CN" altLang="en-US" sz="1625" b="1" dirty="0">
                <a:solidFill>
                  <a:srgbClr val="000000"/>
                </a:solidFill>
                <a:latin typeface="Arial-BoldMT"/>
              </a:rPr>
              <a:t>：</a:t>
            </a:r>
            <a:endParaRPr lang="zh-CN" altLang="en-US" sz="1625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F14A20A-B6B8-4A75-A622-5364834463F2}"/>
              </a:ext>
            </a:extLst>
          </p:cNvPr>
          <p:cNvCxnSpPr>
            <a:cxnSpLocks/>
          </p:cNvCxnSpPr>
          <p:nvPr/>
        </p:nvCxnSpPr>
        <p:spPr>
          <a:xfrm>
            <a:off x="4825181" y="1918689"/>
            <a:ext cx="492560" cy="196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00D8D6AB-8E7E-4A44-B340-2170D088FCAA}"/>
              </a:ext>
            </a:extLst>
          </p:cNvPr>
          <p:cNvSpPr/>
          <p:nvPr/>
        </p:nvSpPr>
        <p:spPr>
          <a:xfrm>
            <a:off x="5684532" y="5012760"/>
            <a:ext cx="3935052" cy="792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25" b="1" dirty="0"/>
              <a:t>Strip AC-LGAD + ASIC </a:t>
            </a:r>
            <a:r>
              <a:rPr lang="zh-CN" altLang="en-US" sz="1625" b="1" dirty="0"/>
              <a:t>：</a:t>
            </a:r>
            <a:endParaRPr lang="en-US" altLang="zh-CN" sz="1625" b="1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TOT-&gt;amplitude-&gt;charge sharing-&gt;position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TOA+TOT-&gt;timing (time–amplitude correction)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44E155-FBE6-4870-ADEB-48871A6C30F6}"/>
              </a:ext>
            </a:extLst>
          </p:cNvPr>
          <p:cNvSpPr/>
          <p:nvPr/>
        </p:nvSpPr>
        <p:spPr>
          <a:xfrm>
            <a:off x="-23265" y="3609137"/>
            <a:ext cx="600734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Should be part of SET (silicon wrapper layer outside TPC or drift chamber)</a:t>
            </a: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Serve as Timing detector and part of the tracker</a:t>
            </a: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>
                <a:solidFill>
                  <a:srgbClr val="2E1FF3"/>
                </a:solidFill>
              </a:rPr>
              <a:t>Barrel : 50 m</a:t>
            </a:r>
            <a:r>
              <a:rPr lang="en-US" altLang="zh-CN" sz="1625" baseline="30000" dirty="0">
                <a:solidFill>
                  <a:srgbClr val="2E1FF3"/>
                </a:solidFill>
              </a:rPr>
              <a:t>2</a:t>
            </a:r>
            <a:r>
              <a:rPr lang="en-US" altLang="zh-CN" sz="1625" dirty="0">
                <a:solidFill>
                  <a:srgbClr val="2E1FF3"/>
                </a:solidFill>
              </a:rPr>
              <a:t> , Endcap 20</a:t>
            </a:r>
            <a:r>
              <a:rPr lang="zh-CN" altLang="en-US" sz="1625" dirty="0">
                <a:solidFill>
                  <a:srgbClr val="2E1FF3"/>
                </a:solidFill>
              </a:rPr>
              <a:t> </a:t>
            </a:r>
            <a:r>
              <a:rPr lang="en-US" altLang="zh-CN" sz="1625" dirty="0">
                <a:solidFill>
                  <a:srgbClr val="2E1FF3"/>
                </a:solidFill>
              </a:rPr>
              <a:t>m</a:t>
            </a:r>
            <a:r>
              <a:rPr lang="en-US" altLang="zh-CN" sz="1625" baseline="30000" dirty="0">
                <a:solidFill>
                  <a:srgbClr val="2E1FF3"/>
                </a:solidFill>
              </a:rPr>
              <a:t>2</a:t>
            </a:r>
            <a:r>
              <a:rPr lang="en-US" altLang="zh-CN" sz="1625" dirty="0">
                <a:solidFill>
                  <a:srgbClr val="2E1FF3"/>
                </a:solidFill>
              </a:rPr>
              <a:t> , </a:t>
            </a:r>
            <a:r>
              <a:rPr lang="en-US" altLang="zh-CN" sz="1625" b="1" dirty="0">
                <a:ea typeface="黑体" panose="02010609060101010101" pitchFamily="49" charset="-122"/>
                <a:sym typeface="微软雅黑"/>
              </a:rPr>
              <a:t>~</a:t>
            </a:r>
            <a:r>
              <a:rPr lang="en" altLang="zh-CN" sz="1625" b="1" dirty="0">
                <a:ea typeface="黑体" panose="02010609060101010101" pitchFamily="49" charset="-122"/>
                <a:sym typeface="微软雅黑"/>
              </a:rPr>
              <a:t> 10</a:t>
            </a:r>
            <a:r>
              <a:rPr lang="en" altLang="zh-CN" sz="1625" b="1" baseline="30000" dirty="0">
                <a:ea typeface="黑体" panose="02010609060101010101" pitchFamily="49" charset="-122"/>
                <a:sym typeface="微软雅黑"/>
              </a:rPr>
              <a:t>6</a:t>
            </a:r>
            <a:r>
              <a:rPr lang="en" altLang="zh-CN" sz="1625" b="1" dirty="0">
                <a:ea typeface="黑体" panose="02010609060101010101" pitchFamily="49" charset="-122"/>
                <a:sym typeface="微软雅黑"/>
              </a:rPr>
              <a:t> channels</a:t>
            </a:r>
            <a:endParaRPr lang="en-US" altLang="zh-CN" sz="1625" dirty="0">
              <a:solidFill>
                <a:srgbClr val="2E1FF3"/>
              </a:solidFill>
            </a:endParaRP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Strip AC-LGAD  ( each strip: </a:t>
            </a:r>
            <a:r>
              <a:rPr lang="en-US" altLang="zh-CN" sz="1625" b="1" dirty="0"/>
              <a:t>4 or 10 cm × 0.05cm</a:t>
            </a:r>
            <a:r>
              <a:rPr lang="en-US" altLang="zh-CN" sz="1625" dirty="0"/>
              <a:t>) </a:t>
            </a: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Timing resolution: </a:t>
            </a:r>
            <a:r>
              <a:rPr lang="en-US" altLang="zh-CN" sz="1625" dirty="0">
                <a:solidFill>
                  <a:srgbClr val="FF0000"/>
                </a:solidFill>
              </a:rPr>
              <a:t>30-50 </a:t>
            </a:r>
            <a:r>
              <a:rPr lang="en-US" altLang="zh-CN" sz="1625" dirty="0" err="1">
                <a:solidFill>
                  <a:srgbClr val="FF0000"/>
                </a:solidFill>
              </a:rPr>
              <a:t>ps</a:t>
            </a:r>
            <a:endParaRPr lang="en-US" altLang="zh-CN" sz="1625" dirty="0">
              <a:solidFill>
                <a:srgbClr val="FF0000"/>
              </a:solidFill>
            </a:endParaRP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Position resolution: </a:t>
            </a:r>
            <a:r>
              <a:rPr lang="en-US" altLang="zh-CN" sz="1625" dirty="0">
                <a:solidFill>
                  <a:srgbClr val="FF0000"/>
                </a:solidFill>
              </a:rPr>
              <a:t>~ 10 </a:t>
            </a:r>
            <a:r>
              <a:rPr lang="en-US" altLang="zh-CN" sz="1625" dirty="0" err="1">
                <a:solidFill>
                  <a:srgbClr val="FF0000"/>
                </a:solidFill>
              </a:rPr>
              <a:t>μm</a:t>
            </a:r>
            <a:r>
              <a:rPr lang="en-US" altLang="zh-CN" sz="1625" dirty="0">
                <a:solidFill>
                  <a:srgbClr val="FF0000"/>
                </a:solidFill>
              </a:rPr>
              <a:t> @ R-phi direction</a:t>
            </a: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>
                <a:solidFill>
                  <a:srgbClr val="FF0000"/>
                </a:solidFill>
              </a:rPr>
              <a:t>                                     ~ 1mm @ z direction 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156CEC8-EA20-4010-848B-560F7A1B0EDC}"/>
              </a:ext>
            </a:extLst>
          </p:cNvPr>
          <p:cNvCxnSpPr>
            <a:cxnSpLocks/>
          </p:cNvCxnSpPr>
          <p:nvPr/>
        </p:nvCxnSpPr>
        <p:spPr>
          <a:xfrm flipV="1">
            <a:off x="9222965" y="3490913"/>
            <a:ext cx="0" cy="479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1ED2E20-7690-4EA0-84D8-5DCDF16EF72F}"/>
              </a:ext>
            </a:extLst>
          </p:cNvPr>
          <p:cNvCxnSpPr>
            <a:cxnSpLocks/>
          </p:cNvCxnSpPr>
          <p:nvPr/>
        </p:nvCxnSpPr>
        <p:spPr>
          <a:xfrm flipV="1">
            <a:off x="9222966" y="3970893"/>
            <a:ext cx="40343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1BEEEBEB-00EF-44A8-8B4D-A8F159D45E0C}"/>
              </a:ext>
            </a:extLst>
          </p:cNvPr>
          <p:cNvSpPr/>
          <p:nvPr/>
        </p:nvSpPr>
        <p:spPr>
          <a:xfrm>
            <a:off x="9225516" y="3459096"/>
            <a:ext cx="28245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3" b="1" dirty="0"/>
              <a:t>Y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5D6E6D-A8EE-4E63-8F8E-BB59E9B6F965}"/>
              </a:ext>
            </a:extLst>
          </p:cNvPr>
          <p:cNvSpPr/>
          <p:nvPr/>
        </p:nvSpPr>
        <p:spPr>
          <a:xfrm>
            <a:off x="9373465" y="3962044"/>
            <a:ext cx="252930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63" b="1" dirty="0"/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40BC7-FC46-43AE-05F1-6C536BD34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577037" y="967743"/>
            <a:ext cx="3394506" cy="1661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D647E-D610-2600-3D3B-56B1FDCD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681" y="2989544"/>
            <a:ext cx="3336553" cy="17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14610"/>
            <a:ext cx="8543925" cy="5008563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28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Total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modules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needed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：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*2*42 = 3780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F2100-5ABA-ED27-E712-BD0846BA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27" y="4525220"/>
            <a:ext cx="7247989" cy="1621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56" y="1569247"/>
            <a:ext cx="3131738" cy="2243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5E5D1-31D4-C20D-A286-D67E5021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404" y="3837114"/>
            <a:ext cx="2624067" cy="1574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5803194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7535216" y="3306243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x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160mm</a:t>
            </a:r>
            <a:endParaRPr lang="en-CN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7799294" y="1490957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540883-BF7F-32B6-9729-B893E44FF3D0}"/>
              </a:ext>
            </a:extLst>
          </p:cNvPr>
          <p:cNvSpPr txBox="1"/>
          <p:nvPr/>
        </p:nvSpPr>
        <p:spPr>
          <a:xfrm>
            <a:off x="1194099" y="3952574"/>
            <a:ext cx="21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Ladder</a:t>
            </a:r>
          </a:p>
        </p:txBody>
      </p:sp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67E8B-967E-8937-F333-D402D5C4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ATLAS HGTD </a:t>
            </a:r>
            <a:r>
              <a:rPr kumimoji="1" lang="en-US" altLang="zh-CN" dirty="0">
                <a:solidFill>
                  <a:srgbClr val="0070C0"/>
                </a:solidFill>
              </a:rPr>
              <a:t>VS </a:t>
            </a:r>
            <a:r>
              <a:rPr kumimoji="1" lang="en-US" altLang="zh-CN" dirty="0"/>
              <a:t>CEPC  TOF detector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2431A2A9-5B29-8D95-CC92-5BE516E35C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4907580"/>
                  </p:ext>
                </p:extLst>
              </p:nvPr>
            </p:nvGraphicFramePr>
            <p:xfrm>
              <a:off x="69670" y="911115"/>
              <a:ext cx="10084524" cy="57898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4981">
                      <a:extLst>
                        <a:ext uri="{9D8B030D-6E8A-4147-A177-3AD203B41FA5}">
                          <a16:colId xmlns:a16="http://schemas.microsoft.com/office/drawing/2014/main" val="2493316967"/>
                        </a:ext>
                      </a:extLst>
                    </a:gridCol>
                    <a:gridCol w="2700642">
                      <a:extLst>
                        <a:ext uri="{9D8B030D-6E8A-4147-A177-3AD203B41FA5}">
                          <a16:colId xmlns:a16="http://schemas.microsoft.com/office/drawing/2014/main" val="3070631921"/>
                        </a:ext>
                      </a:extLst>
                    </a:gridCol>
                    <a:gridCol w="3438901">
                      <a:extLst>
                        <a:ext uri="{9D8B030D-6E8A-4147-A177-3AD203B41FA5}">
                          <a16:colId xmlns:a16="http://schemas.microsoft.com/office/drawing/2014/main" val="1109437004"/>
                        </a:ext>
                      </a:extLst>
                    </a:gridCol>
                  </a:tblGrid>
                  <a:tr h="388608">
                    <a:tc>
                      <a:txBody>
                        <a:bodyPr/>
                        <a:lstStyle/>
                        <a:p>
                          <a:endParaRPr lang="zh-CN" alt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ATLAS HGTD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CEPC TOF barrel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061527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Area (m</a:t>
                          </a:r>
                          <a:r>
                            <a:rPr lang="en-US" altLang="zh-CN" sz="2000" baseline="30000" dirty="0"/>
                            <a:t>2</a:t>
                          </a:r>
                          <a:r>
                            <a:rPr lang="en-US" altLang="zh-CN" sz="2000" dirty="0"/>
                            <a:t>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6.4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~ 70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0954237"/>
                      </a:ext>
                    </a:extLst>
                  </a:tr>
                  <a:tr h="382083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Granularity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1.3 mm </a:t>
                          </a:r>
                          <a:r>
                            <a:rPr lang="en-US" altLang="zh-CN" sz="2000" b="0" i="0" dirty="0">
                              <a:solidFill>
                                <a:srgbClr val="333333"/>
                              </a:solidFill>
                              <a:effectLst/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</a:rPr>
                            <a:t>×</a:t>
                          </a:r>
                          <a:r>
                            <a:rPr lang="en-US" altLang="zh-CN" sz="2000" dirty="0"/>
                            <a:t>1.3mm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70mm </a:t>
                          </a:r>
                          <a:r>
                            <a:rPr lang="en-US" altLang="zh-CN" sz="2000" b="0" i="0" dirty="0">
                              <a:solidFill>
                                <a:srgbClr val="333333"/>
                              </a:solidFill>
                              <a:effectLst/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</a:rPr>
                            <a:t>×</a:t>
                          </a:r>
                          <a:r>
                            <a:rPr lang="en-US" altLang="zh-CN" sz="2000" dirty="0"/>
                            <a:t> 0.1mm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7046653"/>
                      </a:ext>
                    </a:extLst>
                  </a:tr>
                  <a:tr h="316333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Capacitance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4pF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~10 pF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792040"/>
                      </a:ext>
                    </a:extLst>
                  </a:tr>
                  <a:tr h="316333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Charge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&gt;4fC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&gt;15fC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455021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Channel number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~ 3.6 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</a:rPr>
                            <a:t>× 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10</a:t>
                          </a:r>
                          <a:r>
                            <a:rPr lang="en" altLang="zh-CN" sz="2000" b="1" baseline="30000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6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~ 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</a:rPr>
                            <a:t> 1×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10</a:t>
                          </a:r>
                          <a:r>
                            <a:rPr lang="en-US" altLang="zh-CN" sz="2000" b="1" baseline="30000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7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0770840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Module assembly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Bump bonding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Wire bonding at strip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4049563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MIP Time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US" altLang="zh-CN" sz="2000" dirty="0"/>
                            <a:t>resolution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30-50 </a:t>
                          </a:r>
                          <a:r>
                            <a:rPr lang="en-US" altLang="zh-CN" sz="2000" dirty="0" err="1">
                              <a:solidFill>
                                <a:schemeClr val="tx1"/>
                              </a:solidFill>
                            </a:rPr>
                            <a:t>ps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   ~50 </a:t>
                          </a:r>
                          <a:r>
                            <a:rPr lang="en-US" altLang="zh-CN" sz="2000" dirty="0" err="1">
                              <a:solidFill>
                                <a:schemeClr val="tx1"/>
                              </a:solidFill>
                            </a:rPr>
                            <a:t>ps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8259862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Spatial resolution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 300 </a:t>
                          </a:r>
                          <a:r>
                            <a:rPr lang="en-US" altLang="zh-CN" sz="2000" dirty="0" err="1">
                              <a:solidFill>
                                <a:srgbClr val="FF0000"/>
                              </a:solidFill>
                            </a:rPr>
                            <a:t>μm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 10 </a:t>
                          </a:r>
                          <a:r>
                            <a:rPr lang="en-US" altLang="zh-CN" sz="2000" dirty="0" err="1">
                              <a:solidFill>
                                <a:srgbClr val="FF0000"/>
                              </a:solidFill>
                            </a:rPr>
                            <a:t>μm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8808722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Number of Module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8032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3780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(14cm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14cm)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6205867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Number of channels per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US" altLang="zh-CN" sz="2000" dirty="0"/>
                            <a:t>module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  255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2800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757842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Data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US" altLang="zh-CN" sz="2000" dirty="0"/>
                            <a:t>size</a:t>
                          </a:r>
                          <a:r>
                            <a:rPr lang="zh-CN" alt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16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bit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(9 TOT, 7 TOA)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16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bit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(9 TOT, 7 TOA) 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717858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Data rate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~5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Hz</m:t>
                                </m:r>
                                <m:r>
                                  <a:rPr lang="en-US" altLang="zh-CN" sz="2000" b="0" i="0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 b="0" i="0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cm</m:t>
                                </m:r>
                                <m:r>
                                  <a:rPr lang="en-US" altLang="zh-CN" sz="2000" b="0" i="0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20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68744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2431A2A9-5B29-8D95-CC92-5BE516E35C8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4907580"/>
                  </p:ext>
                </p:extLst>
              </p:nvPr>
            </p:nvGraphicFramePr>
            <p:xfrm>
              <a:off x="69670" y="911115"/>
              <a:ext cx="10084524" cy="57898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4981">
                      <a:extLst>
                        <a:ext uri="{9D8B030D-6E8A-4147-A177-3AD203B41FA5}">
                          <a16:colId xmlns:a16="http://schemas.microsoft.com/office/drawing/2014/main" val="2493316967"/>
                        </a:ext>
                      </a:extLst>
                    </a:gridCol>
                    <a:gridCol w="2700642">
                      <a:extLst>
                        <a:ext uri="{9D8B030D-6E8A-4147-A177-3AD203B41FA5}">
                          <a16:colId xmlns:a16="http://schemas.microsoft.com/office/drawing/2014/main" val="3070631921"/>
                        </a:ext>
                      </a:extLst>
                    </a:gridCol>
                    <a:gridCol w="3438901">
                      <a:extLst>
                        <a:ext uri="{9D8B030D-6E8A-4147-A177-3AD203B41FA5}">
                          <a16:colId xmlns:a16="http://schemas.microsoft.com/office/drawing/2014/main" val="11094370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 alt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ATLAS HGTD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CEPC TOF barrel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061527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Area (m</a:t>
                          </a:r>
                          <a:r>
                            <a:rPr lang="en-US" altLang="zh-CN" sz="2000" baseline="30000" dirty="0"/>
                            <a:t>2</a:t>
                          </a:r>
                          <a:r>
                            <a:rPr lang="en-US" altLang="zh-CN" sz="2000" dirty="0"/>
                            <a:t>)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6.4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~ 70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09542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Granularity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1.3 mm </a:t>
                          </a:r>
                          <a:r>
                            <a:rPr lang="en-US" altLang="zh-CN" sz="2000" b="0" i="0" dirty="0">
                              <a:solidFill>
                                <a:srgbClr val="333333"/>
                              </a:solidFill>
                              <a:effectLst/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</a:rPr>
                            <a:t>×</a:t>
                          </a:r>
                          <a:r>
                            <a:rPr lang="en-US" altLang="zh-CN" sz="2000" dirty="0"/>
                            <a:t>1.3mm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70mm </a:t>
                          </a:r>
                          <a:r>
                            <a:rPr lang="en-US" altLang="zh-CN" sz="2000" b="0" i="0" dirty="0">
                              <a:solidFill>
                                <a:srgbClr val="333333"/>
                              </a:solidFill>
                              <a:effectLst/>
                              <a:latin typeface="Microsoft Yahei" panose="020B0503020204020204" pitchFamily="34" charset="-122"/>
                              <a:ea typeface="Microsoft Yahei" panose="020B0503020204020204" pitchFamily="34" charset="-122"/>
                            </a:rPr>
                            <a:t>×</a:t>
                          </a:r>
                          <a:r>
                            <a:rPr lang="en-US" altLang="zh-CN" sz="2000" dirty="0"/>
                            <a:t> 0.1mm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704665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Capacitance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4pF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~10 pF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7920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Charge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&gt;4fC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&gt;15fC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455021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Channel number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~ 3.6 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</a:rPr>
                            <a:t>× 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10</a:t>
                          </a:r>
                          <a:r>
                            <a:rPr lang="en" altLang="zh-CN" sz="2000" b="1" baseline="30000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6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~ </a:t>
                          </a:r>
                          <a:r>
                            <a:rPr lang="en-US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</a:rPr>
                            <a:t> 1×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10</a:t>
                          </a:r>
                          <a:r>
                            <a:rPr lang="en-US" altLang="zh-CN" sz="2000" b="1" baseline="30000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7</a:t>
                          </a:r>
                          <a:r>
                            <a:rPr lang="en" altLang="zh-CN" sz="2000" b="1" dirty="0">
                              <a:solidFill>
                                <a:schemeClr val="tx1"/>
                              </a:solidFill>
                              <a:ea typeface="黑体" panose="02010609060101010101" pitchFamily="49" charset="-122"/>
                              <a:sym typeface="微软雅黑"/>
                            </a:rPr>
                            <a:t> 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0770840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Module assembly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Bump bonding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Wire bonding at strip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4049563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MIP Time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US" altLang="zh-CN" sz="2000" dirty="0"/>
                            <a:t>resolution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30-50 </a:t>
                          </a:r>
                          <a:r>
                            <a:rPr lang="en-US" altLang="zh-CN" sz="2000" dirty="0" err="1">
                              <a:solidFill>
                                <a:schemeClr val="tx1"/>
                              </a:solidFill>
                            </a:rPr>
                            <a:t>ps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</a:rPr>
                            <a:t>   ~50 </a:t>
                          </a:r>
                          <a:r>
                            <a:rPr lang="en-US" altLang="zh-CN" sz="2000" dirty="0" err="1">
                              <a:solidFill>
                                <a:schemeClr val="tx1"/>
                              </a:solidFill>
                            </a:rPr>
                            <a:t>ps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8259862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Spatial resolution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 300 </a:t>
                          </a:r>
                          <a:r>
                            <a:rPr lang="en-US" altLang="zh-CN" sz="2000" dirty="0" err="1">
                              <a:solidFill>
                                <a:srgbClr val="FF0000"/>
                              </a:solidFill>
                            </a:rPr>
                            <a:t>μm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~ 10 </a:t>
                          </a:r>
                          <a:r>
                            <a:rPr lang="en-US" altLang="zh-CN" sz="2000" dirty="0" err="1">
                              <a:solidFill>
                                <a:srgbClr val="FF0000"/>
                              </a:solidFill>
                            </a:rPr>
                            <a:t>μm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8808722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Number of Module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8032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3780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(14cm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14cm)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6205867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Number of channels per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US" altLang="zh-CN" sz="2000" dirty="0"/>
                            <a:t>module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  255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2800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4757842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Data</a:t>
                          </a:r>
                          <a:r>
                            <a:rPr lang="zh-CN" altLang="en-US" sz="2000" dirty="0"/>
                            <a:t> </a:t>
                          </a:r>
                          <a:r>
                            <a:rPr lang="en-US" altLang="zh-CN" sz="2000" dirty="0"/>
                            <a:t>size</a:t>
                          </a:r>
                          <a:r>
                            <a:rPr lang="zh-CN" alt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16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bit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(9 TOT, 7 TOA)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16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bit</a:t>
                          </a:r>
                          <a:r>
                            <a:rPr lang="zh-CN" altLang="en-US" sz="20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000" dirty="0">
                              <a:solidFill>
                                <a:srgbClr val="FF0000"/>
                              </a:solidFill>
                            </a:rPr>
                            <a:t>(9 TOT, 7 TOA) </a:t>
                          </a: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717858"/>
                      </a:ext>
                    </a:extLst>
                  </a:tr>
                  <a:tr h="467208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Data rate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3"/>
                          <a:stretch>
                            <a:fillRect l="-193727" t="-1140541" r="-738" b="-8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8744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666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CB49-AEC5-C5F1-46CF-E1EACCF1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N" dirty="0"/>
              <a:t>ndcap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80CA-73C7-084F-2320-880B7B5B5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ITK strip dendcap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CD1F7-7DD8-60AA-E8B8-EA9622ABD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1" y="1596898"/>
            <a:ext cx="6931949" cy="42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0A69-C4FF-A2CF-CA24-2A6C42E7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CN" dirty="0"/>
              <a:t>ackup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29B0-D74E-2A45-8444-ADC241362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261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9FE3-A7FA-602D-ACAE-66ED383E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86AF-357C-EF42-F716-0E22FEDB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6AE5A-B1E7-1A7C-6C27-F5DF6266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61" y="1168400"/>
            <a:ext cx="3674029" cy="19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8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B4EA-3E76-34F1-97E0-9CBB5869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iming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(different dimension of strip )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CB1F0-04F0-1D3F-EFE4-4AED3CD8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5" y="1332592"/>
            <a:ext cx="7130324" cy="53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16481</TotalTime>
  <Words>451</Words>
  <Application>Microsoft Macintosh PowerPoint</Application>
  <PresentationFormat>A4 Paper (210x297 mm)</PresentationFormat>
  <Paragraphs>108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Arial-BoldMT</vt:lpstr>
      <vt:lpstr>Microsoft Yahei</vt:lpstr>
      <vt:lpstr>NimbusRomNo9L-Regu</vt:lpstr>
      <vt:lpstr>NimbusRomNo9L-ReguItal</vt:lpstr>
      <vt:lpstr>黑体</vt:lpstr>
      <vt:lpstr>宋体</vt:lpstr>
      <vt:lpstr>Arial</vt:lpstr>
      <vt:lpstr>Calibri</vt:lpstr>
      <vt:lpstr>Calibri Light</vt:lpstr>
      <vt:lpstr>Cambria Math</vt:lpstr>
      <vt:lpstr>Helvetica Neue</vt:lpstr>
      <vt:lpstr>Roboto</vt:lpstr>
      <vt:lpstr>Office Theme</vt:lpstr>
      <vt:lpstr> LGAD based time of flight and outer tracker  </vt:lpstr>
      <vt:lpstr>Physics requirement</vt:lpstr>
      <vt:lpstr>PowerPoint Presentation</vt:lpstr>
      <vt:lpstr>Arrangement of the ToF with strip LGAD</vt:lpstr>
      <vt:lpstr>ATLAS HGTD VS CEPC  TOF detector</vt:lpstr>
      <vt:lpstr>Endcap design </vt:lpstr>
      <vt:lpstr>Backup </vt:lpstr>
      <vt:lpstr>PowerPoint Presentation</vt:lpstr>
      <vt:lpstr>Timing resolution (different dimension of strip 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yun f</cp:lastModifiedBy>
  <cp:revision>974</cp:revision>
  <cp:lastPrinted>2019-10-18T06:24:01Z</cp:lastPrinted>
  <dcterms:created xsi:type="dcterms:W3CDTF">2015-10-29T10:59:50Z</dcterms:created>
  <dcterms:modified xsi:type="dcterms:W3CDTF">2024-03-08T03:37:04Z</dcterms:modified>
</cp:coreProperties>
</file>