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20" r:id="rId2"/>
    <p:sldMasterId id="2147483733" r:id="rId3"/>
    <p:sldMasterId id="2147483746" r:id="rId4"/>
  </p:sldMasterIdLst>
  <p:notesMasterIdLst>
    <p:notesMasterId r:id="rId28"/>
  </p:notesMasterIdLst>
  <p:handoutMasterIdLst>
    <p:handoutMasterId r:id="rId29"/>
  </p:handoutMasterIdLst>
  <p:sldIdLst>
    <p:sldId id="356" r:id="rId5"/>
    <p:sldId id="359" r:id="rId6"/>
    <p:sldId id="360" r:id="rId7"/>
    <p:sldId id="361" r:id="rId8"/>
    <p:sldId id="362" r:id="rId9"/>
    <p:sldId id="363" r:id="rId10"/>
    <p:sldId id="364" r:id="rId11"/>
    <p:sldId id="369" r:id="rId12"/>
    <p:sldId id="366" r:id="rId13"/>
    <p:sldId id="258" r:id="rId14"/>
    <p:sldId id="260" r:id="rId15"/>
    <p:sldId id="264" r:id="rId16"/>
    <p:sldId id="261" r:id="rId17"/>
    <p:sldId id="262" r:id="rId18"/>
    <p:sldId id="265" r:id="rId19"/>
    <p:sldId id="368" r:id="rId20"/>
    <p:sldId id="343" r:id="rId21"/>
    <p:sldId id="338" r:id="rId22"/>
    <p:sldId id="341" r:id="rId23"/>
    <p:sldId id="339" r:id="rId24"/>
    <p:sldId id="340" r:id="rId25"/>
    <p:sldId id="342" r:id="rId26"/>
    <p:sldId id="367" r:id="rId27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CC99"/>
    <a:srgbClr val="33CCCC"/>
    <a:srgbClr val="CC0099"/>
    <a:srgbClr val="006633"/>
    <a:srgbClr val="FFFFCC"/>
    <a:srgbClr val="FFCCCC"/>
    <a:srgbClr val="777777"/>
    <a:srgbClr val="FF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5244" autoAdjust="0"/>
  </p:normalViewPr>
  <p:slideViewPr>
    <p:cSldViewPr>
      <p:cViewPr varScale="1">
        <p:scale>
          <a:sx n="86" d="100"/>
          <a:sy n="86" d="100"/>
        </p:scale>
        <p:origin x="156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145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50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9D3B2D2-EB54-4DB4-86CA-44B2C5EC994F}" type="datetimeFigureOut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70613A5-CF5A-471A-A00E-C70A2B20F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07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50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93E35E6-4823-423C-9A77-97541517AD0D}" type="datetimeFigureOut">
              <a:rPr lang="en-US"/>
              <a:pPr>
                <a:defRPr/>
              </a:pPr>
              <a:t>3/8/2024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0750393-E56E-4EC0-A630-7481E0259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31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50393-E56E-4EC0-A630-7481E02598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0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50393-E56E-4EC0-A630-7481E02598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6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50393-E56E-4EC0-A630-7481E02598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9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992888" cy="2209800"/>
          </a:xfrm>
          <a:prstGeom prst="rect">
            <a:avLst/>
          </a:prstGeom>
          <a:noFill/>
        </p:spPr>
        <p:txBody>
          <a:bodyPr/>
          <a:lstStyle>
            <a:lvl1pPr algn="l">
              <a:defRPr sz="2800">
                <a:solidFill>
                  <a:srgbClr val="006633"/>
                </a:solidFill>
                <a:latin typeface="Comic Sans MS" pitchFamily="66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fr-FR" dirty="0"/>
          </a:p>
        </p:txBody>
      </p:sp>
      <p:sp>
        <p:nvSpPr>
          <p:cNvPr id="21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881EA-2ABF-40F3-8ABB-B45228A2DF0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49275"/>
            <a:ext cx="2057400" cy="56594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19800" cy="56594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32994-BFD4-4E84-9815-31D3787F3AD1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7921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60851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0851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394A-8DF0-49E7-9776-29202ACFE3D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7921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608513"/>
          </a:xfr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59C70-F4DE-44F6-80FF-4947D2FAA00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3/10/2023</a:t>
            </a:r>
            <a:r>
              <a:rPr lang="zh-CN" altLang="en-US"/>
              <a:t>，</a:t>
            </a:r>
            <a:r>
              <a:rPr lang="en-US" altLang="zh-CN"/>
              <a:t>TaichuPix chips for CEPC VTX, TWEPP2023</a:t>
            </a:r>
            <a:endParaRPr lang="fr-BE"/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E355-4760-4E4D-8611-1C8075FED0F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3/10/2023</a:t>
            </a:r>
            <a:r>
              <a:rPr lang="zh-CN" altLang="en-US"/>
              <a:t>，</a:t>
            </a:r>
            <a:r>
              <a:rPr lang="en-US" altLang="zh-CN"/>
              <a:t>TaichuPix chips for CEPC VTX, TWEPP2023</a:t>
            </a:r>
            <a:endParaRPr lang="fr-BE"/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74E7D-620D-4AA7-B397-DE3FCFC99019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7"/>
            <a:ext cx="8229600" cy="54006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buClr>
                <a:srgbClr val="CC990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53151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6633"/>
                </a:solidFill>
                <a:latin typeface="Comic Sans MS" pitchFamily="66" charset="0"/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6B38D0-E50B-47EC-B2D3-4AE0B27AD526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0" y="6527800"/>
            <a:ext cx="3384550" cy="2619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3/10/2023</a:t>
            </a:r>
            <a:r>
              <a:rPr lang="zh-CN" altLang="en-US"/>
              <a:t>，</a:t>
            </a:r>
            <a:r>
              <a:rPr lang="en-US" altLang="zh-CN"/>
              <a:t>TaichuPix chips for CEPC VTX, TWEPP2023</a:t>
            </a:r>
            <a:endParaRPr lang="fr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521075" y="6457950"/>
            <a:ext cx="2563813" cy="331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3/10/2023</a:t>
            </a:r>
            <a:r>
              <a:rPr lang="zh-CN" altLang="en-US"/>
              <a:t>，</a:t>
            </a:r>
            <a:r>
              <a:rPr lang="en-US" altLang="zh-CN"/>
              <a:t>TaichuPix chips for CEPC VTX, TWEPP2023</a:t>
            </a:r>
            <a:endParaRPr lang="fr-BE"/>
          </a:p>
        </p:txBody>
      </p:sp>
      <p:sp>
        <p:nvSpPr>
          <p:cNvPr id="5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96231-FA3F-475A-96A0-F73E72A3D4E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7601-3D06-4848-ADE7-F2485EDAB76B}" type="datetimeFigureOut">
              <a:rPr lang="zh-CN" altLang="en-US" smtClean="0"/>
              <a:t>2024-3-8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43BF0-7CAE-42EC-9430-0FAE83D3FD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448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3/10/2023</a:t>
            </a:r>
            <a:r>
              <a:rPr lang="zh-CN" altLang="en-US">
                <a:solidFill>
                  <a:srgbClr val="000000"/>
                </a:solidFill>
              </a:rPr>
              <a:t>，</a:t>
            </a:r>
            <a:r>
              <a:rPr lang="en-US" altLang="zh-CN">
                <a:solidFill>
                  <a:srgbClr val="000000"/>
                </a:solidFill>
              </a:rPr>
              <a:t>TaichuPix chips for CEPC VTX, TWEPP2023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A904706F-AE08-47D6-8CE2-CCC7FF53831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9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3276600" y="6524625"/>
            <a:ext cx="3167063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defPPr>
              <a:defRPr lang="fr-FR"/>
            </a:defPPr>
            <a:lvl1pPr marL="0" algn="l" defTabSz="914400" rtl="0" eaLnBrk="1" latinLnBrk="0" hangingPunct="1">
              <a:spcBef>
                <a:spcPct val="0"/>
              </a:spcBef>
              <a:buClrTx/>
              <a:buSzTx/>
              <a:buFontTx/>
              <a:buNone/>
              <a:defRPr sz="1200" kern="1200">
                <a:solidFill>
                  <a:srgbClr val="0066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          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/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anose="05000000000000000000" pitchFamily="2" charset="2"/>
              <a:buChar char="Ø"/>
              <a:defRPr sz="16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 marL="1143000" indent="-228600">
              <a:lnSpc>
                <a:spcPct val="120000"/>
              </a:lnSpc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defRPr sz="12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buClr>
                <a:srgbClr val="CC9900"/>
              </a:buClr>
              <a:defRPr sz="11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503988"/>
            <a:ext cx="946150" cy="288925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E8AFDBC6-8636-43D0-8C2D-AEEF18B55193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395288" y="6453336"/>
            <a:ext cx="3888680" cy="258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srgbClr val="00663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dirty="0"/>
              <a:t>07/03/2024</a:t>
            </a:r>
            <a:r>
              <a:rPr lang="zh-CN" altLang="en-US" dirty="0"/>
              <a:t>，</a:t>
            </a:r>
            <a:r>
              <a:rPr lang="en-US" altLang="zh-CN" dirty="0"/>
              <a:t>Elec-TDAQ weekly meeting</a:t>
            </a:r>
            <a:endParaRPr lang="fr-BE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365125"/>
            <a:ext cx="7886700" cy="4715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782C-8F1F-4E3B-A082-FB394FB668A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17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3A6D-3DA7-4EE0-9513-07EDAD61BCA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62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94A1-9395-4B85-A3DA-7242D0D496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51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6AB7-25CD-4EBE-833D-5F38740ABDE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24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3B77-0EAA-4B08-AB21-809E66AB136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21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8EF4-A54D-47B5-B4CF-A1C325AB6F1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28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60FF-6AAE-486B-BC81-0E2C8C5D3D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56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E83F8-B947-49C4-9E26-8A6FC3F4B3C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1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F8B3-E82E-4ABC-AE50-B27BD08906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78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0E22-1E7E-40D6-A3C4-1F8F580C4F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6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5682C-5E2B-4034-A45B-361F3364CAB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2CAF7-A5F1-40E2-A42B-58CDB7D68BD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74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3/10/2023</a:t>
            </a:r>
            <a:r>
              <a:rPr lang="zh-CN" altLang="en-US">
                <a:solidFill>
                  <a:srgbClr val="000000"/>
                </a:solidFill>
              </a:rPr>
              <a:t>，</a:t>
            </a:r>
            <a:r>
              <a:rPr lang="en-US" altLang="zh-CN">
                <a:solidFill>
                  <a:srgbClr val="000000"/>
                </a:solidFill>
              </a:rPr>
              <a:t>TaichuPix chips for CEPC VTX, TWEPP2023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A904706F-AE08-47D6-8CE2-CCC7FF53831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82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782C-8F1F-4E3B-A082-FB394FB668A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91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3A6D-3DA7-4EE0-9513-07EDAD61BCA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24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94A1-9395-4B85-A3DA-7242D0D496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88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6AB7-25CD-4EBE-833D-5F38740ABDE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36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3B77-0EAA-4B08-AB21-809E66AB136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00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8EF4-A54D-47B5-B4CF-A1C325AB6F1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9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60FF-6AAE-486B-BC81-0E2C8C5D3D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84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E83F8-B947-49C4-9E26-8A6FC3F4B3C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3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807F9-308E-44DE-896A-C5F5486FF59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F8B3-E82E-4ABC-AE50-B27BD08906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30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0E22-1E7E-40D6-A3C4-1F8F580C4F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45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2CAF7-A5F1-40E2-A42B-58CDB7D68BD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82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3/10/2023</a:t>
            </a:r>
            <a:r>
              <a:rPr lang="zh-CN" altLang="en-US">
                <a:solidFill>
                  <a:srgbClr val="000000"/>
                </a:solidFill>
              </a:rPr>
              <a:t>，</a:t>
            </a:r>
            <a:r>
              <a:rPr lang="en-US" altLang="zh-CN">
                <a:solidFill>
                  <a:srgbClr val="000000"/>
                </a:solidFill>
              </a:rPr>
              <a:t>TaichuPix chips for CEPC VTX, TWEPP2023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A904706F-AE08-47D6-8CE2-CCC7FF53831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13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782C-8F1F-4E3B-A082-FB394FB668A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700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3A6D-3DA7-4EE0-9513-07EDAD61BCA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665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94A1-9395-4B85-A3DA-7242D0D496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47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6AB7-25CD-4EBE-833D-5F38740ABDE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80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53B77-0EAA-4B08-AB21-809E66AB136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21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8EF4-A54D-47B5-B4CF-A1C325AB6F1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7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38911-1167-4E04-8CBE-31CC4704724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60FF-6AAE-486B-BC81-0E2C8C5D3D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28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E83F8-B947-49C4-9E26-8A6FC3F4B3C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20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F8B3-E82E-4ABC-AE50-B27BD089062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69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70E22-1E7E-40D6-A3C4-1F8F580C4F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853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89013"/>
            <a:ext cx="40386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2CAF7-A5F1-40E2-A42B-58CDB7D68BD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7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3151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31DB-9929-42CA-B090-663F3A0BCBA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045C-B1E0-49FF-87BB-31A9B8F120A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D9EA8-6503-4CCB-973C-6820EEF8BE2F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47345-8BDA-4AC4-85A1-9EBAA1195F6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Cliquez pour modifier les styles du texte du masque </a:t>
            </a:r>
          </a:p>
          <a:p>
            <a:pPr lvl="1"/>
            <a:r>
              <a:rPr lang="en-US" altLang="zh-CN"/>
              <a:t>Deuxième niveau</a:t>
            </a:r>
          </a:p>
          <a:p>
            <a:pPr lvl="2"/>
            <a:r>
              <a:rPr lang="en-US" altLang="zh-CN"/>
              <a:t>Troisième niveau</a:t>
            </a:r>
          </a:p>
          <a:p>
            <a:pPr lvl="3"/>
            <a:r>
              <a:rPr lang="en-US" altLang="zh-CN"/>
              <a:t>Quatrième niveau</a:t>
            </a:r>
          </a:p>
          <a:p>
            <a:pPr lvl="4"/>
            <a:r>
              <a:rPr lang="en-US" altLang="zh-CN"/>
              <a:t>Cinquième niveau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503988"/>
            <a:ext cx="9461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06633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F841C1A-65D0-45B7-9EA2-2E07EBD6A5E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  <p:sp>
        <p:nvSpPr>
          <p:cNvPr id="10" name="Freeform 7"/>
          <p:cNvSpPr>
            <a:spLocks noChangeArrowheads="1"/>
          </p:cNvSpPr>
          <p:nvPr/>
        </p:nvSpPr>
        <p:spPr bwMode="auto">
          <a:xfrm>
            <a:off x="381000" y="228600"/>
            <a:ext cx="7215188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33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36525" y="90488"/>
            <a:ext cx="4054475" cy="2143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+mn-lt"/>
              <a:ea typeface="+mn-ea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457200" y="6453188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36525" y="90488"/>
            <a:ext cx="4054475" cy="2143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840001" y="54670"/>
            <a:ext cx="1296292" cy="756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6" r:id="rId14"/>
    <p:sldLayoutId id="2147483717" r:id="rId15"/>
    <p:sldLayoutId id="2147483718" r:id="rId16"/>
    <p:sldLayoutId id="2147483719" r:id="rId17"/>
    <p:sldLayoutId id="2147483759" r:id="rId18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2" charset="2"/>
        <a:buChar char="n"/>
        <a:defRPr sz="2800">
          <a:solidFill>
            <a:srgbClr val="006633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633"/>
        </a:buClr>
        <a:buSzPct val="75000"/>
        <a:buFont typeface="Wingdings" pitchFamily="2" charset="2"/>
        <a:buChar char="Ä"/>
        <a:defRPr sz="2400">
          <a:solidFill>
            <a:schemeClr val="tx1"/>
          </a:solidFill>
          <a:latin typeface="Comic Sans MS" pitchFamily="66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2" charset="2"/>
        <a:buChar char="Ø"/>
        <a:defRPr sz="2000">
          <a:solidFill>
            <a:schemeClr val="tx1"/>
          </a:solidFill>
          <a:latin typeface="Comic Sans MS" pitchFamily="66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6633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Comic Sans MS" pitchFamily="66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 b="1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 b="1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 b="1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defRPr sz="1600" b="1">
          <a:solidFill>
            <a:schemeClr val="bg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9013"/>
            <a:ext cx="82296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524625"/>
            <a:ext cx="914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1BD724-E05A-4DF5-ACD4-1782BFB08ADE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466725" y="876300"/>
            <a:ext cx="83058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zh-CN" altLang="en-US" sz="2800">
              <a:solidFill>
                <a:srgbClr val="33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8175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9013"/>
            <a:ext cx="82296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524625"/>
            <a:ext cx="914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1BD724-E05A-4DF5-ACD4-1782BFB08ADE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466725" y="876300"/>
            <a:ext cx="83058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zh-CN" altLang="en-US" sz="2800">
              <a:solidFill>
                <a:srgbClr val="33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8175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30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9013"/>
            <a:ext cx="82296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524625"/>
            <a:ext cx="914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1BD724-E05A-4DF5-ACD4-1782BFB08ADE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466725" y="876300"/>
            <a:ext cx="83058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hangingPunct="0"/>
            <a:endParaRPr lang="zh-CN" altLang="en-US" sz="2800">
              <a:solidFill>
                <a:srgbClr val="33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0350"/>
            <a:ext cx="81756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15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ctrTitle"/>
          </p:nvPr>
        </p:nvSpPr>
        <p:spPr bwMode="auto">
          <a:xfrm>
            <a:off x="2889" y="2132583"/>
            <a:ext cx="9141111" cy="1368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>
                <a:latin typeface="+mj-lt"/>
                <a:ea typeface="宋体" panose="02010600030101010101" pitchFamily="2" charset="-122"/>
              </a:rPr>
              <a:t>Preliminary readout scheme of TPC &amp; DC &amp; cost estimation </a:t>
            </a:r>
            <a:br>
              <a:rPr lang="en-US" altLang="zh-CN" dirty="0">
                <a:latin typeface="+mj-lt"/>
                <a:ea typeface="宋体" panose="02010600030101010101" pitchFamily="2" charset="-122"/>
              </a:rPr>
            </a:br>
            <a:endParaRPr lang="en-US" altLang="zh-CN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1506" name="Sous-titre 2"/>
          <p:cNvSpPr>
            <a:spLocks noGrp="1"/>
          </p:cNvSpPr>
          <p:nvPr>
            <p:ph type="subTitle" idx="1"/>
          </p:nvPr>
        </p:nvSpPr>
        <p:spPr>
          <a:xfrm>
            <a:off x="827584" y="3429000"/>
            <a:ext cx="7667625" cy="1224458"/>
          </a:xfrm>
        </p:spPr>
        <p:txBody>
          <a:bodyPr/>
          <a:lstStyle/>
          <a:p>
            <a:pPr algn="ctr"/>
            <a:r>
              <a:rPr lang="en-US" altLang="zh-CN" sz="2400" b="1" dirty="0" err="1">
                <a:latin typeface="+mj-lt"/>
                <a:ea typeface="宋体" charset="-122"/>
                <a:cs typeface="Times New Roman" pitchFamily="18" charset="0"/>
              </a:rPr>
              <a:t>Zhi</a:t>
            </a:r>
            <a:r>
              <a:rPr lang="en-US" altLang="zh-CN" sz="2400" b="1" dirty="0">
                <a:latin typeface="+mj-lt"/>
                <a:ea typeface="宋体" charset="-122"/>
                <a:cs typeface="Times New Roman" pitchFamily="18" charset="0"/>
              </a:rPr>
              <a:t> Deng, </a:t>
            </a:r>
            <a:r>
              <a:rPr lang="en-US" altLang="zh-CN" sz="2400" b="1" dirty="0" err="1">
                <a:latin typeface="+mj-lt"/>
                <a:ea typeface="宋体" charset="-122"/>
                <a:cs typeface="Times New Roman" pitchFamily="18" charset="0"/>
              </a:rPr>
              <a:t>Yubin</a:t>
            </a:r>
            <a:r>
              <a:rPr lang="en-US" altLang="zh-CN" sz="2400" b="1" dirty="0">
                <a:latin typeface="+mj-lt"/>
                <a:ea typeface="宋体" charset="-122"/>
                <a:cs typeface="Times New Roman" pitchFamily="18" charset="0"/>
              </a:rPr>
              <a:t> Zhao, </a:t>
            </a:r>
            <a:r>
              <a:rPr lang="en-US" altLang="zh-CN" sz="2400" b="1" dirty="0" err="1">
                <a:latin typeface="+mj-lt"/>
                <a:ea typeface="宋体" charset="-122"/>
                <a:cs typeface="Times New Roman" pitchFamily="18" charset="0"/>
              </a:rPr>
              <a:t>Huirong</a:t>
            </a:r>
            <a:r>
              <a:rPr lang="en-US" altLang="zh-CN" sz="2400" b="1" dirty="0">
                <a:latin typeface="+mj-lt"/>
                <a:ea typeface="宋体" charset="-122"/>
                <a:cs typeface="Times New Roman" pitchFamily="18" charset="0"/>
              </a:rPr>
              <a:t> Qi, </a:t>
            </a:r>
            <a:r>
              <a:rPr lang="en-US" altLang="zh-CN" sz="2400" b="1" dirty="0" err="1">
                <a:latin typeface="+mj-lt"/>
                <a:ea typeface="宋体" charset="-122"/>
                <a:cs typeface="Times New Roman" pitchFamily="18" charset="0"/>
              </a:rPr>
              <a:t>Mingyi</a:t>
            </a:r>
            <a:r>
              <a:rPr lang="en-US" altLang="zh-CN" sz="2400" b="1" dirty="0">
                <a:latin typeface="+mj-lt"/>
                <a:ea typeface="宋体" charset="-122"/>
                <a:cs typeface="Times New Roman" pitchFamily="18" charset="0"/>
              </a:rPr>
              <a:t> Dong, Wei </a:t>
            </a:r>
            <a:r>
              <a:rPr lang="en-US" altLang="zh-CN" sz="2400" b="1" dirty="0" err="1">
                <a:latin typeface="+mj-lt"/>
                <a:ea typeface="宋体" charset="-122"/>
                <a:cs typeface="Times New Roman" pitchFamily="18" charset="0"/>
              </a:rPr>
              <a:t>Wei</a:t>
            </a:r>
            <a:endParaRPr lang="en-US" altLang="zh-CN" sz="2400" b="1" dirty="0">
              <a:latin typeface="+mj-lt"/>
              <a:ea typeface="宋体" charset="-122"/>
              <a:cs typeface="Times New Roman" pitchFamily="18" charset="0"/>
            </a:endParaRPr>
          </a:p>
          <a:p>
            <a:pPr algn="ctr"/>
            <a:endParaRPr lang="en-US" altLang="zh-CN" sz="2400" b="1" dirty="0">
              <a:latin typeface="+mj-lt"/>
              <a:ea typeface="宋体" charset="-122"/>
              <a:cs typeface="Times New Roman" pitchFamily="18" charset="0"/>
            </a:endParaRPr>
          </a:p>
          <a:p>
            <a:pPr algn="ctr"/>
            <a:r>
              <a:rPr lang="en-US" altLang="zh-CN" sz="2400" b="1" dirty="0">
                <a:latin typeface="+mj-lt"/>
                <a:ea typeface="宋体" charset="-122"/>
                <a:cs typeface="Times New Roman" pitchFamily="18" charset="0"/>
              </a:rPr>
              <a:t>On behalf of the Elec-TDAQ Group for Ref-TDR</a:t>
            </a:r>
          </a:p>
          <a:p>
            <a:pPr algn="ctr"/>
            <a:endParaRPr lang="en-US" altLang="zh-CN" sz="2000" dirty="0">
              <a:latin typeface="+mn-lt"/>
              <a:ea typeface="宋体" charset="-122"/>
              <a:cs typeface="Times New Roman" pitchFamily="18" charset="0"/>
            </a:endParaRPr>
          </a:p>
          <a:p>
            <a:pPr lvl="0" algn="ctr"/>
            <a:r>
              <a:rPr lang="en-US" altLang="zh-CN" dirty="0">
                <a:solidFill>
                  <a:srgbClr val="000000"/>
                </a:solidFill>
                <a:latin typeface="Arial"/>
                <a:ea typeface="宋体" charset="-122"/>
                <a:cs typeface="Times New Roman" pitchFamily="18" charset="0"/>
              </a:rPr>
              <a:t>2024-03-08</a:t>
            </a:r>
          </a:p>
          <a:p>
            <a:pPr algn="ctr"/>
            <a:endParaRPr lang="en-US" altLang="zh-CN" sz="2000" dirty="0">
              <a:latin typeface="+mn-lt"/>
              <a:ea typeface="宋体" charset="-122"/>
              <a:cs typeface="Times New Roman" pitchFamily="18" charset="0"/>
            </a:endParaRPr>
          </a:p>
          <a:p>
            <a:pPr algn="ctr"/>
            <a:endParaRPr lang="en-US" altLang="zh-CN" sz="900" dirty="0">
              <a:latin typeface="+mj-lt"/>
              <a:ea typeface="宋体" charset="-122"/>
              <a:cs typeface="Times New Roman" pitchFamily="18" charset="0"/>
            </a:endParaRPr>
          </a:p>
        </p:txBody>
      </p:sp>
      <p:pic>
        <p:nvPicPr>
          <p:cNvPr id="5" name="Picture 3" descr="C:\Users\Administrator\Downloads\iheplogo\logo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116632"/>
            <a:ext cx="2293791" cy="43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ihep.cas.cn/images/cepc_bann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9" t="593" r="42466" b="-593"/>
          <a:stretch/>
        </p:blipFill>
        <p:spPr bwMode="auto">
          <a:xfrm>
            <a:off x="6645" y="0"/>
            <a:ext cx="4565355" cy="14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1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107" y="3258487"/>
            <a:ext cx="2926938" cy="265633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Pixel readout for PID</a:t>
            </a:r>
          </a:p>
          <a:p>
            <a:pPr lvl="1"/>
            <a:r>
              <a:rPr lang="en-US" altLang="zh-CN" dirty="0"/>
              <a:t>pixel: 0.5x0.5 mm</a:t>
            </a:r>
            <a:r>
              <a:rPr lang="en-US" altLang="zh-CN" baseline="30000" dirty="0"/>
              <a:t>2</a:t>
            </a:r>
            <a:r>
              <a:rPr lang="en-US" altLang="zh-CN" dirty="0"/>
              <a:t>, </a:t>
            </a:r>
            <a:r>
              <a:rPr lang="en-US" altLang="zh-CN" dirty="0" err="1"/>
              <a:t>rin</a:t>
            </a:r>
            <a:r>
              <a:rPr lang="en-US" altLang="zh-CN" dirty="0"/>
              <a:t> = 0.6 m, rout = 1.8 m </a:t>
            </a:r>
          </a:p>
          <a:p>
            <a:pPr lvl="1"/>
            <a:r>
              <a:rPr lang="en-US" altLang="zh-CN" dirty="0"/>
              <a:t>3x10</a:t>
            </a:r>
            <a:r>
              <a:rPr lang="en-US" altLang="zh-CN" baseline="30000" dirty="0"/>
              <a:t>7</a:t>
            </a:r>
            <a:r>
              <a:rPr lang="en-US" altLang="zh-CN" dirty="0"/>
              <a:t> </a:t>
            </a:r>
            <a:r>
              <a:rPr lang="en-US" altLang="zh-CN" dirty="0" err="1"/>
              <a:t>ch.</a:t>
            </a:r>
            <a:r>
              <a:rPr lang="en-US" altLang="zh-CN" dirty="0"/>
              <a:t> per endplate</a:t>
            </a:r>
            <a:r>
              <a:rPr lang="zh-CN" altLang="en-US" dirty="0"/>
              <a:t>，</a:t>
            </a:r>
            <a:r>
              <a:rPr lang="en-US" altLang="zh-CN" dirty="0"/>
              <a:t>252 modules in 17cm x 21 cm</a:t>
            </a:r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55" y="3318167"/>
            <a:ext cx="4387763" cy="23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99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Modular Readout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/>
              <a:t>In total 142.8k </a:t>
            </a:r>
            <a:r>
              <a:rPr lang="en-US" altLang="zh-CN" dirty="0" err="1"/>
              <a:t>ch.</a:t>
            </a:r>
            <a:r>
              <a:rPr lang="en-US" altLang="zh-CN" dirty="0"/>
              <a:t> /module, divided into ~4 FEE board 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FEE board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Pixel ROIC: energy &amp; timing pickoff &amp; digitization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De-randomize buffer (buffer size =?)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Data serialization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GBT-like board: 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data collection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CLK distribution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Power distribution</a:t>
            </a:r>
          </a:p>
          <a:p>
            <a:pPr>
              <a:lnSpc>
                <a:spcPct val="100000"/>
              </a:lnSpc>
            </a:pPr>
            <a:endParaRPr lang="en-US" altLang="zh-CN" dirty="0"/>
          </a:p>
          <a:p>
            <a:pPr>
              <a:lnSpc>
                <a:spcPct val="100000"/>
              </a:lnSpc>
            </a:pP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Picture 5" descr="\\dapdc5\Manip\ILCTPC\7 Modules\CAO Détecteur\7-MODULES_V6\Ensemble module Final-V6-éclaté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7430" y="3543300"/>
            <a:ext cx="3351310" cy="228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51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Modular Readout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Power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Limit: &lt;10 kW/endplate ~ 58.82 W/module ~14.71 W/FEE board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1.8/2.5V, 180 nm (optional 130nm for better performance)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Avg. data bandwidth (raw data) 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80 particles/BX, 12,000 hit/particle, 32(</a:t>
            </a:r>
            <a:r>
              <a:rPr lang="en-US" altLang="zh-CN" dirty="0">
                <a:solidFill>
                  <a:srgbClr val="FF0000"/>
                </a:solidFill>
              </a:rPr>
              <a:t>48</a:t>
            </a:r>
            <a:r>
              <a:rPr lang="en-US" altLang="zh-CN" dirty="0"/>
              <a:t>)b/hit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1 Endplate: 1.228(</a:t>
            </a:r>
            <a:r>
              <a:rPr lang="en-US" altLang="zh-CN" dirty="0">
                <a:solidFill>
                  <a:srgbClr val="FF0000"/>
                </a:solidFill>
              </a:rPr>
              <a:t>1.843</a:t>
            </a:r>
            <a:r>
              <a:rPr lang="en-US" altLang="zh-CN" dirty="0"/>
              <a:t>) </a:t>
            </a:r>
            <a:r>
              <a:rPr lang="en-US" altLang="zh-CN" dirty="0" err="1"/>
              <a:t>Tbps</a:t>
            </a:r>
            <a:r>
              <a:rPr lang="en-US" altLang="zh-CN" dirty="0"/>
              <a:t> @ 40M BX  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1 Module: 4.873(</a:t>
            </a:r>
            <a:r>
              <a:rPr lang="en-US" altLang="zh-CN" dirty="0">
                <a:solidFill>
                  <a:srgbClr val="FF0000"/>
                </a:solidFill>
              </a:rPr>
              <a:t>7.314</a:t>
            </a:r>
            <a:r>
              <a:rPr lang="en-US" altLang="zh-CN" dirty="0"/>
              <a:t>) </a:t>
            </a:r>
            <a:r>
              <a:rPr lang="en-US" altLang="zh-CN" dirty="0" err="1"/>
              <a:t>Gbps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1 FEE board: 1.218(</a:t>
            </a:r>
            <a:r>
              <a:rPr lang="en-US" altLang="zh-CN" dirty="0">
                <a:solidFill>
                  <a:srgbClr val="FF0000"/>
                </a:solidFill>
              </a:rPr>
              <a:t>1.829</a:t>
            </a:r>
            <a:r>
              <a:rPr lang="en-US" altLang="zh-CN" dirty="0"/>
              <a:t>) </a:t>
            </a:r>
            <a:r>
              <a:rPr lang="en-US" altLang="zh-CN" dirty="0" err="1"/>
              <a:t>Gbps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Picture 5" descr="\\dapdc5\Manip\ILCTPC\7 Modules\CAO Détecteur\7-MODULES_V6\Ensemble module Final-V6-éclaté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7430" y="3543300"/>
            <a:ext cx="3351310" cy="228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9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FEE: sub-module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>
              <a:lnSpc>
                <a:spcPct val="150000"/>
              </a:lnSpc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Concept R&amp;D design</a:t>
            </a:r>
          </a:p>
          <a:p>
            <a:pPr marL="557213" lvl="1" indent="-214313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ROIC +Interposer PCB as RDL</a:t>
            </a:r>
          </a:p>
          <a:p>
            <a:pPr marL="557213" lvl="1" indent="-214313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High metal coverage, 4-side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buttable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marL="557213" lvl="1" indent="-214313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Low power Energy/Timing measurement ASIC</a:t>
            </a:r>
          </a:p>
          <a:p>
            <a:pPr marL="900113" lvl="2" indent="-214313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~100 e noise </a:t>
            </a:r>
          </a:p>
          <a:p>
            <a:pPr marL="900113" lvl="2" indent="-214313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ns drift time resolution</a:t>
            </a:r>
          </a:p>
          <a:p>
            <a:pPr marL="900113" lvl="2" indent="-214313"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100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mW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/cm</a:t>
            </a:r>
            <a:r>
              <a:rPr lang="en-US" altLang="zh-CN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2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(250uW/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ch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)  ~ 35.7 W/module  ~ 6.069 kW/endplate</a:t>
            </a:r>
            <a:endParaRPr lang="en-US" altLang="zh-CN" sz="135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E14465-7390-4351-8B09-F5A4427D1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27" y="2279534"/>
            <a:ext cx="2847434" cy="12185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4C420F6-8654-4817-8C9F-9F7092FC994B}"/>
              </a:ext>
            </a:extLst>
          </p:cNvPr>
          <p:cNvSpPr txBox="1"/>
          <p:nvPr/>
        </p:nvSpPr>
        <p:spPr>
          <a:xfrm>
            <a:off x="5283637" y="2624231"/>
            <a:ext cx="71710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ROIC</a:t>
            </a:r>
            <a:endParaRPr lang="zh-CN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9E32EDD-00D7-4D25-BAB1-735FD0F6490D}"/>
              </a:ext>
            </a:extLst>
          </p:cNvPr>
          <p:cNvSpPr txBox="1"/>
          <p:nvPr/>
        </p:nvSpPr>
        <p:spPr>
          <a:xfrm>
            <a:off x="5130805" y="2899295"/>
            <a:ext cx="89417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Interposer PCB</a:t>
            </a:r>
            <a:endParaRPr lang="zh-CN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4A2B06-0228-4663-946A-EE44E03B4000}"/>
              </a:ext>
            </a:extLst>
          </p:cNvPr>
          <p:cNvSpPr txBox="1"/>
          <p:nvPr/>
        </p:nvSpPr>
        <p:spPr>
          <a:xfrm>
            <a:off x="5339320" y="3220157"/>
            <a:ext cx="66141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MPGD</a:t>
            </a:r>
            <a:endParaRPr lang="zh-CN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8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FEE: pixel ROIC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>
              <a:lnSpc>
                <a:spcPct val="150000"/>
              </a:lnSpc>
            </a:pP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Charge Sensitive Preamplifier(CSA) </a:t>
            </a:r>
          </a:p>
          <a:p>
            <a:pPr marL="214313" indent="-214313">
              <a:lnSpc>
                <a:spcPct val="150000"/>
              </a:lnSpc>
            </a:pP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CDS amplifier provides additional gain and noise shaping</a:t>
            </a:r>
          </a:p>
          <a:p>
            <a:pPr marL="214313" indent="-214313">
              <a:lnSpc>
                <a:spcPct val="150000"/>
              </a:lnSpc>
            </a:pP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14-bit Wilkinson type ADC each pixel</a:t>
            </a:r>
          </a:p>
          <a:p>
            <a:pPr marL="214313" indent="-214313">
              <a:lnSpc>
                <a:spcPct val="150000"/>
              </a:lnSpc>
            </a:pP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Timing discriminator with14-bit TOA (Time of Arrival) information </a:t>
            </a:r>
          </a:p>
          <a:p>
            <a:endParaRPr lang="zh-CN" altLang="en-US" sz="135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FD9FDE-54A1-4F95-98EF-6A3425ACD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2" y="3811572"/>
            <a:ext cx="4688853" cy="21055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5FA4B94-E724-4307-82A9-9EFA190D5D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6"/>
          <a:stretch/>
        </p:blipFill>
        <p:spPr>
          <a:xfrm>
            <a:off x="7018694" y="2440988"/>
            <a:ext cx="1305417" cy="3036269"/>
          </a:xfrm>
          <a:prstGeom prst="rect">
            <a:avLst/>
          </a:prstGeom>
        </p:spPr>
      </p:pic>
      <p:cxnSp>
        <p:nvCxnSpPr>
          <p:cNvPr id="6" name="Straight Arrow Connector 14">
            <a:extLst>
              <a:ext uri="{FF2B5EF4-FFF2-40B4-BE49-F238E27FC236}">
                <a16:creationId xmlns:a16="http://schemas.microsoft.com/office/drawing/2014/main" id="{1F946605-B2E2-48D7-A7BE-D62FBA7EBD27}"/>
              </a:ext>
            </a:extLst>
          </p:cNvPr>
          <p:cNvCxnSpPr>
            <a:cxnSpLocks/>
          </p:cNvCxnSpPr>
          <p:nvPr/>
        </p:nvCxnSpPr>
        <p:spPr>
          <a:xfrm flipV="1">
            <a:off x="7018694" y="2332034"/>
            <a:ext cx="1305417" cy="0"/>
          </a:xfrm>
          <a:prstGeom prst="straightConnector1">
            <a:avLst/>
          </a:prstGeom>
          <a:ln w="952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4">
            <a:extLst>
              <a:ext uri="{FF2B5EF4-FFF2-40B4-BE49-F238E27FC236}">
                <a16:creationId xmlns:a16="http://schemas.microsoft.com/office/drawing/2014/main" id="{773313A7-2275-4CA4-9692-6C9CF9E15A08}"/>
              </a:ext>
            </a:extLst>
          </p:cNvPr>
          <p:cNvCxnSpPr>
            <a:cxnSpLocks/>
          </p:cNvCxnSpPr>
          <p:nvPr/>
        </p:nvCxnSpPr>
        <p:spPr>
          <a:xfrm>
            <a:off x="6923364" y="2440988"/>
            <a:ext cx="0" cy="3036269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0">
            <a:extLst>
              <a:ext uri="{FF2B5EF4-FFF2-40B4-BE49-F238E27FC236}">
                <a16:creationId xmlns:a16="http://schemas.microsoft.com/office/drawing/2014/main" id="{0001FBB6-0695-4F47-ABD3-D93382E9EAB0}"/>
              </a:ext>
            </a:extLst>
          </p:cNvPr>
          <p:cNvSpPr/>
          <p:nvPr/>
        </p:nvSpPr>
        <p:spPr>
          <a:xfrm>
            <a:off x="7382140" y="2078119"/>
            <a:ext cx="654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2.2mm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1FC38463-65A9-4511-BC04-C1DB378CD9E2}"/>
              </a:ext>
            </a:extLst>
          </p:cNvPr>
          <p:cNvSpPr/>
          <p:nvPr/>
        </p:nvSpPr>
        <p:spPr>
          <a:xfrm rot="16200000">
            <a:off x="6428505" y="3767849"/>
            <a:ext cx="654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5.6mm</a:t>
            </a:r>
          </a:p>
        </p:txBody>
      </p:sp>
    </p:spTree>
    <p:extLst>
      <p:ext uri="{BB962C8B-B14F-4D97-AF65-F5344CB8AC3E}">
        <p14:creationId xmlns:p14="http://schemas.microsoft.com/office/powerpoint/2010/main" val="54885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TPC FEE cost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432209"/>
          <a:ext cx="7886700" cy="16230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8790">
                  <a:extLst>
                    <a:ext uri="{9D8B030D-6E8A-4147-A177-3AD203B41FA5}">
                      <a16:colId xmlns:a16="http://schemas.microsoft.com/office/drawing/2014/main" val="272481894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327737217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867479725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1433823064"/>
                    </a:ext>
                  </a:extLst>
                </a:gridCol>
                <a:gridCol w="2263140">
                  <a:extLst>
                    <a:ext uri="{9D8B030D-6E8A-4147-A177-3AD203B41FA5}">
                      <a16:colId xmlns:a16="http://schemas.microsoft.com/office/drawing/2014/main" val="359597798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Items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Unit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Unit cost (RMB)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Quantity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Total cost (10k RMB)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3391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FEE ASIC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/>
                        <a:t>ch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0.4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60,000,000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2400.00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90021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Connector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pair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10,000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200.00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57427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Cables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piece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1,000 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50.00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52139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Total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2650.00</a:t>
                      </a:r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957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1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ctrTitle"/>
          </p:nvPr>
        </p:nvSpPr>
        <p:spPr bwMode="auto">
          <a:xfrm>
            <a:off x="2889" y="2132583"/>
            <a:ext cx="9141111" cy="1368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>
                <a:latin typeface="+mj-lt"/>
                <a:ea typeface="宋体" panose="02010600030101010101" pitchFamily="2" charset="-122"/>
              </a:rPr>
              <a:t>BACKUP - DC</a:t>
            </a:r>
          </a:p>
        </p:txBody>
      </p:sp>
      <p:sp>
        <p:nvSpPr>
          <p:cNvPr id="21506" name="Sous-titre 2"/>
          <p:cNvSpPr>
            <a:spLocks noGrp="1"/>
          </p:cNvSpPr>
          <p:nvPr>
            <p:ph type="subTitle" idx="1"/>
          </p:nvPr>
        </p:nvSpPr>
        <p:spPr>
          <a:xfrm>
            <a:off x="827584" y="3429000"/>
            <a:ext cx="7667625" cy="1224458"/>
          </a:xfrm>
        </p:spPr>
        <p:txBody>
          <a:bodyPr/>
          <a:lstStyle/>
          <a:p>
            <a:pPr algn="ctr"/>
            <a:r>
              <a:rPr lang="en-US" altLang="zh-CN" sz="2400" b="1" dirty="0">
                <a:latin typeface="+mj-lt"/>
                <a:ea typeface="宋体" charset="-122"/>
                <a:cs typeface="Times New Roman" pitchFamily="18" charset="0"/>
              </a:rPr>
              <a:t>By </a:t>
            </a:r>
            <a:r>
              <a:rPr lang="en-US" altLang="zh-CN" sz="2400" b="1" dirty="0" err="1">
                <a:ea typeface="宋体" charset="-122"/>
                <a:cs typeface="Times New Roman" pitchFamily="18" charset="0"/>
              </a:rPr>
              <a:t>Yubin</a:t>
            </a:r>
            <a:r>
              <a:rPr lang="en-US" altLang="zh-CN" sz="2400" b="1" dirty="0">
                <a:ea typeface="宋体" charset="-122"/>
                <a:cs typeface="Times New Roman" pitchFamily="18" charset="0"/>
              </a:rPr>
              <a:t> Zhao, </a:t>
            </a:r>
            <a:r>
              <a:rPr lang="en-US" altLang="zh-CN" sz="2400" b="1" dirty="0" err="1">
                <a:ea typeface="宋体" charset="-122"/>
                <a:cs typeface="Times New Roman" pitchFamily="18" charset="0"/>
              </a:rPr>
              <a:t>Mingyi</a:t>
            </a:r>
            <a:r>
              <a:rPr lang="en-US" altLang="zh-CN" sz="2400" b="1" dirty="0">
                <a:ea typeface="宋体" charset="-122"/>
                <a:cs typeface="Times New Roman" pitchFamily="18" charset="0"/>
              </a:rPr>
              <a:t> Dong</a:t>
            </a:r>
            <a:endParaRPr lang="en-US" altLang="zh-CN" sz="2000" dirty="0">
              <a:latin typeface="+mn-lt"/>
              <a:ea typeface="宋体" charset="-122"/>
              <a:cs typeface="Times New Roman" pitchFamily="18" charset="0"/>
            </a:endParaRPr>
          </a:p>
          <a:p>
            <a:pPr algn="ctr"/>
            <a:endParaRPr lang="en-US" altLang="zh-CN" sz="2000" dirty="0">
              <a:latin typeface="+mn-lt"/>
              <a:ea typeface="宋体" charset="-122"/>
              <a:cs typeface="Times New Roman" pitchFamily="18" charset="0"/>
            </a:endParaRPr>
          </a:p>
          <a:p>
            <a:pPr algn="ctr"/>
            <a:endParaRPr lang="en-US" altLang="zh-CN" sz="900" dirty="0">
              <a:latin typeface="+mj-lt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89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FF12118-818C-4D15-95D8-B3A312DB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73" y="1268760"/>
            <a:ext cx="3106688" cy="4840303"/>
          </a:xfrm>
        </p:spPr>
        <p:txBody>
          <a:bodyPr>
            <a:normAutofit/>
          </a:bodyPr>
          <a:lstStyle/>
          <a:p>
            <a:r>
              <a:rPr lang="en-US" altLang="zh-CN" dirty="0"/>
              <a:t>FEE</a:t>
            </a:r>
            <a:r>
              <a:rPr lang="zh-CN" altLang="en-US" dirty="0"/>
              <a:t>单元</a:t>
            </a:r>
            <a:endParaRPr lang="en-US" altLang="zh-CN" dirty="0"/>
          </a:p>
          <a:p>
            <a:pPr lvl="1"/>
            <a:r>
              <a:rPr lang="zh-CN" altLang="en-US" dirty="0"/>
              <a:t>前置放大器</a:t>
            </a:r>
            <a:endParaRPr lang="en-US" altLang="zh-CN" dirty="0"/>
          </a:p>
          <a:p>
            <a:pPr lvl="2"/>
            <a:r>
              <a:rPr lang="en-US" altLang="zh-CN" dirty="0"/>
              <a:t>12ch</a:t>
            </a:r>
          </a:p>
          <a:p>
            <a:pPr lvl="1"/>
            <a:r>
              <a:rPr lang="zh-CN" altLang="en-US" dirty="0"/>
              <a:t>连接电缆</a:t>
            </a:r>
            <a:endParaRPr lang="en-US" altLang="zh-CN" dirty="0"/>
          </a:p>
          <a:p>
            <a:pPr lvl="1"/>
            <a:r>
              <a:rPr lang="zh-CN" altLang="en-US" dirty="0"/>
              <a:t>数字化板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数据汇总</a:t>
            </a:r>
            <a:endParaRPr lang="en-US" altLang="zh-CN" dirty="0"/>
          </a:p>
          <a:p>
            <a:pPr lvl="1"/>
            <a:r>
              <a:rPr lang="zh-CN" altLang="en-US" dirty="0"/>
              <a:t>对应</a:t>
            </a:r>
            <a:r>
              <a:rPr lang="en-US" altLang="zh-CN" dirty="0"/>
              <a:t>32FEE</a:t>
            </a:r>
            <a:r>
              <a:rPr lang="zh-CN" altLang="en-US" dirty="0"/>
              <a:t>单元</a:t>
            </a:r>
            <a:endParaRPr lang="en-US" altLang="zh-CN" dirty="0"/>
          </a:p>
          <a:p>
            <a:r>
              <a:rPr lang="zh-CN" altLang="en-US" dirty="0"/>
              <a:t>电源</a:t>
            </a:r>
            <a:endParaRPr lang="en-US" altLang="zh-CN" dirty="0"/>
          </a:p>
          <a:p>
            <a:pPr lvl="1"/>
            <a:r>
              <a:rPr lang="en-US" altLang="zh-CN" dirty="0"/>
              <a:t>48VDC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79E16AD-7947-4BBB-8D8B-8E67FC25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电子学架构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F34EA5A9-17AC-4C80-BD72-B9B67078D11C}"/>
              </a:ext>
            </a:extLst>
          </p:cNvPr>
          <p:cNvSpPr/>
          <p:nvPr/>
        </p:nvSpPr>
        <p:spPr>
          <a:xfrm>
            <a:off x="7083283" y="2590964"/>
            <a:ext cx="1512168" cy="14266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Collector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83" name="图片 82">
            <a:extLst>
              <a:ext uri="{FF2B5EF4-FFF2-40B4-BE49-F238E27FC236}">
                <a16:creationId xmlns:a16="http://schemas.microsoft.com/office/drawing/2014/main" id="{0B3EAAD8-F447-4386-9586-6C1A176C2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44" y="2415858"/>
            <a:ext cx="2452688" cy="1404938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75E97F77-A9AA-4816-923F-742462A59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25" y="2482607"/>
            <a:ext cx="2452688" cy="1404938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2B04E9E5-71D1-44EA-8050-FD6C2505F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32" y="2564904"/>
            <a:ext cx="2452688" cy="1404938"/>
          </a:xfrm>
          <a:prstGeom prst="rect">
            <a:avLst/>
          </a:prstGeom>
        </p:spPr>
      </p:pic>
      <p:sp>
        <p:nvSpPr>
          <p:cNvPr id="87" name="文本框 86">
            <a:extLst>
              <a:ext uri="{FF2B5EF4-FFF2-40B4-BE49-F238E27FC236}">
                <a16:creationId xmlns:a16="http://schemas.microsoft.com/office/drawing/2014/main" id="{02771819-276C-44A5-8773-40DCDAA043D1}"/>
              </a:ext>
            </a:extLst>
          </p:cNvPr>
          <p:cNvSpPr txBox="1"/>
          <p:nvPr/>
        </p:nvSpPr>
        <p:spPr>
          <a:xfrm>
            <a:off x="4905789" y="211327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FEE Unit</a:t>
            </a:r>
            <a:r>
              <a:rPr lang="zh-CN" altLang="en-US" dirty="0"/>
              <a:t> </a:t>
            </a:r>
            <a:r>
              <a:rPr lang="en-US" altLang="zh-CN" dirty="0"/>
              <a:t>*32</a:t>
            </a:r>
            <a:endParaRPr lang="zh-CN" altLang="en-US" dirty="0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81F6B6F7-6FDB-4F9D-BA26-8EDBB32596F1}"/>
              </a:ext>
            </a:extLst>
          </p:cNvPr>
          <p:cNvSpPr txBox="1"/>
          <p:nvPr/>
        </p:nvSpPr>
        <p:spPr>
          <a:xfrm>
            <a:off x="3846014" y="2684926"/>
            <a:ext cx="461665" cy="12241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/>
              <a:t>Detector</a:t>
            </a:r>
            <a:endParaRPr lang="zh-CN" altLang="en-US" dirty="0"/>
          </a:p>
        </p:txBody>
      </p: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311AED3C-3609-43B7-B012-7D1735E2BF77}"/>
              </a:ext>
            </a:extLst>
          </p:cNvPr>
          <p:cNvCxnSpPr/>
          <p:nvPr/>
        </p:nvCxnSpPr>
        <p:spPr>
          <a:xfrm>
            <a:off x="4211960" y="4797152"/>
            <a:ext cx="35316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CFEA3CD5-EE3E-424E-860F-F365F2D0892B}"/>
              </a:ext>
            </a:extLst>
          </p:cNvPr>
          <p:cNvCxnSpPr/>
          <p:nvPr/>
        </p:nvCxnSpPr>
        <p:spPr>
          <a:xfrm>
            <a:off x="4499992" y="5013176"/>
            <a:ext cx="35316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B441206A-5C80-469E-A260-29737CC1F675}"/>
              </a:ext>
            </a:extLst>
          </p:cNvPr>
          <p:cNvCxnSpPr/>
          <p:nvPr/>
        </p:nvCxnSpPr>
        <p:spPr>
          <a:xfrm>
            <a:off x="4788024" y="5229200"/>
            <a:ext cx="35316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id="{F652B2AF-677B-40F5-BE70-CD1976CFA57F}"/>
              </a:ext>
            </a:extLst>
          </p:cNvPr>
          <p:cNvCxnSpPr/>
          <p:nvPr/>
        </p:nvCxnSpPr>
        <p:spPr>
          <a:xfrm flipH="1" flipV="1">
            <a:off x="7740352" y="4017643"/>
            <a:ext cx="3296" cy="7795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450E6842-1DE2-4707-B11F-87C52C4C9DB4}"/>
              </a:ext>
            </a:extLst>
          </p:cNvPr>
          <p:cNvCxnSpPr>
            <a:cxnSpLocks/>
          </p:cNvCxnSpPr>
          <p:nvPr/>
        </p:nvCxnSpPr>
        <p:spPr>
          <a:xfrm flipV="1">
            <a:off x="6156176" y="3984521"/>
            <a:ext cx="0" cy="7911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BB905A46-0347-4CD9-8725-EBCB978BF6C2}"/>
              </a:ext>
            </a:extLst>
          </p:cNvPr>
          <p:cNvCxnSpPr>
            <a:cxnSpLocks/>
          </p:cNvCxnSpPr>
          <p:nvPr/>
        </p:nvCxnSpPr>
        <p:spPr>
          <a:xfrm flipV="1">
            <a:off x="8013179" y="4017644"/>
            <a:ext cx="0" cy="9856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>
            <a:extLst>
              <a:ext uri="{FF2B5EF4-FFF2-40B4-BE49-F238E27FC236}">
                <a16:creationId xmlns:a16="http://schemas.microsoft.com/office/drawing/2014/main" id="{40B55AE3-ED84-4199-909B-0205BAA59629}"/>
              </a:ext>
            </a:extLst>
          </p:cNvPr>
          <p:cNvCxnSpPr>
            <a:cxnSpLocks/>
          </p:cNvCxnSpPr>
          <p:nvPr/>
        </p:nvCxnSpPr>
        <p:spPr>
          <a:xfrm flipV="1">
            <a:off x="6334282" y="3984520"/>
            <a:ext cx="0" cy="103857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01901167-953A-436E-8D1F-77363864BD55}"/>
              </a:ext>
            </a:extLst>
          </p:cNvPr>
          <p:cNvCxnSpPr>
            <a:cxnSpLocks/>
          </p:cNvCxnSpPr>
          <p:nvPr/>
        </p:nvCxnSpPr>
        <p:spPr>
          <a:xfrm flipH="1" flipV="1">
            <a:off x="8319712" y="4017643"/>
            <a:ext cx="5244" cy="12214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本框 105">
            <a:extLst>
              <a:ext uri="{FF2B5EF4-FFF2-40B4-BE49-F238E27FC236}">
                <a16:creationId xmlns:a16="http://schemas.microsoft.com/office/drawing/2014/main" id="{DDAB4372-6D02-49F2-86E0-2FE07887244E}"/>
              </a:ext>
            </a:extLst>
          </p:cNvPr>
          <p:cNvSpPr txBox="1"/>
          <p:nvPr/>
        </p:nvSpPr>
        <p:spPr>
          <a:xfrm>
            <a:off x="4139952" y="45091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Start</a:t>
            </a:r>
            <a:endParaRPr lang="zh-CN" altLang="en-US" dirty="0"/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D535A14F-2CE4-457F-B11D-98088A2E0E0F}"/>
              </a:ext>
            </a:extLst>
          </p:cNvPr>
          <p:cNvSpPr txBox="1"/>
          <p:nvPr/>
        </p:nvSpPr>
        <p:spPr>
          <a:xfrm>
            <a:off x="4644008" y="4931876"/>
            <a:ext cx="85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Trigger</a:t>
            </a:r>
            <a:endParaRPr lang="zh-CN" altLang="en-US" dirty="0"/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5AB5803F-247D-4F7B-B5AB-DB41053810AA}"/>
              </a:ext>
            </a:extLst>
          </p:cNvPr>
          <p:cNvSpPr txBox="1"/>
          <p:nvPr/>
        </p:nvSpPr>
        <p:spPr>
          <a:xfrm>
            <a:off x="4427984" y="47158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9813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36C0A8F-9EFD-4950-A228-EC56D3BA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860"/>
            <a:ext cx="5122912" cy="5167476"/>
          </a:xfrm>
        </p:spPr>
        <p:txBody>
          <a:bodyPr>
            <a:normAutofit/>
          </a:bodyPr>
          <a:lstStyle/>
          <a:p>
            <a:r>
              <a:rPr lang="zh-CN" altLang="en-US" dirty="0"/>
              <a:t>商用放大器方案</a:t>
            </a:r>
            <a:endParaRPr lang="en-US" altLang="zh-CN" dirty="0"/>
          </a:p>
          <a:p>
            <a:pPr lvl="1"/>
            <a:r>
              <a:rPr lang="zh-CN" altLang="en-US" dirty="0"/>
              <a:t>总通道</a:t>
            </a:r>
            <a:r>
              <a:rPr lang="en-US" altLang="zh-CN" dirty="0"/>
              <a:t>27623</a:t>
            </a:r>
          </a:p>
          <a:p>
            <a:pPr lvl="1"/>
            <a:r>
              <a:rPr lang="en-US" altLang="zh-CN" dirty="0"/>
              <a:t>12ch/board</a:t>
            </a:r>
          </a:p>
          <a:p>
            <a:pPr lvl="1"/>
            <a:r>
              <a:rPr lang="en-US" altLang="zh-CN" dirty="0"/>
              <a:t>LMH6629</a:t>
            </a:r>
          </a:p>
          <a:p>
            <a:pPr lvl="1"/>
            <a:r>
              <a:rPr lang="zh-CN" altLang="en-US" dirty="0"/>
              <a:t>两级放大，跨阻增益</a:t>
            </a:r>
            <a:r>
              <a:rPr lang="en-US" altLang="zh-CN" dirty="0"/>
              <a:t>2500Ω</a:t>
            </a:r>
          </a:p>
          <a:p>
            <a:pPr lvl="1"/>
            <a:r>
              <a:rPr lang="zh-CN" altLang="en-US" dirty="0"/>
              <a:t>芯片驱动能力较大</a:t>
            </a:r>
            <a:r>
              <a:rPr lang="en-US" altLang="zh-CN" dirty="0"/>
              <a:t>±250mA</a:t>
            </a:r>
          </a:p>
          <a:p>
            <a:pPr lvl="1"/>
            <a:r>
              <a:rPr lang="zh-CN" altLang="en-US" dirty="0"/>
              <a:t>功耗</a:t>
            </a:r>
            <a:r>
              <a:rPr lang="en-US" altLang="zh-CN" dirty="0"/>
              <a:t>100mW/</a:t>
            </a:r>
            <a:r>
              <a:rPr lang="en-US" altLang="zh-CN" dirty="0" err="1"/>
              <a:t>ch</a:t>
            </a:r>
            <a:endParaRPr lang="en-US" altLang="zh-CN" dirty="0"/>
          </a:p>
          <a:p>
            <a:pPr lvl="1"/>
            <a:r>
              <a:rPr lang="zh-CN" altLang="en-US" dirty="0"/>
              <a:t>供电：</a:t>
            </a:r>
            <a:r>
              <a:rPr lang="en-US" altLang="zh-CN" dirty="0"/>
              <a:t>±2.5V</a:t>
            </a:r>
            <a:r>
              <a:rPr lang="zh-CN" altLang="en-US" dirty="0"/>
              <a:t>，</a:t>
            </a:r>
            <a:r>
              <a:rPr lang="en-US" altLang="zh-CN" dirty="0"/>
              <a:t>GND</a:t>
            </a:r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造价</a:t>
            </a:r>
            <a:r>
              <a:rPr lang="en-US" altLang="zh-CN" dirty="0"/>
              <a:t>200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en-US" altLang="zh-CN" dirty="0" err="1"/>
              <a:t>ch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E0E2302-F2C4-431E-A25D-3143D90A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前置放大器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F38C51-ECD0-4BB1-B22A-B80C76EDA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" r="33375" b="35098"/>
          <a:stretch/>
        </p:blipFill>
        <p:spPr>
          <a:xfrm>
            <a:off x="5292080" y="2492896"/>
            <a:ext cx="3672238" cy="22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39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722F2F7-C123-4985-A7AB-D0B865EE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连接电缆选择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EABA46A-D2FF-4141-A685-DFD5AF020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869160"/>
            <a:ext cx="5205413" cy="18430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A287B2F-FE99-41D0-BFEA-D5B2498B3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453200"/>
            <a:ext cx="4434766" cy="3528391"/>
          </a:xfrm>
          <a:prstGeom prst="rect">
            <a:avLst/>
          </a:prstGeom>
        </p:spPr>
      </p:pic>
      <p:sp>
        <p:nvSpPr>
          <p:cNvPr id="7" name="内容占位符 6">
            <a:extLst>
              <a:ext uri="{FF2B5EF4-FFF2-40B4-BE49-F238E27FC236}">
                <a16:creationId xmlns:a16="http://schemas.microsoft.com/office/drawing/2014/main" id="{F847DAD9-2B03-4AFC-8A0B-3C369A5DA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68760"/>
            <a:ext cx="4773216" cy="3528392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电缆的选择</a:t>
            </a:r>
            <a:endParaRPr lang="en-US" altLang="zh-CN" dirty="0"/>
          </a:p>
          <a:p>
            <a:pPr lvl="1"/>
            <a:r>
              <a:rPr lang="en-US" altLang="zh-CN" dirty="0"/>
              <a:t>KB-RG174</a:t>
            </a:r>
            <a:r>
              <a:rPr lang="zh-CN" altLang="en-US" dirty="0"/>
              <a:t>同轴电缆</a:t>
            </a:r>
            <a:endParaRPr lang="en-US" altLang="zh-CN" dirty="0"/>
          </a:p>
          <a:p>
            <a:pPr lvl="2"/>
            <a:r>
              <a:rPr lang="zh-CN" altLang="en-US" dirty="0"/>
              <a:t>送前放模拟信号到数字化板</a:t>
            </a:r>
            <a:endParaRPr lang="en-US" altLang="zh-CN" dirty="0"/>
          </a:p>
          <a:p>
            <a:pPr lvl="2"/>
            <a:r>
              <a:rPr lang="zh-CN" altLang="en-US" dirty="0"/>
              <a:t>每根长度</a:t>
            </a:r>
            <a:r>
              <a:rPr lang="en-US" altLang="zh-CN" dirty="0"/>
              <a:t>~7m</a:t>
            </a:r>
          </a:p>
          <a:p>
            <a:pPr lvl="2"/>
            <a:r>
              <a:rPr lang="en-US" altLang="zh-CN" dirty="0"/>
              <a:t>200Mhz</a:t>
            </a:r>
            <a:r>
              <a:rPr lang="zh-CN" altLang="en-US" dirty="0"/>
              <a:t>时衰减</a:t>
            </a:r>
            <a:r>
              <a:rPr lang="en-US" altLang="zh-CN" dirty="0"/>
              <a:t>~3dB</a:t>
            </a:r>
          </a:p>
          <a:p>
            <a:pPr lvl="2"/>
            <a:r>
              <a:rPr lang="zh-CN" altLang="en-US" dirty="0"/>
              <a:t>阻抗</a:t>
            </a:r>
            <a:r>
              <a:rPr lang="en-US" altLang="zh-CN" dirty="0"/>
              <a:t>50Ω</a:t>
            </a:r>
          </a:p>
          <a:p>
            <a:pPr lvl="2"/>
            <a:r>
              <a:rPr lang="zh-CN" altLang="en-US" dirty="0"/>
              <a:t>外径：</a:t>
            </a:r>
            <a:r>
              <a:rPr lang="en-US" altLang="zh-CN" dirty="0"/>
              <a:t>2.8mm</a:t>
            </a:r>
          </a:p>
          <a:p>
            <a:pPr lvl="2"/>
            <a:r>
              <a:rPr lang="en-US" altLang="zh-CN" dirty="0"/>
              <a:t>27623</a:t>
            </a:r>
            <a:r>
              <a:rPr lang="zh-CN" altLang="en-US" dirty="0"/>
              <a:t>根</a:t>
            </a:r>
            <a:endParaRPr lang="en-US" altLang="zh-CN" dirty="0"/>
          </a:p>
          <a:p>
            <a:pPr lvl="1"/>
            <a:r>
              <a:rPr lang="zh-CN" altLang="en-US" dirty="0"/>
              <a:t>混合缆</a:t>
            </a:r>
            <a:endParaRPr lang="en-US" altLang="zh-CN" dirty="0"/>
          </a:p>
          <a:p>
            <a:pPr lvl="2"/>
            <a:r>
              <a:rPr lang="en-US" altLang="zh-CN" dirty="0"/>
              <a:t>12</a:t>
            </a:r>
            <a:r>
              <a:rPr lang="zh-CN" altLang="en-US" dirty="0"/>
              <a:t>同轴</a:t>
            </a:r>
            <a:r>
              <a:rPr lang="en-US" altLang="zh-CN" dirty="0"/>
              <a:t>+1</a:t>
            </a:r>
            <a:r>
              <a:rPr lang="zh-CN" altLang="en-US" dirty="0"/>
              <a:t>电源线</a:t>
            </a:r>
            <a:endParaRPr lang="en-US" altLang="zh-CN" dirty="0"/>
          </a:p>
          <a:p>
            <a:pPr lvl="1"/>
            <a:r>
              <a:rPr lang="zh-CN" altLang="en-US" dirty="0"/>
              <a:t>混合缆造价：</a:t>
            </a:r>
            <a:r>
              <a:rPr lang="en-US" altLang="zh-CN" dirty="0"/>
              <a:t>1200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根</a:t>
            </a:r>
          </a:p>
        </p:txBody>
      </p:sp>
    </p:spTree>
    <p:extLst>
      <p:ext uri="{BB962C8B-B14F-4D97-AF65-F5344CB8AC3E}">
        <p14:creationId xmlns:p14="http://schemas.microsoft.com/office/powerpoint/2010/main" val="75158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EC0D882-6852-4045-8C45-FB6863F771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2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A68DB5-BE7B-4D42-AAE1-49F2C89161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07/03/2024</a:t>
            </a:r>
            <a:r>
              <a:rPr lang="zh-CN" altLang="en-US"/>
              <a:t>，</a:t>
            </a:r>
            <a:r>
              <a:rPr lang="en-US" altLang="zh-CN"/>
              <a:t>Elec-TDAQ weekly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342E9C2-3C02-42CF-A271-B1A76B20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Global view for the TPC &amp; DC Elec-TDAQ system 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6AE4DBA-AD06-4F8F-879B-F53708DD1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908174"/>
            <a:ext cx="6992832" cy="547370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07F654B-6E50-47B4-85CA-A4DBDF773EF3}"/>
              </a:ext>
            </a:extLst>
          </p:cNvPr>
          <p:cNvCxnSpPr>
            <a:cxnSpLocks/>
          </p:cNvCxnSpPr>
          <p:nvPr/>
        </p:nvCxnSpPr>
        <p:spPr>
          <a:xfrm flipV="1">
            <a:off x="3779912" y="1628800"/>
            <a:ext cx="4032448" cy="1944216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EDD5B7B-D670-445E-AB6D-9355DE472078}"/>
              </a:ext>
            </a:extLst>
          </p:cNvPr>
          <p:cNvCxnSpPr/>
          <p:nvPr/>
        </p:nvCxnSpPr>
        <p:spPr>
          <a:xfrm>
            <a:off x="3779912" y="3717032"/>
            <a:ext cx="4176464" cy="1944216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08F673EC-1CE9-4E14-8F0B-A3C456122B8A}"/>
              </a:ext>
            </a:extLst>
          </p:cNvPr>
          <p:cNvSpPr/>
          <p:nvPr/>
        </p:nvSpPr>
        <p:spPr>
          <a:xfrm>
            <a:off x="5505642" y="3020105"/>
            <a:ext cx="290494" cy="4088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D8E36C8-784F-4D2E-AA84-0D33B5D1B07C}"/>
              </a:ext>
            </a:extLst>
          </p:cNvPr>
          <p:cNvSpPr/>
          <p:nvPr/>
        </p:nvSpPr>
        <p:spPr>
          <a:xfrm>
            <a:off x="5505642" y="3884746"/>
            <a:ext cx="290494" cy="4088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9B2E8E0-E3A3-4DCC-BD21-076C048B6B4E}"/>
              </a:ext>
            </a:extLst>
          </p:cNvPr>
          <p:cNvSpPr/>
          <p:nvPr/>
        </p:nvSpPr>
        <p:spPr>
          <a:xfrm>
            <a:off x="7079469" y="992304"/>
            <a:ext cx="290494" cy="4088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ED37AE0-6F1A-4F08-8E36-6A235F4951B0}"/>
              </a:ext>
            </a:extLst>
          </p:cNvPr>
          <p:cNvSpPr/>
          <p:nvPr/>
        </p:nvSpPr>
        <p:spPr>
          <a:xfrm>
            <a:off x="7079469" y="5865696"/>
            <a:ext cx="290494" cy="4088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D4C4FAC-1299-425D-90D3-C4FACBA077A6}"/>
              </a:ext>
            </a:extLst>
          </p:cNvPr>
          <p:cNvSpPr/>
          <p:nvPr/>
        </p:nvSpPr>
        <p:spPr>
          <a:xfrm>
            <a:off x="5796136" y="3004047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highlight>
                  <a:srgbClr val="FFFF00"/>
                </a:highlight>
                <a:cs typeface="Times New Roman" pitchFamily="18" charset="0"/>
              </a:rPr>
              <a:t>FEE-1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1CB1745-355F-492C-ADD7-ACBBCB953378}"/>
              </a:ext>
            </a:extLst>
          </p:cNvPr>
          <p:cNvSpPr/>
          <p:nvPr/>
        </p:nvSpPr>
        <p:spPr>
          <a:xfrm>
            <a:off x="5768807" y="3960041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highlight>
                  <a:srgbClr val="FFFF00"/>
                </a:highlight>
                <a:cs typeface="Times New Roman" pitchFamily="18" charset="0"/>
              </a:rPr>
              <a:t>FEE-1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602B0DA-D8A5-4F54-84D2-460E5947F769}"/>
              </a:ext>
            </a:extLst>
          </p:cNvPr>
          <p:cNvSpPr/>
          <p:nvPr/>
        </p:nvSpPr>
        <p:spPr>
          <a:xfrm>
            <a:off x="7369963" y="1012086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highlight>
                  <a:srgbClr val="FFFF00"/>
                </a:highlight>
                <a:cs typeface="Times New Roman" pitchFamily="18" charset="0"/>
              </a:rPr>
              <a:t>FEE-2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ED39379-C042-4973-9A18-F409EB2E6BC3}"/>
              </a:ext>
            </a:extLst>
          </p:cNvPr>
          <p:cNvSpPr/>
          <p:nvPr/>
        </p:nvSpPr>
        <p:spPr>
          <a:xfrm>
            <a:off x="7369962" y="590526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highlight>
                  <a:srgbClr val="FFFF00"/>
                </a:highlight>
                <a:cs typeface="Times New Roman" pitchFamily="18" charset="0"/>
              </a:rPr>
              <a:t>FEE-2</a:t>
            </a:r>
            <a:endParaRPr lang="zh-CN" altLang="en-US" dirty="0">
              <a:highlight>
                <a:srgbClr val="FFFF00"/>
              </a:highlight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63BBE335-2864-4509-B6D3-9DA608F7477F}"/>
              </a:ext>
            </a:extLst>
          </p:cNvPr>
          <p:cNvCxnSpPr>
            <a:stCxn id="20" idx="3"/>
          </p:cNvCxnSpPr>
          <p:nvPr/>
        </p:nvCxnSpPr>
        <p:spPr>
          <a:xfrm>
            <a:off x="8208654" y="1196752"/>
            <a:ext cx="47814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F08D8BC8-DA70-463E-867D-DA48808A3477}"/>
              </a:ext>
            </a:extLst>
          </p:cNvPr>
          <p:cNvCxnSpPr>
            <a:stCxn id="21" idx="3"/>
          </p:cNvCxnSpPr>
          <p:nvPr/>
        </p:nvCxnSpPr>
        <p:spPr>
          <a:xfrm>
            <a:off x="8208653" y="6089926"/>
            <a:ext cx="4781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9406095B-828C-474F-9A09-0E23140E1B13}"/>
              </a:ext>
            </a:extLst>
          </p:cNvPr>
          <p:cNvSpPr/>
          <p:nvPr/>
        </p:nvSpPr>
        <p:spPr>
          <a:xfrm>
            <a:off x="8170112" y="1381418"/>
            <a:ext cx="95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</a:rPr>
              <a:t>To BEE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207141B-0F19-436F-BD16-0F2D46FBB4B7}"/>
              </a:ext>
            </a:extLst>
          </p:cNvPr>
          <p:cNvSpPr/>
          <p:nvPr/>
        </p:nvSpPr>
        <p:spPr>
          <a:xfrm>
            <a:off x="8170112" y="5516765"/>
            <a:ext cx="95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</a:rPr>
              <a:t>To BEE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8FD6611-31A6-447D-9605-F581592D9E12}"/>
              </a:ext>
            </a:extLst>
          </p:cNvPr>
          <p:cNvSpPr/>
          <p:nvPr/>
        </p:nvSpPr>
        <p:spPr>
          <a:xfrm>
            <a:off x="7246213" y="2151457"/>
            <a:ext cx="18780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cs typeface="Times New Roman" pitchFamily="18" charset="0"/>
              </a:rPr>
              <a:t>FEE-1:</a:t>
            </a:r>
          </a:p>
          <a:p>
            <a:r>
              <a:rPr lang="en-US" altLang="zh-CN" sz="1600" b="1" dirty="0">
                <a:cs typeface="Times New Roman" pitchFamily="18" charset="0"/>
              </a:rPr>
              <a:t>A rad-hard (analog) FEE</a:t>
            </a:r>
          </a:p>
          <a:p>
            <a:endParaRPr lang="en-US" altLang="zh-CN" sz="1600" b="1" dirty="0">
              <a:cs typeface="Times New Roman" pitchFamily="18" charset="0"/>
            </a:endParaRPr>
          </a:p>
          <a:p>
            <a:r>
              <a:rPr lang="en-US" altLang="zh-CN" sz="1600" b="1" dirty="0">
                <a:cs typeface="Times New Roman" pitchFamily="18" charset="0"/>
              </a:rPr>
              <a:t>FEE-2:</a:t>
            </a:r>
          </a:p>
          <a:p>
            <a:r>
              <a:rPr lang="en-US" altLang="zh-CN" sz="1600" b="1" dirty="0">
                <a:cs typeface="Times New Roman" pitchFamily="18" charset="0"/>
              </a:rPr>
              <a:t>Non rad-hard</a:t>
            </a:r>
            <a:r>
              <a:rPr lang="zh-CN" altLang="en-US" sz="1600" b="1" dirty="0">
                <a:cs typeface="Times New Roman" pitchFamily="18" charset="0"/>
              </a:rPr>
              <a:t> </a:t>
            </a:r>
            <a:r>
              <a:rPr lang="en-US" altLang="zh-CN" sz="1600" b="1" dirty="0">
                <a:cs typeface="Times New Roman" pitchFamily="18" charset="0"/>
              </a:rPr>
              <a:t>FEE for data buffering, in low dose region</a:t>
            </a:r>
          </a:p>
          <a:p>
            <a:r>
              <a:rPr lang="en-US" altLang="zh-CN" sz="1600" b="1" dirty="0">
                <a:cs typeface="Times New Roman" pitchFamily="18" charset="0"/>
              </a:rPr>
              <a:t>(TPC may not need)</a:t>
            </a:r>
          </a:p>
        </p:txBody>
      </p:sp>
    </p:spTree>
    <p:extLst>
      <p:ext uri="{BB962C8B-B14F-4D97-AF65-F5344CB8AC3E}">
        <p14:creationId xmlns:p14="http://schemas.microsoft.com/office/powerpoint/2010/main" val="1788863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9323749-E303-4CCC-8C9E-6056731AF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835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数字板构成</a:t>
            </a:r>
            <a:endParaRPr lang="en-US" altLang="zh-CN" dirty="0"/>
          </a:p>
          <a:p>
            <a:pPr lvl="1"/>
            <a:r>
              <a:rPr lang="zh-CN" altLang="en-US" dirty="0"/>
              <a:t>高速</a:t>
            </a:r>
            <a:r>
              <a:rPr lang="en-US" altLang="zh-CN" dirty="0"/>
              <a:t>ADC+</a:t>
            </a:r>
            <a:r>
              <a:rPr lang="zh-CN" altLang="en-US" dirty="0"/>
              <a:t>时钟</a:t>
            </a:r>
            <a:endParaRPr lang="en-US" altLang="zh-CN" dirty="0"/>
          </a:p>
          <a:p>
            <a:pPr lvl="2"/>
            <a:r>
              <a:rPr lang="zh-CN" altLang="en-US" dirty="0"/>
              <a:t>采样率</a:t>
            </a:r>
            <a:r>
              <a:rPr lang="en-US" altLang="zh-CN" dirty="0"/>
              <a:t>1.3G</a:t>
            </a:r>
          </a:p>
          <a:p>
            <a:pPr lvl="2"/>
            <a:r>
              <a:rPr lang="zh-CN" altLang="en-US" dirty="0"/>
              <a:t>位数</a:t>
            </a:r>
            <a:r>
              <a:rPr lang="en-US" altLang="zh-CN" dirty="0"/>
              <a:t>12bit</a:t>
            </a:r>
          </a:p>
          <a:p>
            <a:pPr lvl="2"/>
            <a:r>
              <a:rPr lang="en-US" altLang="zh-CN" dirty="0"/>
              <a:t>2chs/ADC</a:t>
            </a:r>
          </a:p>
          <a:p>
            <a:pPr lvl="2"/>
            <a:r>
              <a:rPr lang="zh-CN" altLang="en-US" dirty="0"/>
              <a:t>采样窗口</a:t>
            </a:r>
            <a:r>
              <a:rPr lang="en-US" altLang="zh-CN" dirty="0"/>
              <a:t>1.5us</a:t>
            </a:r>
          </a:p>
          <a:p>
            <a:pPr lvl="1"/>
            <a:r>
              <a:rPr lang="en-US" altLang="zh-CN" dirty="0"/>
              <a:t>FPGA+RAM</a:t>
            </a:r>
          </a:p>
          <a:p>
            <a:pPr lvl="2"/>
            <a:r>
              <a:rPr lang="en-US" altLang="zh-CN" dirty="0"/>
              <a:t>6ADCs/chip</a:t>
            </a:r>
          </a:p>
          <a:p>
            <a:pPr lvl="2"/>
            <a:r>
              <a:rPr lang="zh-CN" altLang="en-US" dirty="0"/>
              <a:t>无触发信号，采用自触发来进行</a:t>
            </a:r>
            <a:r>
              <a:rPr lang="en-US" altLang="zh-CN" dirty="0"/>
              <a:t>0</a:t>
            </a:r>
            <a:r>
              <a:rPr lang="zh-CN" altLang="en-US" dirty="0"/>
              <a:t>压缩</a:t>
            </a:r>
            <a:endParaRPr lang="en-US" altLang="zh-CN" dirty="0"/>
          </a:p>
          <a:p>
            <a:pPr lvl="2"/>
            <a:r>
              <a:rPr lang="zh-CN" altLang="en-US" dirty="0"/>
              <a:t>波形传输</a:t>
            </a:r>
            <a:endParaRPr lang="en-US" altLang="zh-CN" dirty="0"/>
          </a:p>
          <a:p>
            <a:pPr lvl="2"/>
            <a:r>
              <a:rPr lang="zh-CN" altLang="en-US" dirty="0"/>
              <a:t>数据暂存</a:t>
            </a:r>
            <a:endParaRPr lang="en-US" altLang="zh-CN" dirty="0"/>
          </a:p>
          <a:p>
            <a:pPr lvl="1"/>
            <a:r>
              <a:rPr lang="zh-CN" altLang="en-US" dirty="0"/>
              <a:t>其他</a:t>
            </a:r>
            <a:endParaRPr lang="en-US" altLang="zh-CN" dirty="0"/>
          </a:p>
          <a:p>
            <a:r>
              <a:rPr lang="zh-CN" altLang="en-US" dirty="0"/>
              <a:t>数字板功耗：</a:t>
            </a:r>
            <a:r>
              <a:rPr lang="en-US" altLang="zh-CN" dirty="0"/>
              <a:t>1.7W/</a:t>
            </a:r>
            <a:r>
              <a:rPr lang="en-US" altLang="zh-CN" dirty="0" err="1"/>
              <a:t>ch</a:t>
            </a:r>
            <a:endParaRPr lang="en-US" altLang="zh-CN" dirty="0"/>
          </a:p>
          <a:p>
            <a:r>
              <a:rPr lang="zh-CN" altLang="en-US" dirty="0"/>
              <a:t>数字板造价：</a:t>
            </a:r>
            <a:r>
              <a:rPr lang="en-US" altLang="zh-CN" dirty="0"/>
              <a:t>1400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en-US" altLang="zh-CN" dirty="0" err="1"/>
              <a:t>ch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47ED39-0E44-439A-B458-B09EF156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数字化板</a:t>
            </a:r>
          </a:p>
        </p:txBody>
      </p:sp>
    </p:spTree>
    <p:extLst>
      <p:ext uri="{BB962C8B-B14F-4D97-AF65-F5344CB8AC3E}">
        <p14:creationId xmlns:p14="http://schemas.microsoft.com/office/powerpoint/2010/main" val="4271454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83A7888-653E-4AA5-8636-9D3FAAE2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数据量分析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F9B197-C12A-43AA-A47E-7CE50B8DE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924944"/>
            <a:ext cx="3013855" cy="20976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B91B768-A40A-4080-A1E3-4FC42B512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5236782"/>
            <a:ext cx="5482381" cy="1306919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92BC38C-3746-4A9F-B303-9246A7E42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860"/>
            <a:ext cx="5915000" cy="4840303"/>
          </a:xfrm>
        </p:spPr>
        <p:txBody>
          <a:bodyPr>
            <a:normAutofit/>
          </a:bodyPr>
          <a:lstStyle/>
          <a:p>
            <a:r>
              <a:rPr lang="zh-CN" altLang="en-US" dirty="0"/>
              <a:t>数据量预估</a:t>
            </a:r>
            <a:endParaRPr lang="en-US" altLang="zh-CN" dirty="0"/>
          </a:p>
          <a:p>
            <a:pPr lvl="1"/>
            <a:r>
              <a:rPr lang="zh-CN" altLang="en-US" dirty="0"/>
              <a:t>预估条件</a:t>
            </a:r>
            <a:endParaRPr lang="en-US" altLang="zh-CN" dirty="0"/>
          </a:p>
          <a:p>
            <a:pPr lvl="2"/>
            <a:r>
              <a:rPr lang="zh-CN" altLang="en-US" dirty="0"/>
              <a:t>采样率</a:t>
            </a:r>
            <a:r>
              <a:rPr lang="en-US" altLang="zh-CN" dirty="0"/>
              <a:t>1.3Gsps</a:t>
            </a:r>
            <a:r>
              <a:rPr lang="zh-CN" altLang="en-US" dirty="0"/>
              <a:t>，取样窗口</a:t>
            </a:r>
            <a:r>
              <a:rPr lang="en-US" altLang="zh-CN" dirty="0"/>
              <a:t>1.5us</a:t>
            </a:r>
            <a:r>
              <a:rPr lang="zh-CN" altLang="en-US" dirty="0"/>
              <a:t>，这样单次事例数据量</a:t>
            </a:r>
            <a:r>
              <a:rPr lang="en-US" altLang="zh-CN" dirty="0"/>
              <a:t>2k*2Byte</a:t>
            </a:r>
          </a:p>
          <a:p>
            <a:pPr lvl="2"/>
            <a:r>
              <a:rPr lang="zh-CN" altLang="en-US" dirty="0"/>
              <a:t>最内层事例率</a:t>
            </a:r>
            <a:r>
              <a:rPr lang="en-US" altLang="zh-CN" dirty="0"/>
              <a:t>70K</a:t>
            </a:r>
            <a:r>
              <a:rPr lang="zh-CN" altLang="en-US" dirty="0"/>
              <a:t>，最外层</a:t>
            </a:r>
            <a:r>
              <a:rPr lang="en-US" altLang="zh-CN" dirty="0"/>
              <a:t>10k</a:t>
            </a:r>
            <a:r>
              <a:rPr lang="zh-CN" altLang="en-US" dirty="0"/>
              <a:t>，平均事例率</a:t>
            </a:r>
            <a:r>
              <a:rPr lang="en-US" altLang="zh-CN" dirty="0"/>
              <a:t>~30k</a:t>
            </a:r>
          </a:p>
          <a:p>
            <a:pPr lvl="2"/>
            <a:r>
              <a:rPr lang="zh-CN" altLang="en-US" dirty="0"/>
              <a:t>需要</a:t>
            </a:r>
            <a:r>
              <a:rPr lang="en-US" altLang="zh-CN" dirty="0"/>
              <a:t>0</a:t>
            </a:r>
            <a:r>
              <a:rPr lang="zh-CN" altLang="en-US" dirty="0"/>
              <a:t>压缩，按</a:t>
            </a:r>
            <a:r>
              <a:rPr lang="en-US" altLang="zh-CN" dirty="0"/>
              <a:t>5%</a:t>
            </a:r>
            <a:r>
              <a:rPr lang="zh-CN" altLang="en-US" dirty="0"/>
              <a:t>着火率计</a:t>
            </a:r>
            <a:endParaRPr lang="en-US" altLang="zh-CN" dirty="0"/>
          </a:p>
          <a:p>
            <a:pPr lvl="2"/>
            <a:r>
              <a:rPr lang="zh-CN" altLang="en-US" dirty="0"/>
              <a:t>每个数字板对应</a:t>
            </a:r>
            <a:r>
              <a:rPr lang="en-US" altLang="zh-CN" dirty="0"/>
              <a:t>12</a:t>
            </a:r>
            <a:r>
              <a:rPr lang="zh-CN" altLang="en-US" dirty="0"/>
              <a:t>个前放通道</a:t>
            </a:r>
            <a:endParaRPr lang="en-US" altLang="zh-CN" dirty="0"/>
          </a:p>
          <a:p>
            <a:pPr lvl="1"/>
            <a:r>
              <a:rPr lang="zh-CN" altLang="en-US" dirty="0"/>
              <a:t>预估结果：</a:t>
            </a:r>
            <a:endParaRPr lang="en-US" altLang="zh-CN" dirty="0"/>
          </a:p>
          <a:p>
            <a:pPr lvl="2"/>
            <a:r>
              <a:rPr lang="en-US" altLang="zh-CN" dirty="0"/>
              <a:t>576Mbit/board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6937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65ABC0FE-B670-4CE7-84BC-9BC2E214329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16832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3810811656"/>
                    </a:ext>
                  </a:extLst>
                </a:gridCol>
                <a:gridCol w="932656">
                  <a:extLst>
                    <a:ext uri="{9D8B030D-6E8A-4147-A177-3AD203B41FA5}">
                      <a16:colId xmlns:a16="http://schemas.microsoft.com/office/drawing/2014/main" val="294096219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4224955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4207175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079992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57595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Item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Unit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Unit cost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Quantity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Total cost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660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FEE </a:t>
                      </a:r>
                      <a:r>
                        <a:rPr lang="zh-CN" altLang="en-US" dirty="0"/>
                        <a:t>前放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dirty="0"/>
                        <a:t>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0.24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2500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600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241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FEE </a:t>
                      </a:r>
                      <a:r>
                        <a:rPr lang="zh-CN" altLang="en-US" dirty="0"/>
                        <a:t>数字板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dirty="0"/>
                        <a:t>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1.68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2500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4200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118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FEE</a:t>
                      </a:r>
                      <a:r>
                        <a:rPr lang="zh-CN" altLang="en-US" dirty="0"/>
                        <a:t>混装缆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dirty="0"/>
                        <a:t>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0.12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2500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300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35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数据汇总板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dirty="0"/>
                        <a:t>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793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电源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9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机箱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790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其他线缆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017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测试费用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44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6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合计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/>
                        <a:t>5100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556589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27D7A077-6166-4FA6-8018-0D0B94AC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经费</a:t>
            </a:r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id="{623DAA4E-3C0B-4887-803B-93C6068CCAEA}"/>
              </a:ext>
            </a:extLst>
          </p:cNvPr>
          <p:cNvSpPr txBox="1">
            <a:spLocks/>
          </p:cNvSpPr>
          <p:nvPr/>
        </p:nvSpPr>
        <p:spPr>
          <a:xfrm>
            <a:off x="458476" y="1060438"/>
            <a:ext cx="5915000" cy="846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说明：价格单位：万元</a:t>
            </a:r>
            <a:endParaRPr lang="en-US" altLang="zh-CN" dirty="0"/>
          </a:p>
          <a:p>
            <a:r>
              <a:rPr lang="zh-CN" altLang="en-US" dirty="0"/>
              <a:t>考虑备件通道数按</a:t>
            </a:r>
            <a:r>
              <a:rPr lang="en-US" altLang="zh-CN" dirty="0"/>
              <a:t>30000</a:t>
            </a:r>
            <a:r>
              <a:rPr lang="zh-CN" altLang="en-US" dirty="0"/>
              <a:t>计（实际</a:t>
            </a:r>
            <a:r>
              <a:rPr lang="en-US" altLang="zh-CN" dirty="0"/>
              <a:t>27623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8510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E907E56-422D-4A37-8BF8-2307AF40D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8DC6980-D901-4804-8D0B-D8D5D6ABA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23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3B5078-2DFD-4836-AD8A-5B948DD4DF4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07/03/2024</a:t>
            </a:r>
            <a:r>
              <a:rPr lang="zh-CN" altLang="en-US"/>
              <a:t>，</a:t>
            </a:r>
            <a:r>
              <a:rPr lang="en-US" altLang="zh-CN"/>
              <a:t>Elec-TDAQ weekly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81488BC5-8D48-42FB-BEE0-2A145993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09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4AD41750-FAD3-4B2F-A1CA-0722ECD42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5" y="3751437"/>
            <a:ext cx="2448272" cy="2474043"/>
          </a:xfr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530A29D-A4DA-4173-AA08-54001FEEF7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3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2D100B-7158-4F26-ADA0-610FDD5FB6F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07/03/2024</a:t>
            </a:r>
            <a:r>
              <a:rPr lang="zh-CN" altLang="en-US"/>
              <a:t>，</a:t>
            </a:r>
            <a:r>
              <a:rPr lang="en-US" altLang="zh-CN"/>
              <a:t>Elec-TDAQ weekly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75752C85-306E-40F1-A602-AAAB39A7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Preliminary readout scheme of Pixel TPC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1784507-7126-4EE8-9E8F-FB68D5607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15" y="995219"/>
            <a:ext cx="3589331" cy="145554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47EAC2A-BB1A-431F-AF78-460C75FBF009}"/>
              </a:ext>
            </a:extLst>
          </p:cNvPr>
          <p:cNvSpPr/>
          <p:nvPr/>
        </p:nvSpPr>
        <p:spPr>
          <a:xfrm>
            <a:off x="310920" y="6157323"/>
            <a:ext cx="2241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~252 Module/Endplate</a:t>
            </a:r>
            <a:endParaRPr lang="zh-CN" altLang="en-US" sz="1600" dirty="0"/>
          </a:p>
        </p:txBody>
      </p:sp>
      <p:pic>
        <p:nvPicPr>
          <p:cNvPr id="11" name="Picture 5" descr="\\dapdc5\Manip\ILCTPC\7 Modules\CAO Détecteur\7-MODULES_V6\Ensemble module Final-V6-éclaté.jpg">
            <a:extLst>
              <a:ext uri="{FF2B5EF4-FFF2-40B4-BE49-F238E27FC236}">
                <a16:creationId xmlns:a16="http://schemas.microsoft.com/office/drawing/2014/main" id="{B33C5154-44B8-4157-9C58-D62ADE51D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995219"/>
            <a:ext cx="3906779" cy="266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ED11461-59B3-40B4-AC56-FC96F0ADBA3A}"/>
              </a:ext>
            </a:extLst>
          </p:cNvPr>
          <p:cNvCxnSpPr>
            <a:cxnSpLocks/>
          </p:cNvCxnSpPr>
          <p:nvPr/>
        </p:nvCxnSpPr>
        <p:spPr>
          <a:xfrm flipV="1">
            <a:off x="1619672" y="3627770"/>
            <a:ext cx="216024" cy="9533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9266BEC-95BD-4512-92F5-2952400CB14C}"/>
              </a:ext>
            </a:extLst>
          </p:cNvPr>
          <p:cNvCxnSpPr>
            <a:cxnSpLocks/>
          </p:cNvCxnSpPr>
          <p:nvPr/>
        </p:nvCxnSpPr>
        <p:spPr>
          <a:xfrm flipV="1">
            <a:off x="3851920" y="1636045"/>
            <a:ext cx="792088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001E772C-BDF0-4A17-89CD-7E362A51B81D}"/>
              </a:ext>
            </a:extLst>
          </p:cNvPr>
          <p:cNvSpPr/>
          <p:nvPr/>
        </p:nvSpPr>
        <p:spPr>
          <a:xfrm>
            <a:off x="1403648" y="1052736"/>
            <a:ext cx="2448272" cy="2088232"/>
          </a:xfrm>
          <a:prstGeom prst="rect">
            <a:avLst/>
          </a:pr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000A3A0-71A4-4D95-9E6C-7430B265C0B2}"/>
              </a:ext>
            </a:extLst>
          </p:cNvPr>
          <p:cNvSpPr/>
          <p:nvPr/>
        </p:nvSpPr>
        <p:spPr>
          <a:xfrm>
            <a:off x="179512" y="3193813"/>
            <a:ext cx="1785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Concentration-</a:t>
            </a:r>
            <a:r>
              <a:rPr lang="zh-CN" altLang="en-US" sz="1400" dirty="0"/>
              <a:t> </a:t>
            </a:r>
            <a:r>
              <a:rPr lang="en-US" altLang="zh-CN" sz="1400" dirty="0"/>
              <a:t>Power-Link</a:t>
            </a:r>
            <a:r>
              <a:rPr lang="zh-CN" altLang="en-US" sz="1400" dirty="0"/>
              <a:t> </a:t>
            </a:r>
            <a:r>
              <a:rPr lang="en-US" altLang="zh-CN" sz="1400" dirty="0"/>
              <a:t>Board</a:t>
            </a:r>
            <a:endParaRPr lang="zh-CN" altLang="en-US" sz="14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4E71E46-4A67-431A-A0DD-A65EAEE2E2F7}"/>
              </a:ext>
            </a:extLst>
          </p:cNvPr>
          <p:cNvSpPr/>
          <p:nvPr/>
        </p:nvSpPr>
        <p:spPr>
          <a:xfrm>
            <a:off x="3002081" y="2833191"/>
            <a:ext cx="849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MPGD</a:t>
            </a:r>
            <a:endParaRPr lang="zh-CN" altLang="en-US" sz="14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B76D8AD-31FC-410C-AF2B-16BBF5245C80}"/>
              </a:ext>
            </a:extLst>
          </p:cNvPr>
          <p:cNvSpPr/>
          <p:nvPr/>
        </p:nvSpPr>
        <p:spPr>
          <a:xfrm>
            <a:off x="1727684" y="2846409"/>
            <a:ext cx="849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ASIC</a:t>
            </a:r>
            <a:endParaRPr lang="zh-CN" altLang="en-US" sz="140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548C723-4AED-4682-9914-C1C3D558D1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78" y="3147295"/>
            <a:ext cx="3055409" cy="137205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D5ABF4F-47E8-46D9-A2B6-38D2FF9B0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47" y="2275674"/>
            <a:ext cx="1250755" cy="2433375"/>
          </a:xfrm>
          <a:prstGeom prst="rect">
            <a:avLst/>
          </a:prstGeom>
        </p:spPr>
      </p:pic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19DD90CE-6FF3-42CB-92CB-4A66C6E6900F}"/>
              </a:ext>
            </a:extLst>
          </p:cNvPr>
          <p:cNvCxnSpPr>
            <a:cxnSpLocks/>
          </p:cNvCxnSpPr>
          <p:nvPr/>
        </p:nvCxnSpPr>
        <p:spPr>
          <a:xfrm>
            <a:off x="6992131" y="1599583"/>
            <a:ext cx="28141" cy="15413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194FF265-79E2-445A-BC76-32271964D776}"/>
              </a:ext>
            </a:extLst>
          </p:cNvPr>
          <p:cNvSpPr/>
          <p:nvPr/>
        </p:nvSpPr>
        <p:spPr>
          <a:xfrm>
            <a:off x="4322460" y="2400629"/>
            <a:ext cx="31634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An integrated board with ASIC &amp; MPGD, N(now 4) for a module</a:t>
            </a:r>
          </a:p>
          <a:p>
            <a:r>
              <a:rPr lang="en-US" altLang="zh-CN" sz="1400" dirty="0"/>
              <a:t>0.5mm*0.5mm / pixel</a:t>
            </a:r>
            <a:endParaRPr lang="zh-CN" altLang="en-US" sz="14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86CFC56-8A7B-414F-B6A4-E5DF459B32AE}"/>
              </a:ext>
            </a:extLst>
          </p:cNvPr>
          <p:cNvSpPr/>
          <p:nvPr/>
        </p:nvSpPr>
        <p:spPr>
          <a:xfrm>
            <a:off x="4158927" y="4489375"/>
            <a:ext cx="4985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128 </a:t>
            </a:r>
            <a:r>
              <a:rPr lang="en-US" altLang="zh-CN" sz="1400" dirty="0" err="1"/>
              <a:t>chn</a:t>
            </a:r>
            <a:r>
              <a:rPr lang="en-US" altLang="zh-CN" sz="1400" dirty="0"/>
              <a:t> ASIC, Q+T measurement</a:t>
            </a:r>
          </a:p>
          <a:p>
            <a:r>
              <a:rPr lang="en-US" altLang="zh-CN" sz="1400" dirty="0"/>
              <a:t>142.8k pixel/module  </a:t>
            </a:r>
            <a:r>
              <a:rPr lang="zh-CN" altLang="en-US" sz="1400" dirty="0"/>
              <a:t>→ </a:t>
            </a:r>
            <a:r>
              <a:rPr lang="en-US" altLang="zh-CN" sz="1400" dirty="0"/>
              <a:t>1115 chip/module</a:t>
            </a:r>
            <a:r>
              <a:rPr lang="zh-CN" altLang="en-US" sz="1400" dirty="0"/>
              <a:t>→ </a:t>
            </a:r>
            <a:r>
              <a:rPr lang="en-US" altLang="zh-CN" sz="1400" dirty="0"/>
              <a:t>279 chip/FEE-0</a:t>
            </a:r>
            <a:endParaRPr lang="zh-CN" altLang="en-US" sz="1400" dirty="0"/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990EE26C-ABCB-47FE-91B1-C46F387857C6}"/>
              </a:ext>
            </a:extLst>
          </p:cNvPr>
          <p:cNvCxnSpPr/>
          <p:nvPr/>
        </p:nvCxnSpPr>
        <p:spPr>
          <a:xfrm>
            <a:off x="1619672" y="3455423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C3C3D5D1-AB2D-4633-A96E-28AD7C0EC124}"/>
              </a:ext>
            </a:extLst>
          </p:cNvPr>
          <p:cNvSpPr/>
          <p:nvPr/>
        </p:nvSpPr>
        <p:spPr>
          <a:xfrm>
            <a:off x="1748343" y="3176022"/>
            <a:ext cx="6511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Fiber</a:t>
            </a:r>
            <a:endParaRPr lang="zh-CN" altLang="en-US" sz="1600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DE1E572-6B60-4340-82BF-83A197E80C17}"/>
              </a:ext>
            </a:extLst>
          </p:cNvPr>
          <p:cNvSpPr/>
          <p:nvPr/>
        </p:nvSpPr>
        <p:spPr>
          <a:xfrm>
            <a:off x="2449795" y="3286146"/>
            <a:ext cx="593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BEE</a:t>
            </a:r>
            <a:endParaRPr lang="zh-CN" altLang="en-US" sz="1600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65F0808-AAB9-43B3-A77D-18A7F9BA5003}"/>
              </a:ext>
            </a:extLst>
          </p:cNvPr>
          <p:cNvSpPr/>
          <p:nvPr/>
        </p:nvSpPr>
        <p:spPr>
          <a:xfrm>
            <a:off x="2793215" y="4887839"/>
            <a:ext cx="62432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cs typeface="Times New Roman" pitchFamily="18" charset="0"/>
              </a:rPr>
              <a:t>Power:</a:t>
            </a:r>
          </a:p>
          <a:p>
            <a:r>
              <a:rPr lang="en-US" altLang="zh-CN" sz="1600" dirty="0"/>
              <a:t>Limit: &lt;10 kW/endplate ~ 39.7 W/module ~10 W/FEE-0</a:t>
            </a:r>
          </a:p>
          <a:p>
            <a:r>
              <a:rPr lang="en-US" altLang="zh-CN" sz="1600" dirty="0"/>
              <a:t>35mW/ASIC ~ 280uW/</a:t>
            </a:r>
            <a:r>
              <a:rPr lang="en-US" altLang="zh-CN" sz="1600" dirty="0" err="1"/>
              <a:t>chn</a:t>
            </a:r>
            <a:endParaRPr lang="en-US" altLang="zh-CN" sz="1600" dirty="0"/>
          </a:p>
          <a:p>
            <a:r>
              <a:rPr lang="en-US" altLang="zh-CN" sz="1600" b="1" dirty="0"/>
              <a:t>Data rate:</a:t>
            </a:r>
          </a:p>
          <a:p>
            <a:r>
              <a:rPr lang="en-US" altLang="zh-CN" sz="1600" dirty="0"/>
              <a:t>80 particles/BX, 12,000 hit/particle, 32(</a:t>
            </a: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48</a:t>
            </a:r>
            <a:r>
              <a:rPr lang="en-US" altLang="zh-CN" sz="1600" dirty="0"/>
              <a:t>)b/hit, @ 40M BX Z pole</a:t>
            </a:r>
          </a:p>
          <a:p>
            <a:r>
              <a:rPr lang="en-US" altLang="zh-CN" sz="1600" dirty="0"/>
              <a:t>1 Module: 4.873(</a:t>
            </a:r>
            <a:r>
              <a:rPr lang="en-US" altLang="zh-CN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7.314</a:t>
            </a:r>
            <a:r>
              <a:rPr lang="en-US" altLang="zh-CN" sz="1600" dirty="0"/>
              <a:t>) Gbps (</a:t>
            </a:r>
            <a:r>
              <a:rPr lang="en-US" altLang="zh-CN" sz="1600" dirty="0">
                <a:solidFill>
                  <a:srgbClr val="FF0000"/>
                </a:solidFill>
              </a:rPr>
              <a:t>Q: </a:t>
            </a:r>
            <a:r>
              <a:rPr lang="en-US" altLang="zh-CN" sz="1600" dirty="0"/>
              <a:t>hit rate of the inner module? )</a:t>
            </a:r>
            <a:endParaRPr lang="en-US" altLang="zh-CN" sz="1600" b="1" dirty="0">
              <a:cs typeface="Times New Roman" pitchFamily="18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8325404-5FC9-480D-B1A0-27D73B80A7BC}"/>
              </a:ext>
            </a:extLst>
          </p:cNvPr>
          <p:cNvSpPr/>
          <p:nvPr/>
        </p:nvSpPr>
        <p:spPr>
          <a:xfrm>
            <a:off x="1716731" y="1042406"/>
            <a:ext cx="958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FEE-0</a:t>
            </a:r>
            <a:r>
              <a:rPr lang="zh-CN" altLang="en-US" sz="1600" dirty="0"/>
              <a:t>*</a:t>
            </a:r>
            <a:r>
              <a:rPr lang="en-US" altLang="zh-CN" sz="1600" dirty="0"/>
              <a:t>4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6786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10E1D3D6-D205-4B0B-88C1-49F87D594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06" y="867982"/>
            <a:ext cx="3384376" cy="2206662"/>
          </a:xfr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27D7F5A-F5B2-4F70-97FB-213AA33DE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4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14E8B7-D559-4569-915A-258327C751A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07/03/2024</a:t>
            </a:r>
            <a:r>
              <a:rPr lang="zh-CN" altLang="en-US"/>
              <a:t>，</a:t>
            </a:r>
            <a:r>
              <a:rPr lang="en-US" altLang="zh-CN"/>
              <a:t>Elec-TDAQ weekly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CF65446-625C-4D0E-8F8D-0CF158E8E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Preliminary readout scheme of Drift Chamber</a:t>
            </a:r>
            <a:endParaRPr lang="zh-CN" altLang="en-US" dirty="0"/>
          </a:p>
        </p:txBody>
      </p:sp>
      <p:pic>
        <p:nvPicPr>
          <p:cNvPr id="8" name="内容占位符 5">
            <a:extLst>
              <a:ext uri="{FF2B5EF4-FFF2-40B4-BE49-F238E27FC236}">
                <a16:creationId xmlns:a16="http://schemas.microsoft.com/office/drawing/2014/main" id="{F59AA8E1-4A4C-4D73-83F6-FEB71F211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879900"/>
            <a:ext cx="3672408" cy="287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0661764-8884-4F87-8BC6-28790EC6711C}"/>
              </a:ext>
            </a:extLst>
          </p:cNvPr>
          <p:cNvSpPr/>
          <p:nvPr/>
        </p:nvSpPr>
        <p:spPr>
          <a:xfrm>
            <a:off x="3059832" y="1988840"/>
            <a:ext cx="14401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C706AA9-C37C-4710-AA95-5AF4F0F4F691}"/>
              </a:ext>
            </a:extLst>
          </p:cNvPr>
          <p:cNvSpPr/>
          <p:nvPr/>
        </p:nvSpPr>
        <p:spPr>
          <a:xfrm>
            <a:off x="3923928" y="1124744"/>
            <a:ext cx="216024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0E40FF8-9040-4374-983B-FCE6F32030CF}"/>
              </a:ext>
            </a:extLst>
          </p:cNvPr>
          <p:cNvCxnSpPr>
            <a:cxnSpLocks/>
            <a:stCxn id="11" idx="0"/>
          </p:cNvCxnSpPr>
          <p:nvPr/>
        </p:nvCxnSpPr>
        <p:spPr>
          <a:xfrm>
            <a:off x="4031940" y="1124744"/>
            <a:ext cx="1521918" cy="1487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F7FFE639-18A0-4C87-AE40-C8D46DCF4E2A}"/>
              </a:ext>
            </a:extLst>
          </p:cNvPr>
          <p:cNvSpPr/>
          <p:nvPr/>
        </p:nvSpPr>
        <p:spPr>
          <a:xfrm>
            <a:off x="6781323" y="860575"/>
            <a:ext cx="593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BEE</a:t>
            </a:r>
            <a:endParaRPr lang="zh-CN" altLang="en-US" sz="16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DE2F84B-FE1E-458B-8511-80DBE90913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7" r="33375" b="35098"/>
          <a:stretch/>
        </p:blipFill>
        <p:spPr>
          <a:xfrm>
            <a:off x="251520" y="3951625"/>
            <a:ext cx="2545196" cy="157511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8516F6C5-CAE1-4BE7-8737-D93B493EA64A}"/>
              </a:ext>
            </a:extLst>
          </p:cNvPr>
          <p:cNvSpPr/>
          <p:nvPr/>
        </p:nvSpPr>
        <p:spPr>
          <a:xfrm>
            <a:off x="528930" y="5581831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High Bandwidth Preamp</a:t>
            </a:r>
          </a:p>
          <a:p>
            <a:r>
              <a:rPr lang="en-US" altLang="zh-CN" sz="1400" dirty="0"/>
              <a:t>100mW/</a:t>
            </a:r>
            <a:r>
              <a:rPr lang="en-US" altLang="zh-CN" sz="1400" dirty="0" err="1"/>
              <a:t>ch</a:t>
            </a:r>
            <a:r>
              <a:rPr lang="en-US" altLang="zh-CN" sz="1400" dirty="0"/>
              <a:t> -&gt;  2.7kW</a:t>
            </a:r>
            <a:endParaRPr lang="zh-CN" altLang="en-US" sz="14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A249456-0124-4F09-850C-62F9DE74F2AB}"/>
              </a:ext>
            </a:extLst>
          </p:cNvPr>
          <p:cNvSpPr/>
          <p:nvPr/>
        </p:nvSpPr>
        <p:spPr>
          <a:xfrm>
            <a:off x="1306319" y="3162140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highlight>
                  <a:srgbClr val="FFFF00"/>
                </a:highlight>
              </a:rPr>
              <a:t>Total 27623 </a:t>
            </a:r>
            <a:r>
              <a:rPr lang="en-US" altLang="zh-CN" sz="1400" dirty="0" err="1">
                <a:highlight>
                  <a:srgbClr val="FFFF00"/>
                </a:highlight>
              </a:rPr>
              <a:t>chn</a:t>
            </a:r>
            <a:endParaRPr lang="zh-CN" altLang="en-US" sz="1400" dirty="0">
              <a:highlight>
                <a:srgbClr val="FFFF00"/>
              </a:highlight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DD96F44-C113-4BF4-9623-7F829F9B04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34" y="4316760"/>
            <a:ext cx="1821338" cy="1211685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463659CE-2665-4F50-9109-4C41E8CB8730}"/>
              </a:ext>
            </a:extLst>
          </p:cNvPr>
          <p:cNvGrpSpPr/>
          <p:nvPr/>
        </p:nvGrpSpPr>
        <p:grpSpPr>
          <a:xfrm>
            <a:off x="3491880" y="4148594"/>
            <a:ext cx="1152128" cy="246214"/>
            <a:chOff x="3347864" y="4148594"/>
            <a:chExt cx="1152128" cy="246214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C3E2C206-7ECD-4861-918A-1BA7E709319F}"/>
                </a:ext>
              </a:extLst>
            </p:cNvPr>
            <p:cNvSpPr/>
            <p:nvPr/>
          </p:nvSpPr>
          <p:spPr>
            <a:xfrm>
              <a:off x="4355976" y="4148594"/>
              <a:ext cx="144016" cy="24572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E73CB7D-C1F9-418C-948E-457720DAE207}"/>
                </a:ext>
              </a:extLst>
            </p:cNvPr>
            <p:cNvSpPr/>
            <p:nvPr/>
          </p:nvSpPr>
          <p:spPr>
            <a:xfrm>
              <a:off x="3419872" y="4149080"/>
              <a:ext cx="1008112" cy="2457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D944CB5-D12E-4E7E-A6DB-FEB7D55EE703}"/>
                </a:ext>
              </a:extLst>
            </p:cNvPr>
            <p:cNvSpPr/>
            <p:nvPr/>
          </p:nvSpPr>
          <p:spPr>
            <a:xfrm>
              <a:off x="3347864" y="4149080"/>
              <a:ext cx="144016" cy="2457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FDECC202-D058-4F91-81BF-D17962895F54}"/>
                </a:ext>
              </a:extLst>
            </p:cNvPr>
            <p:cNvSpPr/>
            <p:nvPr/>
          </p:nvSpPr>
          <p:spPr>
            <a:xfrm>
              <a:off x="4355976" y="4148594"/>
              <a:ext cx="144016" cy="2457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C54B6F26-AAF1-4857-904D-9006D0D56367}"/>
              </a:ext>
            </a:extLst>
          </p:cNvPr>
          <p:cNvSpPr/>
          <p:nvPr/>
        </p:nvSpPr>
        <p:spPr>
          <a:xfrm>
            <a:off x="2879812" y="5471646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Analog signal on Cable</a:t>
            </a:r>
          </a:p>
          <a:p>
            <a:r>
              <a:rPr lang="en-US" altLang="zh-CN" sz="1400" dirty="0"/>
              <a:t>2.8mm per co-ax</a:t>
            </a:r>
          </a:p>
          <a:p>
            <a:r>
              <a:rPr lang="en-US" altLang="zh-CN" sz="1400" dirty="0"/>
              <a:t>12 signals + 1 Power</a:t>
            </a:r>
          </a:p>
          <a:p>
            <a:r>
              <a:rPr lang="en-US" altLang="zh-CN" sz="1400" dirty="0"/>
              <a:t>3dB attenuation @ 280MHz</a:t>
            </a:r>
            <a:endParaRPr lang="zh-CN" altLang="en-US" sz="1400" dirty="0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9817B3AC-ADB4-4068-A24C-0EFA553DA6FF}"/>
              </a:ext>
            </a:extLst>
          </p:cNvPr>
          <p:cNvSpPr/>
          <p:nvPr/>
        </p:nvSpPr>
        <p:spPr>
          <a:xfrm>
            <a:off x="3240350" y="1302387"/>
            <a:ext cx="692458" cy="686211"/>
          </a:xfrm>
          <a:custGeom>
            <a:avLst/>
            <a:gdLst>
              <a:gd name="connsiteX0" fmla="*/ 0 w 692458"/>
              <a:gd name="connsiteY0" fmla="*/ 686211 h 686211"/>
              <a:gd name="connsiteX1" fmla="*/ 8877 w 692458"/>
              <a:gd name="connsiteY1" fmla="*/ 508658 h 686211"/>
              <a:gd name="connsiteX2" fmla="*/ 26633 w 692458"/>
              <a:gd name="connsiteY2" fmla="*/ 482025 h 686211"/>
              <a:gd name="connsiteX3" fmla="*/ 35510 w 692458"/>
              <a:gd name="connsiteY3" fmla="*/ 455392 h 686211"/>
              <a:gd name="connsiteX4" fmla="*/ 79899 w 692458"/>
              <a:gd name="connsiteY4" fmla="*/ 411003 h 686211"/>
              <a:gd name="connsiteX5" fmla="*/ 106532 w 692458"/>
              <a:gd name="connsiteY5" fmla="*/ 384370 h 686211"/>
              <a:gd name="connsiteX6" fmla="*/ 159798 w 692458"/>
              <a:gd name="connsiteY6" fmla="*/ 348860 h 686211"/>
              <a:gd name="connsiteX7" fmla="*/ 239697 w 692458"/>
              <a:gd name="connsiteY7" fmla="*/ 357737 h 686211"/>
              <a:gd name="connsiteX8" fmla="*/ 275207 w 692458"/>
              <a:gd name="connsiteY8" fmla="*/ 402126 h 686211"/>
              <a:gd name="connsiteX9" fmla="*/ 301840 w 692458"/>
              <a:gd name="connsiteY9" fmla="*/ 411003 h 686211"/>
              <a:gd name="connsiteX10" fmla="*/ 337351 w 692458"/>
              <a:gd name="connsiteY10" fmla="*/ 402126 h 686211"/>
              <a:gd name="connsiteX11" fmla="*/ 355106 w 692458"/>
              <a:gd name="connsiteY11" fmla="*/ 384370 h 686211"/>
              <a:gd name="connsiteX12" fmla="*/ 381739 w 692458"/>
              <a:gd name="connsiteY12" fmla="*/ 366615 h 686211"/>
              <a:gd name="connsiteX13" fmla="*/ 408372 w 692458"/>
              <a:gd name="connsiteY13" fmla="*/ 313349 h 686211"/>
              <a:gd name="connsiteX14" fmla="*/ 426128 w 692458"/>
              <a:gd name="connsiteY14" fmla="*/ 286716 h 686211"/>
              <a:gd name="connsiteX15" fmla="*/ 435005 w 692458"/>
              <a:gd name="connsiteY15" fmla="*/ 260083 h 686211"/>
              <a:gd name="connsiteX16" fmla="*/ 443883 w 692458"/>
              <a:gd name="connsiteY16" fmla="*/ 153551 h 686211"/>
              <a:gd name="connsiteX17" fmla="*/ 479394 w 692458"/>
              <a:gd name="connsiteY17" fmla="*/ 126918 h 686211"/>
              <a:gd name="connsiteX18" fmla="*/ 523782 w 692458"/>
              <a:gd name="connsiteY18" fmla="*/ 82530 h 686211"/>
              <a:gd name="connsiteX19" fmla="*/ 550415 w 692458"/>
              <a:gd name="connsiteY19" fmla="*/ 91407 h 686211"/>
              <a:gd name="connsiteX20" fmla="*/ 594803 w 692458"/>
              <a:gd name="connsiteY20" fmla="*/ 64774 h 686211"/>
              <a:gd name="connsiteX21" fmla="*/ 674702 w 692458"/>
              <a:gd name="connsiteY21" fmla="*/ 20386 h 686211"/>
              <a:gd name="connsiteX22" fmla="*/ 692458 w 692458"/>
              <a:gd name="connsiteY22" fmla="*/ 2630 h 686211"/>
              <a:gd name="connsiteX23" fmla="*/ 674702 w 692458"/>
              <a:gd name="connsiteY23" fmla="*/ 2630 h 68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92458" h="686211">
                <a:moveTo>
                  <a:pt x="0" y="686211"/>
                </a:moveTo>
                <a:cubicBezTo>
                  <a:pt x="2959" y="627027"/>
                  <a:pt x="1213" y="567419"/>
                  <a:pt x="8877" y="508658"/>
                </a:cubicBezTo>
                <a:cubicBezTo>
                  <a:pt x="10257" y="498078"/>
                  <a:pt x="21861" y="491568"/>
                  <a:pt x="26633" y="482025"/>
                </a:cubicBezTo>
                <a:cubicBezTo>
                  <a:pt x="30818" y="473655"/>
                  <a:pt x="31325" y="463762"/>
                  <a:pt x="35510" y="455392"/>
                </a:cubicBezTo>
                <a:cubicBezTo>
                  <a:pt x="54110" y="418192"/>
                  <a:pt x="49463" y="436367"/>
                  <a:pt x="79899" y="411003"/>
                </a:cubicBezTo>
                <a:cubicBezTo>
                  <a:pt x="89544" y="402965"/>
                  <a:pt x="96622" y="392078"/>
                  <a:pt x="106532" y="384370"/>
                </a:cubicBezTo>
                <a:cubicBezTo>
                  <a:pt x="123376" y="371269"/>
                  <a:pt x="159798" y="348860"/>
                  <a:pt x="159798" y="348860"/>
                </a:cubicBezTo>
                <a:cubicBezTo>
                  <a:pt x="186431" y="351819"/>
                  <a:pt x="213844" y="350686"/>
                  <a:pt x="239697" y="357737"/>
                </a:cubicBezTo>
                <a:cubicBezTo>
                  <a:pt x="253425" y="361481"/>
                  <a:pt x="267559" y="396008"/>
                  <a:pt x="275207" y="402126"/>
                </a:cubicBezTo>
                <a:cubicBezTo>
                  <a:pt x="282514" y="407972"/>
                  <a:pt x="292962" y="408044"/>
                  <a:pt x="301840" y="411003"/>
                </a:cubicBezTo>
                <a:cubicBezTo>
                  <a:pt x="313677" y="408044"/>
                  <a:pt x="326438" y="407583"/>
                  <a:pt x="337351" y="402126"/>
                </a:cubicBezTo>
                <a:cubicBezTo>
                  <a:pt x="344837" y="398383"/>
                  <a:pt x="348570" y="389599"/>
                  <a:pt x="355106" y="384370"/>
                </a:cubicBezTo>
                <a:cubicBezTo>
                  <a:pt x="363437" y="377705"/>
                  <a:pt x="372861" y="372533"/>
                  <a:pt x="381739" y="366615"/>
                </a:cubicBezTo>
                <a:cubicBezTo>
                  <a:pt x="432626" y="290288"/>
                  <a:pt x="371617" y="386860"/>
                  <a:pt x="408372" y="313349"/>
                </a:cubicBezTo>
                <a:cubicBezTo>
                  <a:pt x="413144" y="303806"/>
                  <a:pt x="420209" y="295594"/>
                  <a:pt x="426128" y="286716"/>
                </a:cubicBezTo>
                <a:cubicBezTo>
                  <a:pt x="429087" y="277838"/>
                  <a:pt x="433768" y="269359"/>
                  <a:pt x="435005" y="260083"/>
                </a:cubicBezTo>
                <a:cubicBezTo>
                  <a:pt x="439714" y="224762"/>
                  <a:pt x="432614" y="187356"/>
                  <a:pt x="443883" y="153551"/>
                </a:cubicBezTo>
                <a:cubicBezTo>
                  <a:pt x="448562" y="139514"/>
                  <a:pt x="467557" y="135796"/>
                  <a:pt x="479394" y="126918"/>
                </a:cubicBezTo>
                <a:cubicBezTo>
                  <a:pt x="489752" y="111381"/>
                  <a:pt x="501587" y="86229"/>
                  <a:pt x="523782" y="82530"/>
                </a:cubicBezTo>
                <a:cubicBezTo>
                  <a:pt x="533012" y="80992"/>
                  <a:pt x="541537" y="88448"/>
                  <a:pt x="550415" y="91407"/>
                </a:cubicBezTo>
                <a:cubicBezTo>
                  <a:pt x="625856" y="66262"/>
                  <a:pt x="533878" y="101331"/>
                  <a:pt x="594803" y="64774"/>
                </a:cubicBezTo>
                <a:cubicBezTo>
                  <a:pt x="650622" y="31281"/>
                  <a:pt x="593260" y="101828"/>
                  <a:pt x="674702" y="20386"/>
                </a:cubicBezTo>
                <a:cubicBezTo>
                  <a:pt x="680621" y="14467"/>
                  <a:pt x="692458" y="11000"/>
                  <a:pt x="692458" y="2630"/>
                </a:cubicBezTo>
                <a:cubicBezTo>
                  <a:pt x="692458" y="-3289"/>
                  <a:pt x="680621" y="2630"/>
                  <a:pt x="674702" y="263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16D16B54-2D3D-44BA-89C0-87C1BC01EAB7}"/>
              </a:ext>
            </a:extLst>
          </p:cNvPr>
          <p:cNvCxnSpPr>
            <a:stCxn id="10" idx="2"/>
          </p:cNvCxnSpPr>
          <p:nvPr/>
        </p:nvCxnSpPr>
        <p:spPr>
          <a:xfrm flipH="1">
            <a:off x="2699792" y="2348880"/>
            <a:ext cx="432048" cy="1584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B17ACC26-E0DD-44DB-B2B5-E9D9BE3185BD}"/>
              </a:ext>
            </a:extLst>
          </p:cNvPr>
          <p:cNvSpPr/>
          <p:nvPr/>
        </p:nvSpPr>
        <p:spPr>
          <a:xfrm>
            <a:off x="2635084" y="4066017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x12</a:t>
            </a:r>
            <a:endParaRPr lang="zh-CN" altLang="en-US" dirty="0"/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69D8CBCB-E510-4FA8-B04C-8457D15A86E5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3191647" y="4250683"/>
            <a:ext cx="20708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16C70123-9B14-484E-A332-E7658811EC45}"/>
              </a:ext>
            </a:extLst>
          </p:cNvPr>
          <p:cNvCxnSpPr/>
          <p:nvPr/>
        </p:nvCxnSpPr>
        <p:spPr>
          <a:xfrm flipV="1">
            <a:off x="4788024" y="4271458"/>
            <a:ext cx="612068" cy="11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0B613983-5219-410B-9C14-0F4C5712F1DA}"/>
              </a:ext>
            </a:extLst>
          </p:cNvPr>
          <p:cNvGrpSpPr/>
          <p:nvPr/>
        </p:nvGrpSpPr>
        <p:grpSpPr>
          <a:xfrm>
            <a:off x="5400092" y="3356992"/>
            <a:ext cx="3681442" cy="1964871"/>
            <a:chOff x="5400092" y="3552361"/>
            <a:chExt cx="3681442" cy="1964871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8D8BFB00-9CB0-44EA-AF5F-0E5F8E434A60}"/>
                </a:ext>
              </a:extLst>
            </p:cNvPr>
            <p:cNvGrpSpPr/>
            <p:nvPr/>
          </p:nvGrpSpPr>
          <p:grpSpPr>
            <a:xfrm>
              <a:off x="5508104" y="3644076"/>
              <a:ext cx="3573430" cy="1873156"/>
              <a:chOff x="5508104" y="3789040"/>
              <a:chExt cx="3573430" cy="1873156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4DB12E65-4C18-4EB2-A4FA-72D4C17E8EB4}"/>
                  </a:ext>
                </a:extLst>
              </p:cNvPr>
              <p:cNvSpPr/>
              <p:nvPr/>
            </p:nvSpPr>
            <p:spPr>
              <a:xfrm>
                <a:off x="5508104" y="3789040"/>
                <a:ext cx="648072" cy="24572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ADC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51B88CB1-AB59-44A7-9250-4C7346E6CAFB}"/>
                  </a:ext>
                </a:extLst>
              </p:cNvPr>
              <p:cNvSpPr/>
              <p:nvPr/>
            </p:nvSpPr>
            <p:spPr>
              <a:xfrm>
                <a:off x="5508104" y="4160336"/>
                <a:ext cx="648072" cy="24572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ADC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D9344BBD-EC2F-46CB-A63E-1401BDFF9B84}"/>
                  </a:ext>
                </a:extLst>
              </p:cNvPr>
              <p:cNvSpPr/>
              <p:nvPr/>
            </p:nvSpPr>
            <p:spPr>
              <a:xfrm>
                <a:off x="5508104" y="5074784"/>
                <a:ext cx="648072" cy="24572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ADC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7033010A-70B1-41C6-B588-BC34B04CDD06}"/>
                  </a:ext>
                </a:extLst>
              </p:cNvPr>
              <p:cNvCxnSpPr>
                <a:stCxn id="40" idx="2"/>
                <a:endCxn id="41" idx="0"/>
              </p:cNvCxnSpPr>
              <p:nvPr/>
            </p:nvCxnSpPr>
            <p:spPr>
              <a:xfrm>
                <a:off x="5832140" y="4406064"/>
                <a:ext cx="0" cy="668720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99849076-1941-489F-99A5-18D689F6409C}"/>
                  </a:ext>
                </a:extLst>
              </p:cNvPr>
              <p:cNvSpPr/>
              <p:nvPr/>
            </p:nvSpPr>
            <p:spPr>
              <a:xfrm>
                <a:off x="5553858" y="5292864"/>
                <a:ext cx="5565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x12</a:t>
                </a:r>
                <a:endParaRPr lang="zh-CN" altLang="en-US" dirty="0"/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8C1142CA-F7DB-4C31-8513-D3BF7C464414}"/>
                  </a:ext>
                </a:extLst>
              </p:cNvPr>
              <p:cNvSpPr/>
              <p:nvPr/>
            </p:nvSpPr>
            <p:spPr>
              <a:xfrm>
                <a:off x="6540882" y="4449652"/>
                <a:ext cx="695407" cy="41950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FPGA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02366654-BBC5-40C1-9D00-4E576AB1279E}"/>
                  </a:ext>
                </a:extLst>
              </p:cNvPr>
              <p:cNvCxnSpPr>
                <a:stCxn id="39" idx="3"/>
              </p:cNvCxnSpPr>
              <p:nvPr/>
            </p:nvCxnSpPr>
            <p:spPr>
              <a:xfrm>
                <a:off x="6156176" y="3911904"/>
                <a:ext cx="384706" cy="53774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EE7ACA5D-27C4-438A-BD24-BD52D3CC8ABD}"/>
                  </a:ext>
                </a:extLst>
              </p:cNvPr>
              <p:cNvCxnSpPr>
                <a:stCxn id="41" idx="3"/>
              </p:cNvCxnSpPr>
              <p:nvPr/>
            </p:nvCxnSpPr>
            <p:spPr>
              <a:xfrm flipV="1">
                <a:off x="6156176" y="4869159"/>
                <a:ext cx="384705" cy="32848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6400557C-CA95-4667-B611-05CD60B206F3}"/>
                  </a:ext>
                </a:extLst>
              </p:cNvPr>
              <p:cNvCxnSpPr>
                <a:stCxn id="40" idx="3"/>
              </p:cNvCxnSpPr>
              <p:nvPr/>
            </p:nvCxnSpPr>
            <p:spPr>
              <a:xfrm>
                <a:off x="6156176" y="4283200"/>
                <a:ext cx="384704" cy="24572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611AE432-D028-4891-B862-893E3FAFE1F3}"/>
                  </a:ext>
                </a:extLst>
              </p:cNvPr>
              <p:cNvSpPr/>
              <p:nvPr/>
            </p:nvSpPr>
            <p:spPr>
              <a:xfrm>
                <a:off x="7391379" y="4449652"/>
                <a:ext cx="695407" cy="41950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</a:rPr>
                  <a:t>RAM</a:t>
                </a:r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431772B0-7BB0-4385-95AE-023E21105D7D}"/>
                  </a:ext>
                </a:extLst>
              </p:cNvPr>
              <p:cNvCxnSpPr>
                <a:stCxn id="49" idx="3"/>
                <a:endCxn id="56" idx="1"/>
              </p:cNvCxnSpPr>
              <p:nvPr/>
            </p:nvCxnSpPr>
            <p:spPr>
              <a:xfrm>
                <a:off x="7236289" y="4659406"/>
                <a:ext cx="15509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箭头连接符 59">
                <a:extLst>
                  <a:ext uri="{FF2B5EF4-FFF2-40B4-BE49-F238E27FC236}">
                    <a16:creationId xmlns:a16="http://schemas.microsoft.com/office/drawing/2014/main" id="{C8554EA4-314E-4CC0-944A-77CB6680C33E}"/>
                  </a:ext>
                </a:extLst>
              </p:cNvPr>
              <p:cNvCxnSpPr>
                <a:stCxn id="56" idx="3"/>
              </p:cNvCxnSpPr>
              <p:nvPr/>
            </p:nvCxnSpPr>
            <p:spPr>
              <a:xfrm flipV="1">
                <a:off x="8086786" y="4659405"/>
                <a:ext cx="589670" cy="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D5FFAAA4-7F58-442D-8B26-E0DAF77CE843}"/>
                  </a:ext>
                </a:extLst>
              </p:cNvPr>
              <p:cNvSpPr/>
              <p:nvPr/>
            </p:nvSpPr>
            <p:spPr>
              <a:xfrm>
                <a:off x="8153552" y="4310095"/>
                <a:ext cx="7104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dirty="0"/>
                  <a:t>Fiber</a:t>
                </a:r>
                <a:endParaRPr lang="zh-CN" altLang="en-US" dirty="0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1471CEBB-DC49-4144-A9F9-64ED9B229A0E}"/>
                  </a:ext>
                </a:extLst>
              </p:cNvPr>
              <p:cNvSpPr/>
              <p:nvPr/>
            </p:nvSpPr>
            <p:spPr>
              <a:xfrm>
                <a:off x="8127362" y="4671858"/>
                <a:ext cx="954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dirty="0"/>
                  <a:t>To BEE</a:t>
                </a:r>
                <a:endParaRPr lang="zh-CN" altLang="en-US" dirty="0"/>
              </a:p>
            </p:txBody>
          </p:sp>
        </p:grp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80B3B98B-AA72-46E8-ADA6-729EB56981C8}"/>
                </a:ext>
              </a:extLst>
            </p:cNvPr>
            <p:cNvSpPr/>
            <p:nvPr/>
          </p:nvSpPr>
          <p:spPr>
            <a:xfrm>
              <a:off x="5400092" y="3552361"/>
              <a:ext cx="2772308" cy="196485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A55E4BF1-3735-41AC-8215-45A982AF9A71}"/>
              </a:ext>
            </a:extLst>
          </p:cNvPr>
          <p:cNvGrpSpPr/>
          <p:nvPr/>
        </p:nvGrpSpPr>
        <p:grpSpPr>
          <a:xfrm>
            <a:off x="7992878" y="1628800"/>
            <a:ext cx="925066" cy="1133873"/>
            <a:chOff x="7751390" y="2163583"/>
            <a:chExt cx="925066" cy="1133873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49372016-DBB4-49F0-B4DB-4F22B730CECD}"/>
                </a:ext>
              </a:extLst>
            </p:cNvPr>
            <p:cNvSpPr/>
            <p:nvPr/>
          </p:nvSpPr>
          <p:spPr>
            <a:xfrm>
              <a:off x="8086786" y="2492896"/>
              <a:ext cx="266440" cy="26644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230D8B5-25BA-4CC4-8AB7-043CA4D4BE70}"/>
                </a:ext>
              </a:extLst>
            </p:cNvPr>
            <p:cNvSpPr/>
            <p:nvPr/>
          </p:nvSpPr>
          <p:spPr>
            <a:xfrm>
              <a:off x="7926290" y="2336645"/>
              <a:ext cx="582487" cy="58248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484D2B30-AB56-4597-8DA5-A3B02F3CDC97}"/>
                </a:ext>
              </a:extLst>
            </p:cNvPr>
            <p:cNvSpPr/>
            <p:nvPr/>
          </p:nvSpPr>
          <p:spPr>
            <a:xfrm>
              <a:off x="7751390" y="2163583"/>
              <a:ext cx="925066" cy="92506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45740B61-6FA0-40E3-9930-480B984215CB}"/>
                </a:ext>
              </a:extLst>
            </p:cNvPr>
            <p:cNvCxnSpPr/>
            <p:nvPr/>
          </p:nvCxnSpPr>
          <p:spPr>
            <a:xfrm flipH="1">
              <a:off x="8086786" y="2626116"/>
              <a:ext cx="126939" cy="6588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991DF47A-B74D-4E4D-A5D3-CBE1F2DF5E13}"/>
                </a:ext>
              </a:extLst>
            </p:cNvPr>
            <p:cNvCxnSpPr/>
            <p:nvPr/>
          </p:nvCxnSpPr>
          <p:spPr>
            <a:xfrm>
              <a:off x="8213725" y="2626116"/>
              <a:ext cx="139501" cy="6713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矩形 75">
            <a:extLst>
              <a:ext uri="{FF2B5EF4-FFF2-40B4-BE49-F238E27FC236}">
                <a16:creationId xmlns:a16="http://schemas.microsoft.com/office/drawing/2014/main" id="{A8F32ED7-D624-4CA8-9D40-032511641469}"/>
              </a:ext>
            </a:extLst>
          </p:cNvPr>
          <p:cNvSpPr/>
          <p:nvPr/>
        </p:nvSpPr>
        <p:spPr>
          <a:xfrm>
            <a:off x="7810861" y="2724244"/>
            <a:ext cx="1258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12 </a:t>
            </a:r>
            <a:r>
              <a:rPr lang="en-US" altLang="zh-CN" sz="1400" dirty="0" err="1"/>
              <a:t>chn</a:t>
            </a:r>
            <a:endParaRPr lang="en-US" altLang="zh-CN" sz="1400" dirty="0"/>
          </a:p>
          <a:p>
            <a:r>
              <a:rPr lang="en-US" altLang="zh-CN" sz="1400" dirty="0"/>
              <a:t>Grp by sector</a:t>
            </a:r>
            <a:endParaRPr lang="zh-CN" altLang="en-US" sz="1400" dirty="0"/>
          </a:p>
        </p:txBody>
      </p: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1F6FE485-F01E-4D4F-878F-C99F2CB20353}"/>
              </a:ext>
            </a:extLst>
          </p:cNvPr>
          <p:cNvCxnSpPr/>
          <p:nvPr/>
        </p:nvCxnSpPr>
        <p:spPr>
          <a:xfrm>
            <a:off x="6300192" y="1988598"/>
            <a:ext cx="360040" cy="15637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>
            <a:extLst>
              <a:ext uri="{FF2B5EF4-FFF2-40B4-BE49-F238E27FC236}">
                <a16:creationId xmlns:a16="http://schemas.microsoft.com/office/drawing/2014/main" id="{A9DF7000-6CFA-4E4C-937E-B09321A8F580}"/>
              </a:ext>
            </a:extLst>
          </p:cNvPr>
          <p:cNvSpPr/>
          <p:nvPr/>
        </p:nvSpPr>
        <p:spPr>
          <a:xfrm>
            <a:off x="5400092" y="5301208"/>
            <a:ext cx="37439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ADC @1.3Gsps 12bit</a:t>
            </a:r>
          </a:p>
          <a:p>
            <a:r>
              <a:rPr lang="en-US" altLang="zh-CN" sz="1400" dirty="0"/>
              <a:t>RAM to average 12 </a:t>
            </a:r>
            <a:r>
              <a:rPr lang="en-US" altLang="zh-CN" sz="1400" dirty="0" err="1"/>
              <a:t>chn</a:t>
            </a:r>
            <a:r>
              <a:rPr lang="en-US" altLang="zh-CN" sz="1400" dirty="0"/>
              <a:t> in a sector </a:t>
            </a:r>
          </a:p>
          <a:p>
            <a:r>
              <a:rPr lang="en-US" altLang="zh-CN" sz="1400" dirty="0"/>
              <a:t>Read by wave envelope of 1.5 us with waveform-- compatible with calibration requirement   (0.5Gbps/ 12chn)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46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8F0E1F6-2442-4FF6-8B34-18EB585EF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98" y="5996572"/>
            <a:ext cx="8229600" cy="440181"/>
          </a:xfrm>
        </p:spPr>
        <p:txBody>
          <a:bodyPr/>
          <a:lstStyle/>
          <a:p>
            <a:r>
              <a:rPr lang="en-US" altLang="zh-CN" dirty="0"/>
              <a:t>BEE: 10Gbps Link/port, with 32 ports(</a:t>
            </a:r>
            <a:r>
              <a:rPr lang="en-US" altLang="zh-CN" dirty="0" err="1"/>
              <a:t>chn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A5900D6-3025-4F94-A16A-254B94E5E1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227BDA-C5A4-43E2-994D-4A6AE40780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07/03/2024</a:t>
            </a:r>
            <a:r>
              <a:rPr lang="zh-CN" altLang="en-US"/>
              <a:t>，</a:t>
            </a:r>
            <a:r>
              <a:rPr lang="en-US" altLang="zh-CN"/>
              <a:t>Elec-TDAQ weekly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B066DD2-B105-45B2-B629-5CD704AF4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Preliminary cost estimation (mostly FEE+BEE)</a:t>
            </a:r>
            <a:endParaRPr lang="zh-CN" altLang="en-US" dirty="0"/>
          </a:p>
        </p:txBody>
      </p:sp>
      <p:graphicFrame>
        <p:nvGraphicFramePr>
          <p:cNvPr id="6" name="表格 4">
            <a:extLst>
              <a:ext uri="{FF2B5EF4-FFF2-40B4-BE49-F238E27FC236}">
                <a16:creationId xmlns:a16="http://schemas.microsoft.com/office/drawing/2014/main" id="{D25DD476-08DC-4E8D-8341-428CD2E462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262283"/>
              </p:ext>
            </p:extLst>
          </p:nvPr>
        </p:nvGraphicFramePr>
        <p:xfrm>
          <a:off x="581475" y="925055"/>
          <a:ext cx="8528009" cy="5064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245">
                  <a:extLst>
                    <a:ext uri="{9D8B030D-6E8A-4147-A177-3AD203B41FA5}">
                      <a16:colId xmlns:a16="http://schemas.microsoft.com/office/drawing/2014/main" val="381081165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94096219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4224955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14207175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940799922"/>
                    </a:ext>
                  </a:extLst>
                </a:gridCol>
                <a:gridCol w="2737284">
                  <a:extLst>
                    <a:ext uri="{9D8B030D-6E8A-4147-A177-3AD203B41FA5}">
                      <a16:colId xmlns:a16="http://schemas.microsoft.com/office/drawing/2014/main" val="1657595481"/>
                    </a:ext>
                  </a:extLst>
                </a:gridCol>
              </a:tblGrid>
              <a:tr h="4110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Item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Unit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Unit cost</a:t>
                      </a:r>
                    </a:p>
                    <a:p>
                      <a:pPr algn="ctr"/>
                      <a:r>
                        <a:rPr lang="en-US" altLang="zh-CN" sz="1200" dirty="0"/>
                        <a:t>(10k yuan)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Quantity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Total cost</a:t>
                      </a:r>
                    </a:p>
                    <a:p>
                      <a:pPr algn="ctr"/>
                      <a:r>
                        <a:rPr lang="en-US" altLang="zh-CN" sz="1200" dirty="0"/>
                        <a:t>(10k yuan)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Comment 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660591"/>
                  </a:ext>
                </a:extLst>
              </a:tr>
              <a:tr h="35442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FEE ASIC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 err="1"/>
                        <a:t>ch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0.00004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60,000,000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2400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Mixed integrated module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908919"/>
                  </a:ext>
                </a:extLst>
              </a:tr>
              <a:tr h="35442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Connector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pair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0.02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10,000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200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To concentration board 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817472"/>
                  </a:ext>
                </a:extLst>
              </a:tr>
              <a:tr h="35442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Cables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piece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0.05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1,000 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50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FEE-0 to concentration board 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95265"/>
                  </a:ext>
                </a:extLst>
              </a:tr>
              <a:tr h="35442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BEE </a:t>
                      </a:r>
                      <a:r>
                        <a:rPr lang="en-US" altLang="zh-CN" sz="1200" dirty="0" err="1"/>
                        <a:t>Brd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Board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16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32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673110"/>
                  </a:ext>
                </a:extLst>
              </a:tr>
              <a:tr h="35442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Total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2682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597443"/>
                  </a:ext>
                </a:extLst>
              </a:tr>
              <a:tr h="35442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Necessary R&amp;D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Type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400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800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FEE+ concentration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107422"/>
                  </a:ext>
                </a:extLst>
              </a:tr>
              <a:tr h="354427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237548"/>
                  </a:ext>
                </a:extLst>
              </a:tr>
              <a:tr h="35442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FEE Preamp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Board 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0.24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2302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550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241080"/>
                  </a:ext>
                </a:extLst>
              </a:tr>
              <a:tr h="35442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FEE Digital </a:t>
                      </a:r>
                      <a:r>
                        <a:rPr lang="en-US" altLang="zh-CN" sz="1200" dirty="0" err="1"/>
                        <a:t>Brd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Board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1.68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2302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3900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Mostly ADC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118655"/>
                  </a:ext>
                </a:extLst>
              </a:tr>
              <a:tr h="35442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FEE Mix Cable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piece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0.12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2302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280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350724"/>
                  </a:ext>
                </a:extLst>
              </a:tr>
              <a:tr h="35442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BEE </a:t>
                      </a:r>
                      <a:r>
                        <a:rPr lang="en-US" altLang="zh-CN" sz="1200" dirty="0" err="1"/>
                        <a:t>Brd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Board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72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144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Mostly FPGA </a:t>
                      </a:r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793284"/>
                  </a:ext>
                </a:extLst>
              </a:tr>
              <a:tr h="354427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Total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4874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556589"/>
                  </a:ext>
                </a:extLst>
              </a:tr>
              <a:tr h="354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Necessary R&amp;D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Type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200" dirty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952483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92BAD28B-9C77-4618-8844-11AD1B91A353}"/>
              </a:ext>
            </a:extLst>
          </p:cNvPr>
          <p:cNvSpPr/>
          <p:nvPr/>
        </p:nvSpPr>
        <p:spPr>
          <a:xfrm>
            <a:off x="-24675" y="213285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TPC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37EF8D0-145A-41CF-9C64-C2E48BB054A3}"/>
              </a:ext>
            </a:extLst>
          </p:cNvPr>
          <p:cNvSpPr/>
          <p:nvPr/>
        </p:nvSpPr>
        <p:spPr>
          <a:xfrm>
            <a:off x="-51089" y="4603194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DC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964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1E891F7-D988-4C40-A407-6BCAABFC7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Common part (Power, Crate, HV…) not included </a:t>
            </a:r>
          </a:p>
          <a:p>
            <a:pPr lvl="1"/>
            <a:r>
              <a:rPr lang="en-US" altLang="zh-CN" dirty="0"/>
              <a:t>Won’t impact on the level of the cost</a:t>
            </a:r>
          </a:p>
          <a:p>
            <a:r>
              <a:rPr lang="en-US" altLang="zh-CN" dirty="0"/>
              <a:t>Spare component (</a:t>
            </a:r>
            <a:r>
              <a:rPr lang="zh-CN" altLang="en-US" dirty="0"/>
              <a:t>备件</a:t>
            </a:r>
            <a:r>
              <a:rPr lang="en-US" altLang="zh-CN" dirty="0"/>
              <a:t>) </a:t>
            </a:r>
            <a:r>
              <a:rPr lang="en-US" altLang="zh-CN"/>
              <a:t>not considered yet</a:t>
            </a:r>
            <a:endParaRPr lang="en-US" altLang="zh-CN" dirty="0"/>
          </a:p>
          <a:p>
            <a:r>
              <a:rPr lang="en-US" altLang="zh-CN" dirty="0"/>
              <a:t>For DC, if customized-ADC can be used, cost can be greatly saved</a:t>
            </a:r>
          </a:p>
          <a:p>
            <a:pPr lvl="1"/>
            <a:r>
              <a:rPr lang="en-US" altLang="zh-CN" dirty="0"/>
              <a:t>JUNO-ADC is a competitive candidate</a:t>
            </a:r>
          </a:p>
          <a:p>
            <a:r>
              <a:rPr lang="en-US" altLang="zh-CN" dirty="0"/>
              <a:t>For both sub-det, R&amp;D fee especially for ASIC, not included </a:t>
            </a:r>
          </a:p>
          <a:p>
            <a:pPr lvl="1"/>
            <a:r>
              <a:rPr lang="en-US" altLang="zh-CN" dirty="0"/>
              <a:t>But almost fixed for each ASIC, ~several million </a:t>
            </a:r>
            <a:r>
              <a:rPr lang="en-US" altLang="zh-CN" dirty="0" err="1"/>
              <a:t>rmb</a:t>
            </a:r>
            <a:endParaRPr lang="en-US" altLang="zh-CN" dirty="0"/>
          </a:p>
          <a:p>
            <a:pPr lvl="1"/>
            <a:r>
              <a:rPr lang="en-US" altLang="zh-CN" dirty="0"/>
              <a:t>ASIC is calculated only by mass production case</a:t>
            </a:r>
          </a:p>
          <a:p>
            <a:pPr lvl="1"/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8497D69-930E-442C-8BBD-25D74EC6F4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6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74D905-B80D-441B-B14B-473C21DE63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07/03/2024</a:t>
            </a:r>
            <a:r>
              <a:rPr lang="zh-CN" altLang="en-US"/>
              <a:t>，</a:t>
            </a:r>
            <a:r>
              <a:rPr lang="en-US" altLang="zh-CN"/>
              <a:t>Elec-TDAQ weekly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595EFD2A-3935-4B88-8B85-AD7A27936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Comment on cost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842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194E223-A122-44ED-B6B9-0C1C220C3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DC: </a:t>
            </a:r>
          </a:p>
          <a:p>
            <a:pPr lvl="1"/>
            <a:r>
              <a:rPr lang="en-US" altLang="zh-CN" dirty="0"/>
              <a:t>most are ready, if COTS are used as calculated</a:t>
            </a:r>
          </a:p>
          <a:p>
            <a:pPr lvl="2"/>
            <a:r>
              <a:rPr lang="en-US" altLang="zh-CN" dirty="0"/>
              <a:t>Q: if the current COTS preamp rad-hard? </a:t>
            </a:r>
          </a:p>
          <a:p>
            <a:pPr lvl="1"/>
            <a:r>
              <a:rPr lang="en-US" altLang="zh-CN" dirty="0"/>
              <a:t>If ASIC applied, needs two R&amp;Ds</a:t>
            </a:r>
          </a:p>
          <a:p>
            <a:pPr lvl="2"/>
            <a:r>
              <a:rPr lang="en-US" altLang="zh-CN" dirty="0"/>
              <a:t>High bandwidth preamp: med challenge </a:t>
            </a:r>
          </a:p>
          <a:p>
            <a:pPr lvl="2"/>
            <a:r>
              <a:rPr lang="en-US" altLang="zh-CN" dirty="0"/>
              <a:t>High speed high accuracy ADC: normally high challenge but with mature experience</a:t>
            </a:r>
          </a:p>
          <a:p>
            <a:pPr lvl="1"/>
            <a:r>
              <a:rPr lang="en-US" altLang="zh-CN" dirty="0"/>
              <a:t>Current cost can fully covered both R&amp;D</a:t>
            </a:r>
          </a:p>
          <a:p>
            <a:r>
              <a:rPr lang="en-US" altLang="zh-CN" dirty="0"/>
              <a:t>TPC: </a:t>
            </a:r>
          </a:p>
          <a:p>
            <a:pPr lvl="1"/>
            <a:r>
              <a:rPr lang="en-US" altLang="zh-CN" dirty="0"/>
              <a:t>Comprehensive R&amp;Ds should be carried out for the FEE module for pixel TPC</a:t>
            </a:r>
          </a:p>
          <a:p>
            <a:pPr lvl="1"/>
            <a:r>
              <a:rPr lang="en-US" altLang="zh-CN" dirty="0"/>
              <a:t>ASIC R&amp;D needed:</a:t>
            </a:r>
          </a:p>
          <a:p>
            <a:pPr lvl="2"/>
            <a:r>
              <a:rPr lang="en-US" altLang="zh-CN" dirty="0"/>
              <a:t>FEE-ASIC: architecture ready but power should be controlled (low to med challenge)</a:t>
            </a:r>
          </a:p>
          <a:p>
            <a:pPr lvl="2"/>
            <a:r>
              <a:rPr lang="en-US" altLang="zh-CN" dirty="0"/>
              <a:t>Concentration chip: w/o show stopper (low challenge) </a:t>
            </a:r>
          </a:p>
          <a:p>
            <a:pPr lvl="1"/>
            <a:r>
              <a:rPr lang="en-US" altLang="zh-CN" dirty="0"/>
              <a:t>R&amp;D of Packaging and assembly for FEE module needed:</a:t>
            </a:r>
          </a:p>
          <a:p>
            <a:pPr lvl="2"/>
            <a:r>
              <a:rPr lang="en-US" altLang="zh-CN" dirty="0"/>
              <a:t>High density with multiple chips</a:t>
            </a:r>
          </a:p>
          <a:p>
            <a:pPr lvl="2"/>
            <a:r>
              <a:rPr lang="en-US" altLang="zh-CN" dirty="0"/>
              <a:t>FEE to the concentration board </a:t>
            </a:r>
          </a:p>
          <a:p>
            <a:pPr lvl="1"/>
            <a:r>
              <a:rPr lang="en-US" altLang="zh-CN" dirty="0"/>
              <a:t>Extra R&amp;D fee besides the mass production cost is necessary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9358FB2-F5B8-4238-8C1E-08044B2B4C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95401D-6466-4DEA-971D-991D3CB3E9D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07/03/2024</a:t>
            </a:r>
            <a:r>
              <a:rPr lang="zh-CN" altLang="en-US"/>
              <a:t>，</a:t>
            </a:r>
            <a:r>
              <a:rPr lang="en-US" altLang="zh-CN"/>
              <a:t>Elec-TDAQ weekly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1C3108F-CA31-452E-B2B8-A8BF5FB1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Comment on readiness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724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1F1CC0E-BF6D-412C-89DB-857B2EBDB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What is the inner hit rate of TPC?</a:t>
            </a:r>
          </a:p>
          <a:p>
            <a:pPr lvl="1"/>
            <a:r>
              <a:rPr lang="en-US" altLang="zh-CN" dirty="0"/>
              <a:t>Now the 7Gbps/module is only the average data rate</a:t>
            </a:r>
          </a:p>
          <a:p>
            <a:r>
              <a:rPr lang="en-US" altLang="zh-CN" dirty="0"/>
              <a:t>What is the radiation level? </a:t>
            </a:r>
          </a:p>
          <a:p>
            <a:pPr lvl="1"/>
            <a:r>
              <a:rPr lang="en-US" altLang="zh-CN" dirty="0"/>
              <a:t>At the endplate </a:t>
            </a:r>
          </a:p>
          <a:p>
            <a:pPr lvl="1"/>
            <a:r>
              <a:rPr lang="en-US" altLang="zh-CN" dirty="0"/>
              <a:t>At the Muon corner</a:t>
            </a:r>
          </a:p>
          <a:p>
            <a:pPr lvl="1"/>
            <a:r>
              <a:rPr lang="en-US" altLang="zh-CN" dirty="0"/>
              <a:t>--useful to see if some rad-hard FPGA can be used</a:t>
            </a:r>
          </a:p>
          <a:p>
            <a:pPr lvl="1"/>
            <a:r>
              <a:rPr lang="en-US" altLang="zh-CN" dirty="0"/>
              <a:t>--to check the DC fast preamp at the endplate </a:t>
            </a:r>
          </a:p>
          <a:p>
            <a:r>
              <a:rPr lang="en-US" altLang="zh-CN" dirty="0"/>
              <a:t>Material budget satisfied?</a:t>
            </a:r>
          </a:p>
          <a:p>
            <a:pPr lvl="1"/>
            <a:r>
              <a:rPr lang="en-US" altLang="zh-CN" dirty="0"/>
              <a:t>TPC: ~2 stacks of PCB</a:t>
            </a:r>
          </a:p>
          <a:p>
            <a:pPr lvl="1"/>
            <a:r>
              <a:rPr lang="en-US" altLang="zh-CN" dirty="0"/>
              <a:t>DC: cable fanout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Will TPC or DC participate in the trigger decision?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4EAB9AC-A04D-4F6F-9CB7-E98415C7BE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FDBC6-8636-43D0-8C2D-AEEF18B55193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D50F7B-110E-433C-93F4-57A54D673A9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07/03/2024</a:t>
            </a:r>
            <a:r>
              <a:rPr lang="zh-CN" altLang="en-US"/>
              <a:t>，</a:t>
            </a:r>
            <a:r>
              <a:rPr lang="en-US" altLang="zh-CN"/>
              <a:t>Elec-TDAQ weekly meeting</a:t>
            </a:r>
            <a:endParaRPr lang="fr-BE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B62E3DFC-2DEB-49C5-884F-4E9BE99E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Common questions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156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ctrTitle"/>
          </p:nvPr>
        </p:nvSpPr>
        <p:spPr bwMode="auto">
          <a:xfrm>
            <a:off x="2889" y="2132583"/>
            <a:ext cx="9141111" cy="1368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>
                <a:latin typeface="+mj-lt"/>
                <a:ea typeface="宋体" panose="02010600030101010101" pitchFamily="2" charset="-122"/>
              </a:rPr>
              <a:t>BACKUP - TPC</a:t>
            </a:r>
          </a:p>
        </p:txBody>
      </p:sp>
      <p:sp>
        <p:nvSpPr>
          <p:cNvPr id="21506" name="Sous-titre 2"/>
          <p:cNvSpPr>
            <a:spLocks noGrp="1"/>
          </p:cNvSpPr>
          <p:nvPr>
            <p:ph type="subTitle" idx="1"/>
          </p:nvPr>
        </p:nvSpPr>
        <p:spPr>
          <a:xfrm>
            <a:off x="827584" y="3429000"/>
            <a:ext cx="7667625" cy="1224458"/>
          </a:xfrm>
        </p:spPr>
        <p:txBody>
          <a:bodyPr/>
          <a:lstStyle/>
          <a:p>
            <a:pPr algn="ctr"/>
            <a:r>
              <a:rPr lang="en-US" altLang="zh-CN" sz="2400" b="1" dirty="0">
                <a:latin typeface="+mj-lt"/>
                <a:ea typeface="宋体" charset="-122"/>
                <a:cs typeface="Times New Roman" pitchFamily="18" charset="0"/>
              </a:rPr>
              <a:t>By </a:t>
            </a:r>
            <a:r>
              <a:rPr lang="en-US" altLang="zh-CN" sz="2400" b="1" dirty="0" err="1">
                <a:latin typeface="+mj-lt"/>
                <a:ea typeface="宋体" charset="-122"/>
                <a:cs typeface="Times New Roman" pitchFamily="18" charset="0"/>
              </a:rPr>
              <a:t>Zhi</a:t>
            </a:r>
            <a:r>
              <a:rPr lang="en-US" altLang="zh-CN" sz="2400" b="1" dirty="0">
                <a:latin typeface="+mj-lt"/>
                <a:ea typeface="宋体" charset="-122"/>
                <a:cs typeface="Times New Roman" pitchFamily="18" charset="0"/>
              </a:rPr>
              <a:t> Deng, </a:t>
            </a:r>
            <a:r>
              <a:rPr lang="en-US" altLang="zh-CN" sz="2400" b="1" dirty="0" err="1">
                <a:latin typeface="+mj-lt"/>
                <a:ea typeface="宋体" charset="-122"/>
                <a:cs typeface="Times New Roman" pitchFamily="18" charset="0"/>
              </a:rPr>
              <a:t>Huirong</a:t>
            </a:r>
            <a:r>
              <a:rPr lang="en-US" altLang="zh-CN" sz="2400" b="1" dirty="0">
                <a:latin typeface="+mj-lt"/>
                <a:ea typeface="宋体" charset="-122"/>
                <a:cs typeface="Times New Roman" pitchFamily="18" charset="0"/>
              </a:rPr>
              <a:t> Qi</a:t>
            </a:r>
            <a:endParaRPr lang="en-US" altLang="zh-CN" sz="2000" dirty="0">
              <a:latin typeface="+mn-lt"/>
              <a:ea typeface="宋体" charset="-122"/>
              <a:cs typeface="Times New Roman" pitchFamily="18" charset="0"/>
            </a:endParaRPr>
          </a:p>
          <a:p>
            <a:pPr algn="ctr"/>
            <a:endParaRPr lang="en-US" altLang="zh-CN" sz="2000" dirty="0">
              <a:latin typeface="+mn-lt"/>
              <a:ea typeface="宋体" charset="-122"/>
              <a:cs typeface="Times New Roman" pitchFamily="18" charset="0"/>
            </a:endParaRPr>
          </a:p>
          <a:p>
            <a:pPr algn="ctr"/>
            <a:endParaRPr lang="en-US" altLang="zh-CN" sz="900" dirty="0">
              <a:latin typeface="+mj-lt"/>
              <a:ea typeface="宋体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61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wan">
  <a:themeElements>
    <a:clrScheme name="IReS_LEPSI_NEW_bleu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IReS_LEPSI_NEW_bl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ReS_LEPSI_NEW_bleu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eS_LEPSI_NEW_bleu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eS_LEPSI_NEW_bleu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FF0000"/>
          </a:solidFill>
          <a:miter lim="800000"/>
          <a:headEnd/>
          <a:tailEnd/>
        </a:ln>
      </a:spPr>
      <a:bodyPr wrap="none" rtlCol="0" anchor="ctr">
        <a:spAutoFit/>
      </a:bodyPr>
      <a:lstStyle>
        <a:defPPr algn="ctr">
          <a:defRPr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defRPr>
        </a:defPPr>
      </a:lstStyle>
    </a:spDef>
    <a:lnDef>
      <a:spPr>
        <a:ln w="25400" cmpd="sng">
          <a:solidFill>
            <a:srgbClr val="FF0000"/>
          </a:solidFill>
          <a:tailEnd type="non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Thème2909</Template>
  <TotalTime>69376</TotalTime>
  <Words>1372</Words>
  <Application>Microsoft Office PowerPoint</Application>
  <PresentationFormat>全屏显示(4:3)</PresentationFormat>
  <Paragraphs>354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Thèmewan</vt:lpstr>
      <vt:lpstr>内容</vt:lpstr>
      <vt:lpstr>1_内容</vt:lpstr>
      <vt:lpstr>2_内容</vt:lpstr>
      <vt:lpstr>Preliminary readout scheme of TPC &amp; DC &amp; cost estimation  </vt:lpstr>
      <vt:lpstr>Global view for the TPC &amp; DC Elec-TDAQ system </vt:lpstr>
      <vt:lpstr>Preliminary readout scheme of Pixel TPC</vt:lpstr>
      <vt:lpstr>Preliminary readout scheme of Drift Chamber</vt:lpstr>
      <vt:lpstr>Preliminary cost estimation (mostly FEE+BEE)</vt:lpstr>
      <vt:lpstr>Comment on cost</vt:lpstr>
      <vt:lpstr>Comment on readiness </vt:lpstr>
      <vt:lpstr>Common questions</vt:lpstr>
      <vt:lpstr>BACKUP - TPC</vt:lpstr>
      <vt:lpstr>Overview</vt:lpstr>
      <vt:lpstr>Modular Readout</vt:lpstr>
      <vt:lpstr>Modular Readout</vt:lpstr>
      <vt:lpstr>FEE: sub-module</vt:lpstr>
      <vt:lpstr>FEE: pixel ROIC</vt:lpstr>
      <vt:lpstr>TPC FEE cost</vt:lpstr>
      <vt:lpstr>BACKUP - DC</vt:lpstr>
      <vt:lpstr>电子学架构</vt:lpstr>
      <vt:lpstr>前置放大器</vt:lpstr>
      <vt:lpstr>连接电缆选择</vt:lpstr>
      <vt:lpstr>数字化板</vt:lpstr>
      <vt:lpstr>数据量分析</vt:lpstr>
      <vt:lpstr>经费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Interaction with Matter</dc:title>
  <dc:creator>Zhang</dc:creator>
  <cp:lastModifiedBy>asus</cp:lastModifiedBy>
  <cp:revision>3801</cp:revision>
  <cp:lastPrinted>2011-09-05T15:51:56Z</cp:lastPrinted>
  <dcterms:created xsi:type="dcterms:W3CDTF">2011-06-15T13:48:12Z</dcterms:created>
  <dcterms:modified xsi:type="dcterms:W3CDTF">2024-03-08T03:36:40Z</dcterms:modified>
</cp:coreProperties>
</file>