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395" r:id="rId4"/>
    <p:sldId id="413" r:id="rId5"/>
    <p:sldId id="400" r:id="rId6"/>
    <p:sldId id="404" r:id="rId7"/>
    <p:sldId id="402" r:id="rId8"/>
    <p:sldId id="401" r:id="rId9"/>
    <p:sldId id="403" r:id="rId10"/>
    <p:sldId id="405" r:id="rId11"/>
    <p:sldId id="394" r:id="rId12"/>
    <p:sldId id="398" r:id="rId13"/>
    <p:sldId id="399" r:id="rId14"/>
    <p:sldId id="414" r:id="rId15"/>
    <p:sldId id="271" r:id="rId16"/>
  </p:sldIdLst>
  <p:sldSz cx="12192000" cy="6858000"/>
  <p:notesSz cx="6858000" cy="12192000"/>
  <p:custDataLst>
    <p:tags r:id="rId21"/>
  </p:custDataLst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47" y="39"/>
      </p:cViewPr>
      <p:guideLst>
        <p:guide orient="horz" pos="2160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447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7823200"/>
            <a:ext cx="54864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sz="half" idx="1" hasCustomPrompt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6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8" name="内容占位符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内容占位符 2"/>
          <p:cNvSpPr>
            <a:spLocks noGrp="1"/>
          </p:cNvSpPr>
          <p:nvPr>
            <p:ph idx="1" hasCustomPrompt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 lang="zh-CN"/>
          </a:p>
          <a:p>
            <a:pPr lvl="1">
              <a:defRPr/>
            </a:pPr>
            <a:r>
              <a:rPr lang="zh-CN"/>
              <a:t>第二级</a:t>
            </a:r>
            <a:endParaRPr lang="zh-CN"/>
          </a:p>
          <a:p>
            <a:pPr lvl="2">
              <a:defRPr/>
            </a:pPr>
            <a:r>
              <a:rPr lang="zh-CN"/>
              <a:t>第三级</a:t>
            </a:r>
            <a:endParaRPr lang="zh-CN"/>
          </a:p>
          <a:p>
            <a:pPr lvl="3">
              <a:defRPr/>
            </a:pPr>
            <a:r>
              <a:rPr lang="zh-CN"/>
              <a:t>第四级</a:t>
            </a:r>
            <a:endParaRPr lang="zh-CN"/>
          </a:p>
          <a:p>
            <a:pPr lvl="4">
              <a:defRPr/>
            </a:pPr>
            <a:r>
              <a:rPr lang="zh-CN"/>
              <a:t>第五级</a:t>
            </a:r>
            <a:endParaRPr 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4785369" y="154840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设计进展</a:t>
            </a:r>
            <a:endParaRPr lang="zh-CN" altLang="en-US" sz="4800" dirty="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</p:txBody>
      </p:sp>
      <p:pic>
        <p:nvPicPr>
          <p:cNvPr id="5" name="图片 2" descr="图片包含 自然, 火山口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文本框 1"/>
          <p:cNvSpPr/>
          <p:nvPr/>
        </p:nvSpPr>
        <p:spPr bwMode="auto">
          <a:xfrm>
            <a:off x="5471161" y="4325605"/>
            <a:ext cx="124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张俊嵩</a:t>
            </a:r>
            <a:endParaRPr lang="zh-CN" altLang="en-US" sz="28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ctr">
              <a:defRPr/>
            </a:pPr>
            <a:r>
              <a:rPr lang="en-US" sz="20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3-10</a:t>
            </a:r>
            <a:endParaRPr lang="zh-CN" sz="20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 </a:t>
            </a:r>
            <a:r>
              <a:rPr lang="zh-CN" altLang="en-US"/>
              <a:t>大端部和小端部方案</a:t>
            </a:r>
            <a:r>
              <a:rPr lang="zh-CN" altLang="en-US"/>
              <a:t>比较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58925" y="5826125"/>
            <a:ext cx="223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大端部</a:t>
            </a:r>
            <a:r>
              <a:rPr lang="zh-CN" altLang="en-US"/>
              <a:t>方案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76135" y="5826125"/>
            <a:ext cx="223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小端部</a:t>
            </a:r>
            <a:r>
              <a:rPr lang="zh-CN" altLang="en-US"/>
              <a:t>方案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1772920"/>
            <a:ext cx="9436100" cy="3740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大端部方案的</a:t>
            </a:r>
            <a:r>
              <a:rPr lang="zh-CN" altLang="en-US"/>
              <a:t>弊端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140" y="1484630"/>
            <a:ext cx="5015230" cy="4365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815" y="2780665"/>
            <a:ext cx="1175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HCAL</a:t>
            </a:r>
            <a:r>
              <a:rPr lang="zh-CN" altLang="en-US"/>
              <a:t>桶部固定</a:t>
            </a:r>
            <a:r>
              <a:rPr lang="zh-CN" altLang="en-US"/>
              <a:t>结构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</p:cNvCxnSpPr>
          <p:nvPr/>
        </p:nvCxnSpPr>
        <p:spPr>
          <a:xfrm flipV="1">
            <a:off x="1727200" y="2493010"/>
            <a:ext cx="1056005" cy="7486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896225" y="2420620"/>
            <a:ext cx="32626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估算</a:t>
            </a:r>
            <a:r>
              <a:rPr lang="en-US" altLang="zh-CN" sz="2800" b="1"/>
              <a:t>HCAL</a:t>
            </a:r>
            <a:r>
              <a:rPr lang="zh-CN" altLang="en-US" sz="2800" b="1"/>
              <a:t>结构桶部重量约</a:t>
            </a:r>
            <a:r>
              <a:rPr lang="en-US" altLang="zh-CN" sz="2800" b="1"/>
              <a:t>1000</a:t>
            </a:r>
            <a:r>
              <a:rPr lang="zh-CN" altLang="en-US" sz="2800" b="1"/>
              <a:t>吨，</a:t>
            </a:r>
            <a:r>
              <a:rPr lang="en-US" altLang="zh-CN" sz="2800" b="1"/>
              <a:t>HCAL</a:t>
            </a:r>
            <a:r>
              <a:rPr lang="zh-CN" altLang="en-US" sz="2800" b="1"/>
              <a:t>必须支撑在轭铁的桶部，这种方案会产生悬臂</a:t>
            </a:r>
            <a:r>
              <a:rPr lang="zh-CN" altLang="en-US" sz="2800" b="1"/>
              <a:t>悬挂结构，</a:t>
            </a:r>
            <a:r>
              <a:rPr lang="en-US" altLang="zh-CN" sz="2800" b="1"/>
              <a:t>HCAL</a:t>
            </a:r>
            <a:r>
              <a:rPr lang="zh-CN" altLang="en-US" sz="2800" b="1"/>
              <a:t>较难保证悬挂装配刚度。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小端部方案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160" y="1412875"/>
            <a:ext cx="5102225" cy="4696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815" y="2780665"/>
            <a:ext cx="1175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HCAL</a:t>
            </a:r>
            <a:r>
              <a:rPr lang="zh-CN" altLang="en-US"/>
              <a:t>桶部固定</a:t>
            </a:r>
            <a:r>
              <a:rPr lang="zh-CN" altLang="en-US"/>
              <a:t>结构</a:t>
            </a:r>
            <a:endParaRPr lang="zh-CN" altLang="en-US"/>
          </a:p>
        </p:txBody>
      </p:sp>
      <p:cxnSp>
        <p:nvCxnSpPr>
          <p:cNvPr id="3" name="直接箭头连接符 2"/>
          <p:cNvCxnSpPr>
            <a:stCxn id="5" idx="3"/>
          </p:cNvCxnSpPr>
          <p:nvPr/>
        </p:nvCxnSpPr>
        <p:spPr>
          <a:xfrm flipV="1">
            <a:off x="1727200" y="2780665"/>
            <a:ext cx="1489075" cy="461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824470" y="2276475"/>
            <a:ext cx="32626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HCAL</a:t>
            </a:r>
            <a:r>
              <a:rPr lang="zh-CN" altLang="en-US" sz="2800" b="1"/>
              <a:t>小端部方案，</a:t>
            </a:r>
            <a:r>
              <a:rPr lang="en-US" altLang="zh-CN" sz="2800" b="1"/>
              <a:t>HCAL</a:t>
            </a:r>
            <a:r>
              <a:rPr lang="zh-CN" altLang="en-US" sz="2800" b="1"/>
              <a:t>桶部的安装结构不存在悬臂结构，变形</a:t>
            </a:r>
            <a:r>
              <a:rPr lang="zh-CN" altLang="en-US" sz="2800" b="1"/>
              <a:t>较小。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其他工作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暂时没有和</a:t>
            </a:r>
            <a:r>
              <a:rPr lang="zh-CN" altLang="en-US"/>
              <a:t>磁铁系统进行</a:t>
            </a:r>
            <a:r>
              <a:rPr lang="zh-CN" altLang="en-US"/>
              <a:t>讨论</a:t>
            </a:r>
            <a:endParaRPr lang="zh-CN" altLang="en-US"/>
          </a:p>
          <a:p>
            <a:r>
              <a:rPr lang="en-US" altLang="zh-CN"/>
              <a:t>MDI</a:t>
            </a:r>
            <a:r>
              <a:rPr lang="zh-CN" altLang="en-US"/>
              <a:t>讨论会，侯老师提出要求机械人员考虑探测器的位移测量，监控</a:t>
            </a:r>
            <a:r>
              <a:rPr lang="zh-CN" altLang="en-US">
                <a:sym typeface="+mn-ea"/>
              </a:rPr>
              <a:t>精度为</a:t>
            </a:r>
            <a:r>
              <a:rPr lang="en-US" altLang="zh-CN">
                <a:sym typeface="+mn-ea"/>
              </a:rPr>
              <a:t>0.1</a:t>
            </a:r>
            <a:r>
              <a:rPr lang="zh-CN" altLang="en-US">
                <a:sym typeface="+mn-ea"/>
              </a:rPr>
              <a:t>微米，</a:t>
            </a:r>
            <a:r>
              <a:rPr lang="zh-CN" altLang="en-US"/>
              <a:t>给出一个固定的基准位置；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后续计划与王小龙准直讨论探测器准直测量的</a:t>
            </a:r>
            <a:r>
              <a:rPr lang="zh-CN" altLang="en-US"/>
              <a:t>方案；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/>
        </p:nvSpPr>
        <p:spPr bwMode="auto">
          <a:xfrm>
            <a:off x="4310898" y="25722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Thanks</a:t>
            </a:r>
            <a:endParaRPr lang="zh-CN" sz="8800">
              <a:solidFill>
                <a:srgbClr val="0070C0"/>
              </a:solidFill>
              <a:latin typeface="Times New Roman" panose="02020603050405020304"/>
              <a:ea typeface="楷体" panose="02010609060101010101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433195"/>
            <a:ext cx="5473065" cy="4946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916430"/>
            <a:ext cx="6202045" cy="4123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1691005"/>
            <a:ext cx="9169400" cy="414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2220" y="5969000"/>
            <a:ext cx="710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安装顺序：从外到内，从桶部到</a:t>
            </a:r>
            <a:r>
              <a:rPr lang="zh-CN" altLang="en-US"/>
              <a:t>端部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485265"/>
            <a:ext cx="4387850" cy="4570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6215" y="594677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zh-CN" altLang="en-US"/>
              <a:t>桶轭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1485265"/>
            <a:ext cx="4643755" cy="4354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04380" y="602170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安装超导</a:t>
            </a:r>
            <a:r>
              <a:rPr lang="zh-CN" altLang="en-US"/>
              <a:t>磁体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1771650"/>
            <a:ext cx="4488180" cy="4465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7170" y="6165850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HCAL</a:t>
            </a:r>
            <a:r>
              <a:rPr lang="zh-CN" altLang="en-US"/>
              <a:t>桶</a:t>
            </a:r>
            <a:r>
              <a:rPr lang="zh-CN" altLang="en-US"/>
              <a:t>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484630"/>
            <a:ext cx="4643120" cy="4634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47890" y="6237605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ECAL</a:t>
            </a:r>
            <a:r>
              <a:rPr lang="zh-CN" altLang="en-US"/>
              <a:t>桶</a:t>
            </a:r>
            <a:r>
              <a:rPr lang="zh-CN" altLang="en-US"/>
              <a:t>部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412875"/>
            <a:ext cx="4726305" cy="4404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9560" y="6093460"/>
            <a:ext cx="318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TPC</a:t>
            </a:r>
            <a:r>
              <a:rPr lang="zh-CN" altLang="en-US"/>
              <a:t>和桶部硅</a:t>
            </a:r>
            <a:r>
              <a:rPr lang="zh-CN" altLang="en-US"/>
              <a:t>探测器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55" y="1772920"/>
            <a:ext cx="5951855" cy="3190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76135" y="5589270"/>
            <a:ext cx="3189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TPC</a:t>
            </a:r>
            <a:r>
              <a:rPr lang="zh-CN" altLang="en-US"/>
              <a:t>和桶部硅探测器组装在一起进行</a:t>
            </a:r>
            <a:r>
              <a:rPr lang="zh-CN" altLang="en-US"/>
              <a:t>装配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1485265"/>
            <a:ext cx="4602480" cy="5004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2205355"/>
            <a:ext cx="5059680" cy="279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44005" y="5398770"/>
            <a:ext cx="4708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轴向完成束流管和</a:t>
            </a:r>
            <a:r>
              <a:rPr lang="en-US" altLang="zh-CN"/>
              <a:t>SIT</a:t>
            </a:r>
            <a:r>
              <a:rPr lang="zh-CN" altLang="en-US"/>
              <a:t>探测器的</a:t>
            </a:r>
            <a:r>
              <a:rPr lang="zh-CN" altLang="en-US"/>
              <a:t>安装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47215" y="6309360"/>
            <a:ext cx="4062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ECAL</a:t>
            </a:r>
            <a:r>
              <a:rPr lang="zh-CN" altLang="en-US"/>
              <a:t>端部和端部硅</a:t>
            </a:r>
            <a:r>
              <a:rPr lang="zh-CN" altLang="en-US"/>
              <a:t>探测器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7935" y="836930"/>
            <a:ext cx="3140710" cy="4059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6925" y="5229225"/>
            <a:ext cx="4062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ECAL</a:t>
            </a:r>
            <a:r>
              <a:rPr lang="zh-CN" altLang="en-US"/>
              <a:t>端部和端部硅探测器组装在一起，进行装配。端部硅探测器约</a:t>
            </a:r>
            <a:r>
              <a:rPr lang="en-US" altLang="zh-CN"/>
              <a:t>10mm</a:t>
            </a:r>
            <a:r>
              <a:rPr lang="zh-CN" altLang="en-US">
                <a:ea typeface="宋体" panose="02010600030101010101" pitchFamily="2" charset="-122"/>
              </a:rPr>
              <a:t>。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60" y="1341120"/>
            <a:ext cx="4763770" cy="4803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探测器总体装配的</a:t>
            </a:r>
            <a:r>
              <a:rPr lang="zh-CN" altLang="en-US"/>
              <a:t>探讨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160" y="1469390"/>
            <a:ext cx="4502785" cy="4768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269365"/>
            <a:ext cx="5364480" cy="4700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47215" y="6309360"/>
            <a:ext cx="4062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HCAL</a:t>
            </a:r>
            <a:r>
              <a:rPr lang="zh-CN" altLang="en-US"/>
              <a:t>端部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31990" y="6237605"/>
            <a:ext cx="4062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安装完成轭铁</a:t>
            </a:r>
            <a:r>
              <a:rPr lang="zh-CN" altLang="en-US"/>
              <a:t>端部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M4OWVjNTEwOTgzYzJlZDIyZDYyOWVjM2ViNTg1NGUifQ=="/>
  <p:tag name="resource_record_key" val="{&quot;13&quot;:[20482067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WPS 演示</Application>
  <PresentationFormat>宽屏</PresentationFormat>
  <Paragraphs>72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Arial</vt:lpstr>
      <vt:lpstr>Times New Roman</vt:lpstr>
      <vt:lpstr>黑体</vt:lpstr>
      <vt:lpstr>楷体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探测器总体装配的探讨</vt:lpstr>
      <vt:lpstr>探测器总体装配的探讨</vt:lpstr>
      <vt:lpstr>探测器总体装配的探讨</vt:lpstr>
      <vt:lpstr>探测器总体装配的探讨</vt:lpstr>
      <vt:lpstr>探测器总体装配的探讨</vt:lpstr>
      <vt:lpstr>探测器总体装配的探讨</vt:lpstr>
      <vt:lpstr>探测器总体装配的探讨</vt:lpstr>
      <vt:lpstr>探测器总体装配的探讨</vt:lpstr>
      <vt:lpstr>HCAL 大端部和小端部方案比较</vt:lpstr>
      <vt:lpstr>HCAL大端部方案的弊端</vt:lpstr>
      <vt:lpstr>HCAL小端部方案</vt:lpstr>
      <vt:lpstr>其他工作内容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Lucifer</cp:lastModifiedBy>
  <cp:revision>2299</cp:revision>
  <dcterms:created xsi:type="dcterms:W3CDTF">2021-11-01T07:05:00Z</dcterms:created>
  <dcterms:modified xsi:type="dcterms:W3CDTF">2024-03-11T02:13:39Z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0361166FFC6E40CEB85B988571C2B191_12</vt:lpwstr>
  </property>
  <property fmtid="{D5CDD505-2E9C-101B-9397-08002B2CF9AE}" pid="3" name="KSOProductBuildVer">
    <vt:lpwstr>2052-12.1.0.16388</vt:lpwstr>
  </property>
</Properties>
</file>