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14"/>
  </p:notesMasterIdLst>
  <p:sldIdLst>
    <p:sldId id="259" r:id="rId2"/>
    <p:sldId id="308" r:id="rId3"/>
    <p:sldId id="309" r:id="rId4"/>
    <p:sldId id="312" r:id="rId5"/>
    <p:sldId id="384" r:id="rId6"/>
    <p:sldId id="387" r:id="rId7"/>
    <p:sldId id="372" r:id="rId8"/>
    <p:sldId id="385" r:id="rId9"/>
    <p:sldId id="389" r:id="rId10"/>
    <p:sldId id="383" r:id="rId11"/>
    <p:sldId id="386" r:id="rId12"/>
    <p:sldId id="388" r:id="rId13"/>
  </p:sldIdLst>
  <p:sldSz cx="9144000" cy="5148263"/>
  <p:notesSz cx="6858000" cy="9144000"/>
  <p:defaultTex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32" d="100"/>
          <a:sy n="132" d="100"/>
        </p:scale>
        <p:origin x="144"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7EAE1B-D1B2-49C2-9AC3-2D6729306D8E}" type="datetimeFigureOut">
              <a:rPr lang="zh-CN" altLang="en-US" smtClean="0"/>
              <a:t>2024/3/11</a:t>
            </a:fld>
            <a:endParaRPr lang="zh-CN" altLang="en-US"/>
          </a:p>
        </p:txBody>
      </p:sp>
      <p:sp>
        <p:nvSpPr>
          <p:cNvPr id="4" name="幻灯片图像占位符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986E3-0C64-411D-900D-C9DB2D728289}" type="slidenum">
              <a:rPr lang="zh-CN" altLang="en-US" smtClean="0"/>
              <a:t>‹#›</a:t>
            </a:fld>
            <a:endParaRPr lang="zh-CN" altLang="en-US"/>
          </a:p>
        </p:txBody>
      </p:sp>
    </p:spTree>
    <p:extLst>
      <p:ext uri="{BB962C8B-B14F-4D97-AF65-F5344CB8AC3E}">
        <p14:creationId xmlns:p14="http://schemas.microsoft.com/office/powerpoint/2010/main" val="2614661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552"/>
            <a:ext cx="6858000" cy="1792358"/>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8C053309-A0CE-4E06-8A9D-1378918EA65A}" type="datetime1">
              <a:rPr lang="en-US" altLang="zh-CN" smtClean="0"/>
              <a:t>3/11/2024</a:t>
            </a:fld>
            <a:endParaRPr lang="en-US"/>
          </a:p>
        </p:txBody>
      </p:sp>
      <p:sp>
        <p:nvSpPr>
          <p:cNvPr id="5" name="Footer Placeholder 4"/>
          <p:cNvSpPr>
            <a:spLocks noGrp="1"/>
          </p:cNvSpPr>
          <p:nvPr>
            <p:ph type="ftr" sz="quarter" idx="11"/>
          </p:nvPr>
        </p:nvSpPr>
        <p:spPr/>
        <p:txBody>
          <a:bodyPr/>
          <a:lstStyle/>
          <a:p>
            <a:r>
              <a:rPr lang="en-US"/>
              <a:t>Q. XU, The 7th CEPC IAC Meeting, Nov.1-5 2021 </a:t>
            </a:r>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2137096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25C1756-716E-44BD-A133-E8FE2622F2EB}" type="datetime1">
              <a:rPr lang="en-US" altLang="zh-CN" smtClean="0"/>
              <a:t>3/11/2024</a:t>
            </a:fld>
            <a:endParaRPr lang="en-US"/>
          </a:p>
        </p:txBody>
      </p:sp>
      <p:sp>
        <p:nvSpPr>
          <p:cNvPr id="5" name="Footer Placeholder 4"/>
          <p:cNvSpPr>
            <a:spLocks noGrp="1"/>
          </p:cNvSpPr>
          <p:nvPr>
            <p:ph type="ftr" sz="quarter" idx="11"/>
          </p:nvPr>
        </p:nvSpPr>
        <p:spPr/>
        <p:txBody>
          <a:bodyPr/>
          <a:lstStyle/>
          <a:p>
            <a:r>
              <a:rPr lang="en-US"/>
              <a:t>Q. XU, The 7th CEPC IAC Meeting, Nov.1-5 2021 </a:t>
            </a:r>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3239425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097"/>
            <a:ext cx="1971675" cy="4362915"/>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4097"/>
            <a:ext cx="5800725" cy="436291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F0D947F-1D10-4F68-8DEA-023F4726AB97}" type="datetime1">
              <a:rPr lang="en-US" altLang="zh-CN" smtClean="0"/>
              <a:t>3/11/2024</a:t>
            </a:fld>
            <a:endParaRPr lang="en-US"/>
          </a:p>
        </p:txBody>
      </p:sp>
      <p:sp>
        <p:nvSpPr>
          <p:cNvPr id="5" name="Footer Placeholder 4"/>
          <p:cNvSpPr>
            <a:spLocks noGrp="1"/>
          </p:cNvSpPr>
          <p:nvPr>
            <p:ph type="ftr" sz="quarter" idx="11"/>
          </p:nvPr>
        </p:nvSpPr>
        <p:spPr/>
        <p:txBody>
          <a:bodyPr/>
          <a:lstStyle/>
          <a:p>
            <a:r>
              <a:rPr lang="en-US"/>
              <a:t>Q. XU, The 7th CEPC IAC Meeting, Nov.1-5 2021 </a:t>
            </a:r>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2751695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979E756-83CB-4DE5-A04F-4B823DC6B840}" type="datetime1">
              <a:rPr lang="en-US" altLang="zh-CN" smtClean="0"/>
              <a:t>3/11/2024</a:t>
            </a:fld>
            <a:endParaRPr lang="en-US"/>
          </a:p>
        </p:txBody>
      </p:sp>
      <p:sp>
        <p:nvSpPr>
          <p:cNvPr id="5" name="Footer Placeholder 4"/>
          <p:cNvSpPr>
            <a:spLocks noGrp="1"/>
          </p:cNvSpPr>
          <p:nvPr>
            <p:ph type="ftr" sz="quarter" idx="11"/>
          </p:nvPr>
        </p:nvSpPr>
        <p:spPr/>
        <p:txBody>
          <a:bodyPr/>
          <a:lstStyle/>
          <a:p>
            <a:r>
              <a:rPr lang="en-US"/>
              <a:t>Q. XU, The 7th CEPC IAC Meeting, Nov.1-5 2021 </a:t>
            </a:r>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1804034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3491"/>
            <a:ext cx="7886700" cy="2141534"/>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6D0AD05-21C6-4E1E-A539-A5E0F5B2A1D2}" type="datetime1">
              <a:rPr lang="en-US" altLang="zh-CN" smtClean="0"/>
              <a:t>3/11/2024</a:t>
            </a:fld>
            <a:endParaRPr lang="en-US"/>
          </a:p>
        </p:txBody>
      </p:sp>
      <p:sp>
        <p:nvSpPr>
          <p:cNvPr id="5" name="Footer Placeholder 4"/>
          <p:cNvSpPr>
            <a:spLocks noGrp="1"/>
          </p:cNvSpPr>
          <p:nvPr>
            <p:ph type="ftr" sz="quarter" idx="11"/>
          </p:nvPr>
        </p:nvSpPr>
        <p:spPr/>
        <p:txBody>
          <a:bodyPr/>
          <a:lstStyle/>
          <a:p>
            <a:r>
              <a:rPr lang="en-US"/>
              <a:t>Q. XU, The 7th CEPC IAC Meeting, Nov.1-5 2021 </a:t>
            </a:r>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2168615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70486"/>
            <a:ext cx="3886200" cy="326652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70486"/>
            <a:ext cx="3886200" cy="326652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CD4C5F-96EA-49DC-A387-390ABB2DADF7}" type="datetime1">
              <a:rPr lang="en-US" altLang="zh-CN" smtClean="0"/>
              <a:t>3/11/2024</a:t>
            </a:fld>
            <a:endParaRPr lang="en-US"/>
          </a:p>
        </p:txBody>
      </p:sp>
      <p:sp>
        <p:nvSpPr>
          <p:cNvPr id="6" name="Footer Placeholder 5"/>
          <p:cNvSpPr>
            <a:spLocks noGrp="1"/>
          </p:cNvSpPr>
          <p:nvPr>
            <p:ph type="ftr" sz="quarter" idx="11"/>
          </p:nvPr>
        </p:nvSpPr>
        <p:spPr/>
        <p:txBody>
          <a:bodyPr/>
          <a:lstStyle/>
          <a:p>
            <a:r>
              <a:rPr lang="en-US"/>
              <a:t>Q. XU, The 7th CEPC IAC Meeting, Nov.1-5 2021 </a:t>
            </a:r>
          </a:p>
        </p:txBody>
      </p:sp>
      <p:sp>
        <p:nvSpPr>
          <p:cNvPr id="7" name="Slide Number Placeholder 6"/>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3138218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4098"/>
            <a:ext cx="7886700" cy="99509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80546"/>
            <a:ext cx="3868340" cy="2766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80546"/>
            <a:ext cx="3887391" cy="2766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4561AD0-888A-4590-AE6F-E70C5DED27EE}" type="datetime1">
              <a:rPr lang="en-US" altLang="zh-CN" smtClean="0"/>
              <a:t>3/11/2024</a:t>
            </a:fld>
            <a:endParaRPr lang="en-US"/>
          </a:p>
        </p:txBody>
      </p:sp>
      <p:sp>
        <p:nvSpPr>
          <p:cNvPr id="8" name="Footer Placeholder 7"/>
          <p:cNvSpPr>
            <a:spLocks noGrp="1"/>
          </p:cNvSpPr>
          <p:nvPr>
            <p:ph type="ftr" sz="quarter" idx="11"/>
          </p:nvPr>
        </p:nvSpPr>
        <p:spPr/>
        <p:txBody>
          <a:bodyPr/>
          <a:lstStyle/>
          <a:p>
            <a:r>
              <a:rPr lang="en-US"/>
              <a:t>Q. XU, The 7th CEPC IAC Meeting, Nov.1-5 2021 </a:t>
            </a:r>
          </a:p>
        </p:txBody>
      </p:sp>
      <p:sp>
        <p:nvSpPr>
          <p:cNvPr id="9" name="Slide Number Placeholder 8"/>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3609894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881619A9-B361-4839-9C6C-8286831493F1}" type="datetime1">
              <a:rPr lang="en-US" altLang="zh-CN" smtClean="0"/>
              <a:t>3/11/2024</a:t>
            </a:fld>
            <a:endParaRPr lang="en-US"/>
          </a:p>
        </p:txBody>
      </p:sp>
      <p:sp>
        <p:nvSpPr>
          <p:cNvPr id="4" name="Footer Placeholder 3"/>
          <p:cNvSpPr>
            <a:spLocks noGrp="1"/>
          </p:cNvSpPr>
          <p:nvPr>
            <p:ph type="ftr" sz="quarter" idx="11"/>
          </p:nvPr>
        </p:nvSpPr>
        <p:spPr/>
        <p:txBody>
          <a:bodyPr/>
          <a:lstStyle/>
          <a:p>
            <a:r>
              <a:rPr lang="en-US"/>
              <a:t>Q. XU, The 7th CEPC IAC Meeting, Nov.1-5 2021 </a:t>
            </a:r>
          </a:p>
        </p:txBody>
      </p:sp>
      <p:sp>
        <p:nvSpPr>
          <p:cNvPr id="5" name="Slide Number Placeholder 4"/>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1507906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2214A-3FA6-4AC6-827C-EBEFA6DA362D}" type="datetime1">
              <a:rPr lang="en-US" altLang="zh-CN" smtClean="0"/>
              <a:t>3/11/2024</a:t>
            </a:fld>
            <a:endParaRPr lang="en-US"/>
          </a:p>
        </p:txBody>
      </p:sp>
      <p:sp>
        <p:nvSpPr>
          <p:cNvPr id="3" name="Footer Placeholder 2"/>
          <p:cNvSpPr>
            <a:spLocks noGrp="1"/>
          </p:cNvSpPr>
          <p:nvPr>
            <p:ph type="ftr" sz="quarter" idx="11"/>
          </p:nvPr>
        </p:nvSpPr>
        <p:spPr/>
        <p:txBody>
          <a:bodyPr/>
          <a:lstStyle/>
          <a:p>
            <a:r>
              <a:rPr lang="en-US"/>
              <a:t>Q. XU, The 7th CEPC IAC Meeting, Nov.1-5 2021 </a:t>
            </a:r>
          </a:p>
        </p:txBody>
      </p:sp>
      <p:sp>
        <p:nvSpPr>
          <p:cNvPr id="4" name="Slide Number Placeholder 3"/>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411159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218"/>
            <a:ext cx="2949178" cy="1201261"/>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F35FFDE2-30FF-4037-A80E-3E8D2D1E13AE}" type="datetime1">
              <a:rPr lang="en-US" altLang="zh-CN" smtClean="0"/>
              <a:t>3/11/2024</a:t>
            </a:fld>
            <a:endParaRPr lang="en-US"/>
          </a:p>
        </p:txBody>
      </p:sp>
      <p:sp>
        <p:nvSpPr>
          <p:cNvPr id="6" name="Footer Placeholder 5"/>
          <p:cNvSpPr>
            <a:spLocks noGrp="1"/>
          </p:cNvSpPr>
          <p:nvPr>
            <p:ph type="ftr" sz="quarter" idx="11"/>
          </p:nvPr>
        </p:nvSpPr>
        <p:spPr/>
        <p:txBody>
          <a:bodyPr/>
          <a:lstStyle/>
          <a:p>
            <a:r>
              <a:rPr lang="en-US"/>
              <a:t>Q. XU, The 7th CEPC IAC Meeting, Nov.1-5 2021 </a:t>
            </a:r>
          </a:p>
        </p:txBody>
      </p:sp>
      <p:sp>
        <p:nvSpPr>
          <p:cNvPr id="7" name="Slide Number Placeholder 6"/>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1255211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218"/>
            <a:ext cx="2949178" cy="1201261"/>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1255"/>
            <a:ext cx="4629150" cy="365860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5A129C7-D891-4930-96B6-8B3A4EA538CB}" type="datetime1">
              <a:rPr lang="en-US" altLang="zh-CN" smtClean="0"/>
              <a:t>3/11/2024</a:t>
            </a:fld>
            <a:endParaRPr lang="en-US"/>
          </a:p>
        </p:txBody>
      </p:sp>
      <p:sp>
        <p:nvSpPr>
          <p:cNvPr id="6" name="Footer Placeholder 5"/>
          <p:cNvSpPr>
            <a:spLocks noGrp="1"/>
          </p:cNvSpPr>
          <p:nvPr>
            <p:ph type="ftr" sz="quarter" idx="11"/>
          </p:nvPr>
        </p:nvSpPr>
        <p:spPr/>
        <p:txBody>
          <a:bodyPr/>
          <a:lstStyle/>
          <a:p>
            <a:r>
              <a:rPr lang="en-US"/>
              <a:t>Q. XU, The 7th CEPC IAC Meeting, Nov.1-5 2021 </a:t>
            </a:r>
          </a:p>
        </p:txBody>
      </p:sp>
      <p:sp>
        <p:nvSpPr>
          <p:cNvPr id="7" name="Slide Number Placeholder 6"/>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3907514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2371A2EA-EC32-4CDB-8DD5-297DE18D08B9}" type="datetime1">
              <a:rPr lang="en-US" altLang="zh-CN" smtClean="0"/>
              <a:t>3/11/2024</a:t>
            </a:fld>
            <a:endParaRPr lang="en-US"/>
          </a:p>
        </p:txBody>
      </p:sp>
      <p:sp>
        <p:nvSpPr>
          <p:cNvPr id="5" name="Footer Placeholder 4"/>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Q. XU, The 7th CEPC IAC Meeting, Nov.1-5 2021 </a:t>
            </a:r>
          </a:p>
        </p:txBody>
      </p:sp>
      <p:sp>
        <p:nvSpPr>
          <p:cNvPr id="6" name="Slide Number Placeholder 5"/>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1BC14028-2C42-48E4-958A-A39E3E99AC05}" type="slidenum">
              <a:rPr lang="en-US" smtClean="0"/>
              <a:t>‹#›</a:t>
            </a:fld>
            <a:endParaRPr lang="en-US"/>
          </a:p>
        </p:txBody>
      </p:sp>
    </p:spTree>
    <p:extLst>
      <p:ext uri="{BB962C8B-B14F-4D97-AF65-F5344CB8AC3E}">
        <p14:creationId xmlns:p14="http://schemas.microsoft.com/office/powerpoint/2010/main" val="39063498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jpeg"/><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3364706"/>
            <a:ext cx="9144000" cy="1752025"/>
          </a:xfrm>
          <a:prstGeom prst="rect">
            <a:avLst/>
          </a:prstGeom>
        </p:spPr>
      </p:pic>
      <p:sp>
        <p:nvSpPr>
          <p:cNvPr id="6" name="标题 3"/>
          <p:cNvSpPr txBox="1">
            <a:spLocks/>
          </p:cNvSpPr>
          <p:nvPr/>
        </p:nvSpPr>
        <p:spPr>
          <a:xfrm>
            <a:off x="182247" y="1190149"/>
            <a:ext cx="8627534" cy="804452"/>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10000"/>
              </a:lnSpc>
              <a:defRPr/>
            </a:pPr>
            <a:r>
              <a:rPr lang="en-US" altLang="zh-CN" sz="2800" dirty="0" smtClean="0">
                <a:solidFill>
                  <a:schemeClr val="tx1"/>
                </a:solidFill>
                <a:latin typeface="Times New Roman" panose="02020603050405020304" pitchFamily="18" charset="0"/>
                <a:ea typeface="微软雅黑"/>
              </a:rPr>
              <a:t>CEPC Detector Magnet Ref TDR</a:t>
            </a:r>
            <a:r>
              <a:rPr lang="zh-CN" altLang="en-US" sz="2800" dirty="0" smtClean="0">
                <a:solidFill>
                  <a:schemeClr val="tx1"/>
                </a:solidFill>
                <a:latin typeface="Times New Roman" panose="02020603050405020304" pitchFamily="18" charset="0"/>
                <a:ea typeface="微软雅黑"/>
              </a:rPr>
              <a:t> </a:t>
            </a:r>
            <a:endParaRPr lang="en-US" altLang="zh-CN" sz="2800" dirty="0" smtClean="0">
              <a:solidFill>
                <a:schemeClr val="tx1"/>
              </a:solidFill>
              <a:latin typeface="Times New Roman" panose="02020603050405020304" pitchFamily="18" charset="0"/>
              <a:ea typeface="微软雅黑"/>
            </a:endParaRPr>
          </a:p>
          <a:p>
            <a:pPr>
              <a:lnSpc>
                <a:spcPct val="110000"/>
              </a:lnSpc>
              <a:defRPr/>
            </a:pPr>
            <a:r>
              <a:rPr lang="en-US" altLang="zh-CN" sz="2800" dirty="0" smtClean="0">
                <a:solidFill>
                  <a:schemeClr val="tx1"/>
                </a:solidFill>
                <a:latin typeface="Times New Roman" panose="02020603050405020304" pitchFamily="18" charset="0"/>
                <a:ea typeface="微软雅黑"/>
              </a:rPr>
              <a:t>Physical Design </a:t>
            </a:r>
            <a:r>
              <a:rPr lang="en-US" altLang="zh-CN" sz="2800" dirty="0" err="1" smtClean="0">
                <a:solidFill>
                  <a:schemeClr val="tx1"/>
                </a:solidFill>
                <a:latin typeface="Times New Roman" panose="02020603050405020304" pitchFamily="18" charset="0"/>
                <a:ea typeface="微软雅黑"/>
              </a:rPr>
              <a:t>Magnet_RT</a:t>
            </a:r>
            <a:r>
              <a:rPr lang="en-US" altLang="zh-CN" sz="2800" dirty="0" smtClean="0">
                <a:solidFill>
                  <a:schemeClr val="tx1"/>
                </a:solidFill>
                <a:latin typeface="Times New Roman" panose="02020603050405020304" pitchFamily="18" charset="0"/>
                <a:ea typeface="微软雅黑"/>
              </a:rPr>
              <a:t> </a:t>
            </a:r>
            <a:r>
              <a:rPr lang="en-US" altLang="zh-CN" sz="2800" dirty="0" smtClean="0">
                <a:solidFill>
                  <a:schemeClr val="tx1"/>
                </a:solidFill>
                <a:latin typeface="Times New Roman" panose="02020603050405020304" pitchFamily="18" charset="0"/>
                <a:ea typeface="微软雅黑"/>
              </a:rPr>
              <a:t>V1</a:t>
            </a:r>
            <a:endParaRPr lang="zh-CN" altLang="en-US" sz="2800" dirty="0">
              <a:solidFill>
                <a:schemeClr val="tx1"/>
              </a:solidFill>
              <a:latin typeface="Times New Roman" panose="02020603050405020304" pitchFamily="18" charset="0"/>
              <a:ea typeface="微软雅黑"/>
            </a:endParaRPr>
          </a:p>
        </p:txBody>
      </p:sp>
      <p:sp>
        <p:nvSpPr>
          <p:cNvPr id="8" name="文本框 7">
            <a:extLst>
              <a:ext uri="{FF2B5EF4-FFF2-40B4-BE49-F238E27FC236}">
                <a16:creationId xmlns:a16="http://schemas.microsoft.com/office/drawing/2014/main" id="{785816F2-AEF2-4FFE-A0DA-84B4490709A4}"/>
              </a:ext>
            </a:extLst>
          </p:cNvPr>
          <p:cNvSpPr txBox="1"/>
          <p:nvPr/>
        </p:nvSpPr>
        <p:spPr>
          <a:xfrm>
            <a:off x="1290321" y="2287488"/>
            <a:ext cx="6769500" cy="584775"/>
          </a:xfrm>
          <a:prstGeom prst="rect">
            <a:avLst/>
          </a:prstGeom>
          <a:noFill/>
        </p:spPr>
        <p:txBody>
          <a:bodyPr wrap="square" rtlCol="0">
            <a:spAutoFit/>
          </a:bodyPr>
          <a:lstStyle/>
          <a:p>
            <a:pPr algn="ctr"/>
            <a:r>
              <a:rPr lang="en-US" altLang="zh-CN" sz="1600" dirty="0" err="1" smtClean="0">
                <a:latin typeface="Times New Roman" panose="02020603050405020304" pitchFamily="18" charset="0"/>
                <a:ea typeface="微软雅黑" panose="020B0503020204020204" pitchFamily="34" charset="-122"/>
              </a:rPr>
              <a:t>Feipeng</a:t>
            </a:r>
            <a:r>
              <a:rPr lang="en-US" altLang="zh-CN" sz="1600" dirty="0" smtClean="0">
                <a:latin typeface="Times New Roman" panose="02020603050405020304" pitchFamily="18" charset="0"/>
                <a:ea typeface="微软雅黑" panose="020B0503020204020204" pitchFamily="34" charset="-122"/>
              </a:rPr>
              <a:t> NING </a:t>
            </a:r>
          </a:p>
          <a:p>
            <a:pPr algn="ctr"/>
            <a:r>
              <a:rPr lang="en-US" altLang="zh-CN" sz="1600" dirty="0" smtClean="0">
                <a:latin typeface="Times New Roman" panose="02020603050405020304" pitchFamily="18" charset="0"/>
                <a:ea typeface="微软雅黑" panose="020B0503020204020204" pitchFamily="34" charset="-122"/>
              </a:rPr>
              <a:t>2024.03</a:t>
            </a:r>
            <a:endParaRPr lang="en-US" altLang="zh-CN" sz="1600" dirty="0">
              <a:latin typeface="Times New Roman" panose="02020603050405020304" pitchFamily="18" charset="0"/>
              <a:ea typeface="微软雅黑" panose="020B0503020204020204" pitchFamily="34" charset="-122"/>
            </a:endParaRPr>
          </a:p>
        </p:txBody>
      </p:sp>
      <p:grpSp>
        <p:nvGrpSpPr>
          <p:cNvPr id="19" name="组合 18">
            <a:extLst>
              <a:ext uri="{FF2B5EF4-FFF2-40B4-BE49-F238E27FC236}">
                <a16:creationId xmlns:a16="http://schemas.microsoft.com/office/drawing/2014/main" id="{B4846D3F-641A-4A76-991B-5213B1C30DC3}"/>
              </a:ext>
            </a:extLst>
          </p:cNvPr>
          <p:cNvGrpSpPr/>
          <p:nvPr/>
        </p:nvGrpSpPr>
        <p:grpSpPr>
          <a:xfrm>
            <a:off x="6975643" y="21313"/>
            <a:ext cx="2168357" cy="1001468"/>
            <a:chOff x="9791069" y="11100"/>
            <a:chExt cx="2400930" cy="1346086"/>
          </a:xfrm>
        </p:grpSpPr>
        <p:sp>
          <p:nvSpPr>
            <p:cNvPr id="23" name="矩形 22">
              <a:extLst>
                <a:ext uri="{FF2B5EF4-FFF2-40B4-BE49-F238E27FC236}">
                  <a16:creationId xmlns:a16="http://schemas.microsoft.com/office/drawing/2014/main" id="{9D063185-C7AC-4536-AC85-B78B726C4F78}"/>
                </a:ext>
              </a:extLst>
            </p:cNvPr>
            <p:cNvSpPr/>
            <p:nvPr/>
          </p:nvSpPr>
          <p:spPr>
            <a:xfrm>
              <a:off x="9791069" y="872932"/>
              <a:ext cx="2400930" cy="484254"/>
            </a:xfrm>
            <a:prstGeom prst="rect">
              <a:avLst/>
            </a:prstGeom>
          </p:spPr>
          <p:txBody>
            <a:bodyPr wrap="square">
              <a:spAutoFit/>
            </a:bodyPr>
            <a:lstStyle/>
            <a:p>
              <a:pPr algn="ctr">
                <a:lnSpc>
                  <a:spcPct val="120000"/>
                </a:lnSpc>
                <a:buClr>
                  <a:srgbClr val="D15A3E"/>
                </a:buClr>
                <a:buSzPct val="100000"/>
              </a:pPr>
              <a:r>
                <a:rPr lang="zh-CN" altLang="en-US" sz="825" dirty="0">
                  <a:solidFill>
                    <a:srgbClr val="2D2E2D"/>
                  </a:solidFill>
                  <a:latin typeface="Times New Roman" panose="02020603050405020304" pitchFamily="18" charset="0"/>
                  <a:ea typeface="Microsoft YaHei UI" panose="020B0503020204020204" pitchFamily="34" charset="-122"/>
                </a:rPr>
                <a:t>中国科学院高能物理研究所</a:t>
              </a:r>
              <a:endParaRPr lang="en-US" altLang="zh-CN" sz="825" dirty="0">
                <a:solidFill>
                  <a:srgbClr val="2D2E2D"/>
                </a:solidFill>
                <a:latin typeface="Times New Roman" panose="02020603050405020304" pitchFamily="18" charset="0"/>
                <a:ea typeface="Microsoft YaHei UI" panose="020B0503020204020204" pitchFamily="34" charset="-122"/>
              </a:endParaRPr>
            </a:p>
            <a:p>
              <a:pPr algn="ctr">
                <a:lnSpc>
                  <a:spcPct val="120000"/>
                </a:lnSpc>
                <a:buClr>
                  <a:srgbClr val="D15A3E"/>
                </a:buClr>
                <a:buSzPct val="100000"/>
              </a:pPr>
              <a:r>
                <a:rPr lang="zh-CN" altLang="en-US" sz="825" dirty="0">
                  <a:solidFill>
                    <a:srgbClr val="2D2E2D"/>
                  </a:solidFill>
                  <a:latin typeface="Times New Roman" panose="02020603050405020304" pitchFamily="18" charset="0"/>
                  <a:ea typeface="Microsoft YaHei UI" panose="020B0503020204020204" pitchFamily="34" charset="-122"/>
                </a:rPr>
                <a:t> </a:t>
              </a:r>
              <a:r>
                <a:rPr lang="en-US" altLang="zh-CN" sz="825" dirty="0">
                  <a:solidFill>
                    <a:srgbClr val="2D2E2D"/>
                  </a:solidFill>
                  <a:latin typeface="Times New Roman" panose="02020603050405020304" pitchFamily="18" charset="0"/>
                  <a:ea typeface="Microsoft YaHei UI" panose="020B0503020204020204" pitchFamily="34" charset="-122"/>
                </a:rPr>
                <a:t>Institute of High Energy Physics, CAS</a:t>
              </a:r>
            </a:p>
          </p:txBody>
        </p:sp>
        <p:pic>
          <p:nvPicPr>
            <p:cNvPr id="24" name="图片 23">
              <a:extLst>
                <a:ext uri="{FF2B5EF4-FFF2-40B4-BE49-F238E27FC236}">
                  <a16:creationId xmlns:a16="http://schemas.microsoft.com/office/drawing/2014/main" id="{52805483-9D9C-4BCC-9DFC-CCF99C11E3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0556" y="11100"/>
              <a:ext cx="1341954" cy="903077"/>
            </a:xfrm>
            <a:prstGeom prst="rect">
              <a:avLst/>
            </a:prstGeom>
          </p:spPr>
        </p:pic>
      </p:grpSp>
      <p:pic>
        <p:nvPicPr>
          <p:cNvPr id="10" name="图片 9"/>
          <p:cNvPicPr>
            <a:picLocks noChangeAspect="1"/>
          </p:cNvPicPr>
          <p:nvPr/>
        </p:nvPicPr>
        <p:blipFill>
          <a:blip r:embed="rId4"/>
          <a:stretch>
            <a:fillRect/>
          </a:stretch>
        </p:blipFill>
        <p:spPr>
          <a:xfrm>
            <a:off x="5830" y="0"/>
            <a:ext cx="965765" cy="624497"/>
          </a:xfrm>
          <a:prstGeom prst="rect">
            <a:avLst/>
          </a:prstGeom>
        </p:spPr>
      </p:pic>
    </p:spTree>
    <p:extLst>
      <p:ext uri="{BB962C8B-B14F-4D97-AF65-F5344CB8AC3E}">
        <p14:creationId xmlns:p14="http://schemas.microsoft.com/office/powerpoint/2010/main" val="23773929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03086" y="44873"/>
            <a:ext cx="7404178" cy="601056"/>
          </a:xfrm>
          <a:solidFill>
            <a:schemeClr val="accent1">
              <a:lumMod val="20000"/>
              <a:lumOff val="80000"/>
            </a:schemeClr>
          </a:solidFill>
        </p:spPr>
        <p:txBody>
          <a:bodyPr/>
          <a:lstStyle/>
          <a:p>
            <a:r>
              <a:rPr lang="en-US" altLang="zh-CN" b="1" dirty="0"/>
              <a:t>Magnetic </a:t>
            </a:r>
            <a:r>
              <a:rPr lang="en-US" altLang="zh-CN" b="1" dirty="0" smtClean="0"/>
              <a:t>field at </a:t>
            </a:r>
            <a:r>
              <a:rPr lang="en-US" altLang="zh-CN" b="1" dirty="0" smtClean="0"/>
              <a:t>the booster </a:t>
            </a:r>
            <a:r>
              <a:rPr lang="en-US" altLang="zh-CN" b="1" dirty="0"/>
              <a:t>ring</a:t>
            </a:r>
            <a:endParaRPr lang="zh-CN" altLang="en-US" dirty="0"/>
          </a:p>
        </p:txBody>
      </p:sp>
      <p:sp>
        <p:nvSpPr>
          <p:cNvPr id="5" name="灯片编号占位符 4"/>
          <p:cNvSpPr>
            <a:spLocks noGrp="1"/>
          </p:cNvSpPr>
          <p:nvPr>
            <p:ph type="sldNum" sz="quarter" idx="12"/>
          </p:nvPr>
        </p:nvSpPr>
        <p:spPr/>
        <p:txBody>
          <a:bodyPr/>
          <a:lstStyle/>
          <a:p>
            <a:fld id="{1BC14028-2C42-48E4-958A-A39E3E99AC05}" type="slidenum">
              <a:rPr lang="en-US" smtClean="0"/>
              <a:t>10</a:t>
            </a:fld>
            <a:endParaRPr lang="en-US" dirty="0"/>
          </a:p>
        </p:txBody>
      </p:sp>
      <p:sp>
        <p:nvSpPr>
          <p:cNvPr id="7" name="矩形 6"/>
          <p:cNvSpPr/>
          <p:nvPr/>
        </p:nvSpPr>
        <p:spPr>
          <a:xfrm>
            <a:off x="66318" y="3589807"/>
            <a:ext cx="4738857" cy="1169551"/>
          </a:xfrm>
          <a:prstGeom prst="rect">
            <a:avLst/>
          </a:prstGeom>
        </p:spPr>
        <p:txBody>
          <a:bodyPr wrap="square">
            <a:spAutoFit/>
          </a:bodyPr>
          <a:lstStyle/>
          <a:p>
            <a:r>
              <a:rPr lang="en-US" altLang="zh-CN" sz="1400" dirty="0">
                <a:latin typeface="Times New Roman" panose="02020603050405020304" pitchFamily="18" charset="0"/>
                <a:ea typeface="MS Mincho"/>
              </a:rPr>
              <a:t>The detector stray field can reach the booster and influences the beam dynamics of booster. The current study shows that the correction to the detector stray field seems possible at low field (</a:t>
            </a:r>
            <a:r>
              <a:rPr lang="en-US" altLang="zh-CN" sz="1400" dirty="0">
                <a:solidFill>
                  <a:srgbClr val="FF0000"/>
                </a:solidFill>
                <a:latin typeface="Times New Roman" panose="02020603050405020304" pitchFamily="18" charset="0"/>
                <a:ea typeface="MS Mincho"/>
              </a:rPr>
              <a:t>less than 50 gauss</a:t>
            </a:r>
            <a:r>
              <a:rPr lang="en-US" altLang="zh-CN" sz="1400" dirty="0">
                <a:latin typeface="Times New Roman" panose="02020603050405020304" pitchFamily="18" charset="0"/>
                <a:ea typeface="MS Mincho"/>
              </a:rPr>
              <a:t>) level by orbit </a:t>
            </a:r>
            <a:r>
              <a:rPr lang="en-US" altLang="zh-CN" sz="1400" dirty="0" smtClean="0">
                <a:latin typeface="Times New Roman" panose="02020603050405020304" pitchFamily="18" charset="0"/>
                <a:ea typeface="MS Mincho"/>
              </a:rPr>
              <a:t>correction.</a:t>
            </a:r>
          </a:p>
          <a:p>
            <a:pPr marL="285750" indent="-285750">
              <a:buFont typeface="Arial" panose="020B0604020202020204" pitchFamily="34" charset="0"/>
              <a:buChar char="•"/>
            </a:pPr>
            <a:r>
              <a:rPr lang="en-US" altLang="zh-CN" sz="1400" dirty="0"/>
              <a:t> </a:t>
            </a:r>
            <a:r>
              <a:rPr lang="en-US" altLang="zh-CN" sz="1400" dirty="0" smtClean="0">
                <a:solidFill>
                  <a:srgbClr val="FF0000"/>
                </a:solidFill>
              </a:rPr>
              <a:t>Add </a:t>
            </a:r>
            <a:r>
              <a:rPr lang="en-US" altLang="zh-CN" sz="1400" dirty="0" smtClean="0">
                <a:solidFill>
                  <a:srgbClr val="FF0000"/>
                </a:solidFill>
              </a:rPr>
              <a:t>correctors</a:t>
            </a:r>
            <a:endParaRPr lang="zh-CN" altLang="en-US" sz="1400" dirty="0">
              <a:solidFill>
                <a:srgbClr val="FF0000"/>
              </a:solidFill>
            </a:endParaRPr>
          </a:p>
        </p:txBody>
      </p:sp>
      <p:sp>
        <p:nvSpPr>
          <p:cNvPr id="8" name="矩形 7"/>
          <p:cNvSpPr/>
          <p:nvPr/>
        </p:nvSpPr>
        <p:spPr>
          <a:xfrm>
            <a:off x="93862" y="4660189"/>
            <a:ext cx="4711313" cy="415498"/>
          </a:xfrm>
          <a:prstGeom prst="rect">
            <a:avLst/>
          </a:prstGeom>
        </p:spPr>
        <p:txBody>
          <a:bodyPr wrap="square">
            <a:spAutoFit/>
          </a:bodyPr>
          <a:lstStyle/>
          <a:p>
            <a:r>
              <a:rPr lang="en-US" altLang="zh-CN" sz="1050" kern="100" dirty="0">
                <a:latin typeface="Times New Roman" panose="02020603050405020304" pitchFamily="18" charset="0"/>
                <a:ea typeface="MS Mincho"/>
              </a:rPr>
              <a:t>Dou Wang, Yuan Zhang, </a:t>
            </a:r>
            <a:r>
              <a:rPr lang="en-US" altLang="zh-CN" sz="1050" kern="100" dirty="0" err="1">
                <a:latin typeface="Times New Roman" panose="02020603050405020304" pitchFamily="18" charset="0"/>
                <a:ea typeface="MS Mincho"/>
              </a:rPr>
              <a:t>Daheng</a:t>
            </a:r>
            <a:r>
              <a:rPr lang="en-US" altLang="zh-CN" sz="1050" kern="100" dirty="0">
                <a:latin typeface="Times New Roman" panose="02020603050405020304" pitchFamily="18" charset="0"/>
                <a:ea typeface="MS Mincho"/>
              </a:rPr>
              <a:t> Ji, Feipeng Ning, </a:t>
            </a:r>
            <a:r>
              <a:rPr lang="en-US" altLang="zh-CN" sz="1050" dirty="0">
                <a:latin typeface="Times New Roman" panose="02020603050405020304" pitchFamily="18" charset="0"/>
                <a:ea typeface="MS Mincho"/>
              </a:rPr>
              <a:t>I</a:t>
            </a:r>
            <a:r>
              <a:rPr lang="en-US" altLang="zh-CN" sz="1050" kern="100" dirty="0">
                <a:latin typeface="Times New Roman" panose="02020603050405020304" pitchFamily="18" charset="0"/>
                <a:ea typeface="MS Mincho"/>
              </a:rPr>
              <a:t>mpacts of Detector Stray Field on Booster, </a:t>
            </a:r>
            <a:r>
              <a:rPr lang="en-US" altLang="zh-CN" sz="1050" dirty="0">
                <a:latin typeface="Times New Roman" panose="02020603050405020304" pitchFamily="18" charset="0"/>
                <a:ea typeface="黑体" panose="02010609060101010101" pitchFamily="49" charset="-122"/>
              </a:rPr>
              <a:t>AP NOTE,</a:t>
            </a:r>
            <a:r>
              <a:rPr lang="en-US" altLang="zh-CN" sz="1050" dirty="0">
                <a:latin typeface="Times New Roman" panose="02020603050405020304" pitchFamily="18" charset="0"/>
                <a:ea typeface="MS Mincho"/>
              </a:rPr>
              <a:t> ACC-AP-NOTE-2020-001, Receive Date (October 15, 2020)</a:t>
            </a:r>
            <a:endParaRPr lang="zh-CN" altLang="en-US" sz="1050" dirty="0"/>
          </a:p>
        </p:txBody>
      </p:sp>
      <p:grpSp>
        <p:nvGrpSpPr>
          <p:cNvPr id="17" name="组合 16"/>
          <p:cNvGrpSpPr/>
          <p:nvPr/>
        </p:nvGrpSpPr>
        <p:grpSpPr>
          <a:xfrm>
            <a:off x="117119" y="1185108"/>
            <a:ext cx="4141995" cy="2385406"/>
            <a:chOff x="66319" y="1606023"/>
            <a:chExt cx="4141995" cy="2385406"/>
          </a:xfrm>
        </p:grpSpPr>
        <p:pic>
          <p:nvPicPr>
            <p:cNvPr id="10" name="图片 9"/>
            <p:cNvPicPr>
              <a:picLocks noChangeAspect="1"/>
            </p:cNvPicPr>
            <p:nvPr/>
          </p:nvPicPr>
          <p:blipFill>
            <a:blip r:embed="rId2"/>
            <a:stretch>
              <a:fillRect/>
            </a:stretch>
          </p:blipFill>
          <p:spPr>
            <a:xfrm>
              <a:off x="66319" y="1606023"/>
              <a:ext cx="4141995" cy="2385406"/>
            </a:xfrm>
            <a:prstGeom prst="rect">
              <a:avLst/>
            </a:prstGeom>
          </p:spPr>
        </p:pic>
        <p:cxnSp>
          <p:nvCxnSpPr>
            <p:cNvPr id="12" name="直接连接符 11"/>
            <p:cNvCxnSpPr/>
            <p:nvPr/>
          </p:nvCxnSpPr>
          <p:spPr>
            <a:xfrm>
              <a:off x="628650" y="2002971"/>
              <a:ext cx="3108779" cy="7258"/>
            </a:xfrm>
            <a:prstGeom prst="line">
              <a:avLst/>
            </a:prstGeom>
          </p:spPr>
          <p:style>
            <a:lnRef idx="3">
              <a:schemeClr val="accent4"/>
            </a:lnRef>
            <a:fillRef idx="0">
              <a:schemeClr val="accent4"/>
            </a:fillRef>
            <a:effectRef idx="2">
              <a:schemeClr val="accent4"/>
            </a:effectRef>
            <a:fontRef idx="minor">
              <a:schemeClr val="tx1"/>
            </a:fontRef>
          </p:style>
        </p:cxnSp>
        <p:cxnSp>
          <p:nvCxnSpPr>
            <p:cNvPr id="14" name="直接箭头连接符 13"/>
            <p:cNvCxnSpPr/>
            <p:nvPr/>
          </p:nvCxnSpPr>
          <p:spPr>
            <a:xfrm flipH="1">
              <a:off x="943429" y="2002971"/>
              <a:ext cx="21771" cy="1879600"/>
            </a:xfrm>
            <a:prstGeom prst="straightConnector1">
              <a:avLst/>
            </a:prstGeom>
            <a:ln>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703943" y="2798726"/>
              <a:ext cx="498855" cy="300082"/>
            </a:xfrm>
            <a:prstGeom prst="rect">
              <a:avLst/>
            </a:prstGeom>
            <a:noFill/>
          </p:spPr>
          <p:txBody>
            <a:bodyPr wrap="none" rtlCol="0">
              <a:spAutoFit/>
            </a:bodyPr>
            <a:lstStyle/>
            <a:p>
              <a:r>
                <a:rPr lang="en-US" altLang="zh-CN" dirty="0" smtClean="0">
                  <a:solidFill>
                    <a:schemeClr val="bg1"/>
                  </a:solidFill>
                </a:rPr>
                <a:t>25m</a:t>
              </a:r>
              <a:endParaRPr lang="zh-CN" altLang="en-US" dirty="0">
                <a:solidFill>
                  <a:schemeClr val="bg1"/>
                </a:solidFill>
              </a:endParaRPr>
            </a:p>
          </p:txBody>
        </p:sp>
      </p:grpSp>
      <p:pic>
        <p:nvPicPr>
          <p:cNvPr id="16" name="图片 15"/>
          <p:cNvPicPr>
            <a:picLocks noChangeAspect="1"/>
          </p:cNvPicPr>
          <p:nvPr/>
        </p:nvPicPr>
        <p:blipFill>
          <a:blip r:embed="rId3"/>
          <a:stretch>
            <a:fillRect/>
          </a:stretch>
        </p:blipFill>
        <p:spPr>
          <a:xfrm>
            <a:off x="5089679" y="980682"/>
            <a:ext cx="3612949" cy="2480974"/>
          </a:xfrm>
          <a:prstGeom prst="rect">
            <a:avLst/>
          </a:prstGeom>
        </p:spPr>
      </p:pic>
      <p:sp>
        <p:nvSpPr>
          <p:cNvPr id="18" name="文本框 17"/>
          <p:cNvSpPr txBox="1"/>
          <p:nvPr/>
        </p:nvSpPr>
        <p:spPr>
          <a:xfrm>
            <a:off x="6267192" y="3253444"/>
            <a:ext cx="1520288" cy="300082"/>
          </a:xfrm>
          <a:prstGeom prst="rect">
            <a:avLst/>
          </a:prstGeom>
          <a:noFill/>
        </p:spPr>
        <p:txBody>
          <a:bodyPr wrap="none" rtlCol="0">
            <a:spAutoFit/>
          </a:bodyPr>
          <a:lstStyle/>
          <a:p>
            <a:r>
              <a:rPr lang="en-US" altLang="zh-CN" dirty="0" smtClean="0"/>
              <a:t>From 54Gs </a:t>
            </a:r>
            <a:r>
              <a:rPr lang="en-US" altLang="zh-CN" dirty="0"/>
              <a:t>to</a:t>
            </a:r>
            <a:r>
              <a:rPr lang="en-US" altLang="zh-CN" dirty="0" smtClean="0"/>
              <a:t> 36Gs</a:t>
            </a:r>
            <a:endParaRPr lang="zh-CN" altLang="en-US" dirty="0"/>
          </a:p>
        </p:txBody>
      </p:sp>
      <p:sp>
        <p:nvSpPr>
          <p:cNvPr id="19" name="左大括号 18"/>
          <p:cNvSpPr/>
          <p:nvPr/>
        </p:nvSpPr>
        <p:spPr>
          <a:xfrm rot="16200000">
            <a:off x="2899199" y="966086"/>
            <a:ext cx="239486" cy="1538574"/>
          </a:xfrm>
          <a:prstGeom prst="leftBrace">
            <a:avLst>
              <a:gd name="adj1" fmla="val 109092"/>
              <a:gd name="adj2" fmla="val 50943"/>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1" name="直接箭头连接符 20"/>
          <p:cNvCxnSpPr/>
          <p:nvPr/>
        </p:nvCxnSpPr>
        <p:spPr>
          <a:xfrm>
            <a:off x="3091543" y="1960874"/>
            <a:ext cx="1937658"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pic>
        <p:nvPicPr>
          <p:cNvPr id="26" name="图片 25"/>
          <p:cNvPicPr>
            <a:picLocks noChangeAspect="1"/>
          </p:cNvPicPr>
          <p:nvPr/>
        </p:nvPicPr>
        <p:blipFill>
          <a:blip r:embed="rId5"/>
          <a:stretch>
            <a:fillRect/>
          </a:stretch>
        </p:blipFill>
        <p:spPr>
          <a:xfrm>
            <a:off x="5830" y="0"/>
            <a:ext cx="965765" cy="624497"/>
          </a:xfrm>
          <a:prstGeom prst="rect">
            <a:avLst/>
          </a:prstGeom>
        </p:spPr>
      </p:pic>
      <p:sp>
        <p:nvSpPr>
          <p:cNvPr id="27" name="矩形 26"/>
          <p:cNvSpPr/>
          <p:nvPr/>
        </p:nvSpPr>
        <p:spPr>
          <a:xfrm>
            <a:off x="5089679" y="4031821"/>
            <a:ext cx="3875314" cy="923330"/>
          </a:xfrm>
          <a:prstGeom prst="rect">
            <a:avLst/>
          </a:prstGeom>
        </p:spPr>
        <p:txBody>
          <a:bodyPr wrap="square">
            <a:spAutoFit/>
          </a:bodyPr>
          <a:lstStyle/>
          <a:p>
            <a:r>
              <a:rPr lang="zh-CN" altLang="en-US" sz="1800" dirty="0">
                <a:solidFill>
                  <a:srgbClr val="FF0000"/>
                </a:solidFill>
              </a:rPr>
              <a:t>The impact of </a:t>
            </a:r>
            <a:r>
              <a:rPr lang="en-US" altLang="zh-CN" sz="1800" dirty="0" smtClean="0">
                <a:solidFill>
                  <a:srgbClr val="FF0000"/>
                </a:solidFill>
              </a:rPr>
              <a:t>the stray</a:t>
            </a:r>
            <a:r>
              <a:rPr lang="zh-CN" altLang="en-US" sz="1800" dirty="0" smtClean="0">
                <a:solidFill>
                  <a:srgbClr val="FF0000"/>
                </a:solidFill>
              </a:rPr>
              <a:t> </a:t>
            </a:r>
            <a:r>
              <a:rPr lang="zh-CN" altLang="en-US" sz="1800" dirty="0">
                <a:solidFill>
                  <a:srgbClr val="FF0000"/>
                </a:solidFill>
              </a:rPr>
              <a:t>field on </a:t>
            </a:r>
            <a:r>
              <a:rPr lang="en-US" altLang="zh-CN" sz="1800" dirty="0" smtClean="0">
                <a:solidFill>
                  <a:srgbClr val="FF0000"/>
                </a:solidFill>
              </a:rPr>
              <a:t>the </a:t>
            </a:r>
            <a:r>
              <a:rPr lang="zh-CN" altLang="en-US" sz="1800" dirty="0" smtClean="0">
                <a:solidFill>
                  <a:srgbClr val="FF0000"/>
                </a:solidFill>
              </a:rPr>
              <a:t>beam is being evaluated</a:t>
            </a:r>
            <a:r>
              <a:rPr lang="en-US" altLang="zh-CN" sz="1800" dirty="0" smtClean="0">
                <a:solidFill>
                  <a:srgbClr val="FF0000"/>
                </a:solidFill>
              </a:rPr>
              <a:t>.</a:t>
            </a:r>
          </a:p>
          <a:p>
            <a:pPr lvl="1"/>
            <a:r>
              <a:rPr lang="en-US" altLang="zh-CN" sz="1800" dirty="0" smtClean="0">
                <a:solidFill>
                  <a:srgbClr val="FF0000"/>
                </a:solidFill>
              </a:rPr>
              <a:t>Anti-solenoid or Yoke?</a:t>
            </a:r>
            <a:endParaRPr lang="zh-CN" altLang="en-US" sz="1800" dirty="0">
              <a:solidFill>
                <a:srgbClr val="FF0000"/>
              </a:solidFill>
            </a:endParaRPr>
          </a:p>
        </p:txBody>
      </p:sp>
      <p:sp>
        <p:nvSpPr>
          <p:cNvPr id="29" name="文本框 28"/>
          <p:cNvSpPr txBox="1"/>
          <p:nvPr/>
        </p:nvSpPr>
        <p:spPr>
          <a:xfrm>
            <a:off x="330411" y="710942"/>
            <a:ext cx="5752600" cy="369332"/>
          </a:xfrm>
          <a:prstGeom prst="rect">
            <a:avLst/>
          </a:prstGeom>
          <a:noFill/>
        </p:spPr>
        <p:txBody>
          <a:bodyPr wrap="none" rtlCol="0">
            <a:spAutoFit/>
          </a:bodyPr>
          <a:lstStyle/>
          <a:p>
            <a:r>
              <a:rPr lang="en-US" altLang="zh-CN" sz="1800" dirty="0" smtClean="0">
                <a:solidFill>
                  <a:srgbClr val="FF0000"/>
                </a:solidFill>
              </a:rPr>
              <a:t>Are there any </a:t>
            </a:r>
            <a:r>
              <a:rPr lang="en-US" altLang="zh-CN" sz="1800" dirty="0">
                <a:solidFill>
                  <a:srgbClr val="FF0000"/>
                </a:solidFill>
              </a:rPr>
              <a:t>other requirements for </a:t>
            </a:r>
            <a:r>
              <a:rPr lang="en-US" altLang="zh-CN" sz="1800" dirty="0" smtClean="0">
                <a:solidFill>
                  <a:srgbClr val="FF0000"/>
                </a:solidFill>
              </a:rPr>
              <a:t>stray </a:t>
            </a:r>
            <a:r>
              <a:rPr lang="en-US" altLang="zh-CN" sz="1800" dirty="0">
                <a:solidFill>
                  <a:srgbClr val="FF0000"/>
                </a:solidFill>
              </a:rPr>
              <a:t>magnetic </a:t>
            </a:r>
            <a:r>
              <a:rPr lang="en-US" altLang="zh-CN" sz="1800" dirty="0" smtClean="0">
                <a:solidFill>
                  <a:srgbClr val="FF0000"/>
                </a:solidFill>
              </a:rPr>
              <a:t>fields?</a:t>
            </a:r>
            <a:endParaRPr lang="zh-CN" altLang="en-US" sz="1800" dirty="0">
              <a:solidFill>
                <a:srgbClr val="FF0000"/>
              </a:solidFill>
            </a:endParaRPr>
          </a:p>
        </p:txBody>
      </p:sp>
      <p:sp>
        <p:nvSpPr>
          <p:cNvPr id="30" name="文本框 29"/>
          <p:cNvSpPr txBox="1"/>
          <p:nvPr/>
        </p:nvSpPr>
        <p:spPr>
          <a:xfrm>
            <a:off x="5089679" y="3511852"/>
            <a:ext cx="3781741" cy="307777"/>
          </a:xfrm>
          <a:prstGeom prst="rect">
            <a:avLst/>
          </a:prstGeom>
          <a:noFill/>
        </p:spPr>
        <p:txBody>
          <a:bodyPr wrap="none" rtlCol="0">
            <a:spAutoFit/>
          </a:bodyPr>
          <a:lstStyle/>
          <a:p>
            <a:r>
              <a:rPr lang="en-US" altLang="zh-CN" sz="1400" dirty="0" smtClean="0"/>
              <a:t>A little higher than 50 </a:t>
            </a:r>
            <a:r>
              <a:rPr lang="en-US" altLang="zh-CN" sz="1400" dirty="0" err="1" smtClean="0"/>
              <a:t>Gs</a:t>
            </a:r>
            <a:r>
              <a:rPr lang="en-US" altLang="zh-CN" sz="1400" dirty="0" smtClean="0"/>
              <a:t> at the booster location. </a:t>
            </a:r>
            <a:endParaRPr lang="zh-CN" altLang="en-US" sz="1400" dirty="0"/>
          </a:p>
        </p:txBody>
      </p:sp>
    </p:spTree>
    <p:extLst>
      <p:ext uri="{BB962C8B-B14F-4D97-AF65-F5344CB8AC3E}">
        <p14:creationId xmlns:p14="http://schemas.microsoft.com/office/powerpoint/2010/main" val="1751077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64944" y="949571"/>
            <a:ext cx="7886700" cy="3266526"/>
          </a:xfrm>
        </p:spPr>
        <p:txBody>
          <a:bodyPr/>
          <a:lstStyle/>
          <a:p>
            <a:r>
              <a:rPr lang="en-US" altLang="zh-CN" dirty="0" smtClean="0"/>
              <a:t>1</a:t>
            </a:r>
            <a:r>
              <a:rPr lang="en-US" altLang="zh-CN" dirty="0"/>
              <a:t>, </a:t>
            </a:r>
            <a:r>
              <a:rPr lang="en-US" altLang="zh-CN" dirty="0" smtClean="0"/>
              <a:t>magnetic field uniformity of Tracking volume?</a:t>
            </a:r>
          </a:p>
          <a:p>
            <a:r>
              <a:rPr lang="en-US" altLang="zh-CN" dirty="0" smtClean="0"/>
              <a:t>2, stray field on detectors, electronics, </a:t>
            </a:r>
            <a:r>
              <a:rPr lang="en-US" altLang="zh-CN" dirty="0"/>
              <a:t>power source, Vacuum </a:t>
            </a:r>
            <a:r>
              <a:rPr lang="en-US" altLang="zh-CN" dirty="0" smtClean="0"/>
              <a:t>pumps?</a:t>
            </a:r>
          </a:p>
          <a:p>
            <a:r>
              <a:rPr lang="en-US" altLang="zh-CN" dirty="0" smtClean="0"/>
              <a:t>3, stray field on beam?</a:t>
            </a:r>
          </a:p>
          <a:p>
            <a:r>
              <a:rPr lang="en-US" altLang="zh-CN" dirty="0" smtClean="0"/>
              <a:t>4, stray field on booster?</a:t>
            </a:r>
            <a:endParaRPr lang="zh-CN" altLang="en-US" dirty="0"/>
          </a:p>
        </p:txBody>
      </p:sp>
      <p:sp>
        <p:nvSpPr>
          <p:cNvPr id="5" name="灯片编号占位符 4"/>
          <p:cNvSpPr>
            <a:spLocks noGrp="1"/>
          </p:cNvSpPr>
          <p:nvPr>
            <p:ph type="sldNum" sz="quarter" idx="12"/>
          </p:nvPr>
        </p:nvSpPr>
        <p:spPr/>
        <p:txBody>
          <a:bodyPr/>
          <a:lstStyle/>
          <a:p>
            <a:fld id="{1BC14028-2C42-48E4-958A-A39E3E99AC05}" type="slidenum">
              <a:rPr lang="en-US" smtClean="0"/>
              <a:t>11</a:t>
            </a:fld>
            <a:endParaRPr lang="en-US"/>
          </a:p>
        </p:txBody>
      </p:sp>
      <p:sp>
        <p:nvSpPr>
          <p:cNvPr id="6" name="矩形 5"/>
          <p:cNvSpPr/>
          <p:nvPr/>
        </p:nvSpPr>
        <p:spPr>
          <a:xfrm>
            <a:off x="971595" y="0"/>
            <a:ext cx="7265888" cy="624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smtClean="0">
                <a:solidFill>
                  <a:schemeClr val="tx1"/>
                </a:solidFill>
              </a:rPr>
              <a:t>Any requirements?</a:t>
            </a:r>
            <a:endParaRPr lang="zh-CN" altLang="en-US" sz="2800" dirty="0">
              <a:solidFill>
                <a:schemeClr val="tx1"/>
              </a:solidFill>
            </a:endParaRPr>
          </a:p>
        </p:txBody>
      </p:sp>
      <p:cxnSp>
        <p:nvCxnSpPr>
          <p:cNvPr id="7" name="直接连接符 6"/>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pic>
        <p:nvPicPr>
          <p:cNvPr id="9" name="图片 8"/>
          <p:cNvPicPr>
            <a:picLocks noChangeAspect="1"/>
          </p:cNvPicPr>
          <p:nvPr/>
        </p:nvPicPr>
        <p:blipFill>
          <a:blip r:embed="rId3"/>
          <a:stretch>
            <a:fillRect/>
          </a:stretch>
        </p:blipFill>
        <p:spPr>
          <a:xfrm>
            <a:off x="5830" y="0"/>
            <a:ext cx="965765" cy="624497"/>
          </a:xfrm>
          <a:prstGeom prst="rect">
            <a:avLst/>
          </a:prstGeom>
        </p:spPr>
      </p:pic>
    </p:spTree>
    <p:extLst>
      <p:ext uri="{BB962C8B-B14F-4D97-AF65-F5344CB8AC3E}">
        <p14:creationId xmlns:p14="http://schemas.microsoft.com/office/powerpoint/2010/main" val="2346352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64944" y="949571"/>
            <a:ext cx="7886700" cy="3266526"/>
          </a:xfrm>
        </p:spPr>
        <p:txBody>
          <a:bodyPr/>
          <a:lstStyle/>
          <a:p>
            <a:r>
              <a:rPr lang="en-US" altLang="zh-CN" dirty="0" smtClean="0"/>
              <a:t>1</a:t>
            </a:r>
            <a:r>
              <a:rPr lang="en-US" altLang="zh-CN" dirty="0"/>
              <a:t>, Optimization design of </a:t>
            </a:r>
            <a:r>
              <a:rPr lang="en-US" altLang="zh-CN" dirty="0" smtClean="0"/>
              <a:t>LTS cable;</a:t>
            </a:r>
          </a:p>
          <a:p>
            <a:r>
              <a:rPr lang="en-US" altLang="zh-CN" dirty="0" smtClean="0"/>
              <a:t>2, Cryogenic system research;</a:t>
            </a:r>
          </a:p>
          <a:p>
            <a:r>
              <a:rPr lang="en-US" altLang="zh-CN" dirty="0" smtClean="0"/>
              <a:t>3, Mechanical structure research;</a:t>
            </a:r>
          </a:p>
          <a:p>
            <a:r>
              <a:rPr lang="en-US" altLang="zh-CN" dirty="0" smtClean="0"/>
              <a:t>4, Quench detection and protection system;</a:t>
            </a:r>
          </a:p>
          <a:p>
            <a:r>
              <a:rPr lang="en-US" altLang="zh-CN" dirty="0" smtClean="0"/>
              <a:t>5, Yoke and stray field;</a:t>
            </a:r>
          </a:p>
          <a:p>
            <a:r>
              <a:rPr lang="en-US" altLang="zh-CN" dirty="0"/>
              <a:t>6</a:t>
            </a:r>
            <a:r>
              <a:rPr lang="en-US" altLang="zh-CN" dirty="0" smtClean="0"/>
              <a:t>, HTS options study.</a:t>
            </a:r>
            <a:endParaRPr lang="zh-CN" altLang="en-US" dirty="0"/>
          </a:p>
        </p:txBody>
      </p:sp>
      <p:sp>
        <p:nvSpPr>
          <p:cNvPr id="5" name="灯片编号占位符 4"/>
          <p:cNvSpPr>
            <a:spLocks noGrp="1"/>
          </p:cNvSpPr>
          <p:nvPr>
            <p:ph type="sldNum" sz="quarter" idx="12"/>
          </p:nvPr>
        </p:nvSpPr>
        <p:spPr/>
        <p:txBody>
          <a:bodyPr/>
          <a:lstStyle/>
          <a:p>
            <a:fld id="{1BC14028-2C42-48E4-958A-A39E3E99AC05}" type="slidenum">
              <a:rPr lang="en-US" smtClean="0"/>
              <a:t>12</a:t>
            </a:fld>
            <a:endParaRPr lang="en-US"/>
          </a:p>
        </p:txBody>
      </p:sp>
      <p:sp>
        <p:nvSpPr>
          <p:cNvPr id="6" name="矩形 5"/>
          <p:cNvSpPr/>
          <p:nvPr/>
        </p:nvSpPr>
        <p:spPr>
          <a:xfrm>
            <a:off x="971595" y="0"/>
            <a:ext cx="7265888" cy="624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a:solidFill>
                  <a:schemeClr val="tx1"/>
                </a:solidFill>
              </a:rPr>
              <a:t>W</a:t>
            </a:r>
            <a:r>
              <a:rPr lang="en-US" altLang="zh-CN" sz="2800" dirty="0" smtClean="0">
                <a:solidFill>
                  <a:schemeClr val="tx1"/>
                </a:solidFill>
              </a:rPr>
              <a:t>ork towards </a:t>
            </a:r>
            <a:r>
              <a:rPr lang="en-US" altLang="zh-CN" sz="2800" dirty="0">
                <a:solidFill>
                  <a:schemeClr val="tx1"/>
                </a:solidFill>
              </a:rPr>
              <a:t>TDR</a:t>
            </a:r>
            <a:endParaRPr lang="zh-CN" altLang="en-US" sz="2800" dirty="0">
              <a:solidFill>
                <a:schemeClr val="tx1"/>
              </a:solidFill>
            </a:endParaRPr>
          </a:p>
        </p:txBody>
      </p:sp>
      <p:cxnSp>
        <p:nvCxnSpPr>
          <p:cNvPr id="7" name="直接连接符 6"/>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pic>
        <p:nvPicPr>
          <p:cNvPr id="9" name="图片 8"/>
          <p:cNvPicPr>
            <a:picLocks noChangeAspect="1"/>
          </p:cNvPicPr>
          <p:nvPr/>
        </p:nvPicPr>
        <p:blipFill>
          <a:blip r:embed="rId3"/>
          <a:stretch>
            <a:fillRect/>
          </a:stretch>
        </p:blipFill>
        <p:spPr>
          <a:xfrm>
            <a:off x="5830" y="0"/>
            <a:ext cx="965765" cy="624497"/>
          </a:xfrm>
          <a:prstGeom prst="rect">
            <a:avLst/>
          </a:prstGeom>
        </p:spPr>
      </p:pic>
    </p:spTree>
    <p:extLst>
      <p:ext uri="{BB962C8B-B14F-4D97-AF65-F5344CB8AC3E}">
        <p14:creationId xmlns:p14="http://schemas.microsoft.com/office/powerpoint/2010/main" val="2741419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8237483" cy="624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3248025" y="81870"/>
            <a:ext cx="1781175" cy="484007"/>
          </a:xfrm>
        </p:spPr>
        <p:txBody>
          <a:bodyPr/>
          <a:lstStyle/>
          <a:p>
            <a:pPr algn="ctr" defTabSz="685983" eaLnBrk="0" fontAlgn="base" hangingPunct="0">
              <a:spcAft>
                <a:spcPct val="0"/>
              </a:spcAft>
            </a:pPr>
            <a:r>
              <a:rPr lang="en-US" altLang="zh-CN" sz="2700" b="1" dirty="0" smtClean="0">
                <a:solidFill>
                  <a:srgbClr val="000000"/>
                </a:solidFill>
                <a:ea typeface="+mn-ea"/>
                <a:cs typeface="+mn-cs"/>
              </a:rPr>
              <a:t>Outline </a:t>
            </a:r>
            <a:endParaRPr lang="zh-CN" altLang="en-US" sz="2700" b="1" dirty="0">
              <a:solidFill>
                <a:srgbClr val="000000"/>
              </a:solidFill>
              <a:ea typeface="+mn-ea"/>
              <a:cs typeface="+mn-cs"/>
            </a:endParaRPr>
          </a:p>
        </p:txBody>
      </p:sp>
      <p:sp>
        <p:nvSpPr>
          <p:cNvPr id="3" name="内容占位符 2"/>
          <p:cNvSpPr>
            <a:spLocks noGrp="1"/>
          </p:cNvSpPr>
          <p:nvPr>
            <p:ph idx="1"/>
          </p:nvPr>
        </p:nvSpPr>
        <p:spPr>
          <a:xfrm>
            <a:off x="564944" y="880038"/>
            <a:ext cx="7922419" cy="3755267"/>
          </a:xfrm>
        </p:spPr>
        <p:txBody>
          <a:bodyPr>
            <a:normAutofit/>
          </a:bodyPr>
          <a:lstStyle/>
          <a:p>
            <a:pPr marL="514350" indent="-514350">
              <a:lnSpc>
                <a:spcPct val="150000"/>
              </a:lnSpc>
              <a:buFont typeface="+mj-lt"/>
              <a:buAutoNum type="arabicPeriod"/>
            </a:pPr>
            <a:r>
              <a:rPr lang="en-US" altLang="zh-CN" sz="2400" dirty="0" smtClean="0"/>
              <a:t>Magnetic parameters</a:t>
            </a:r>
          </a:p>
          <a:p>
            <a:pPr marL="514350" indent="-514350">
              <a:lnSpc>
                <a:spcPct val="150000"/>
              </a:lnSpc>
              <a:buFont typeface="+mj-lt"/>
              <a:buAutoNum type="arabicPeriod"/>
            </a:pPr>
            <a:r>
              <a:rPr lang="en-US" altLang="zh-CN" sz="2400" dirty="0" smtClean="0"/>
              <a:t>Physical design of the detector magnet</a:t>
            </a:r>
          </a:p>
          <a:p>
            <a:pPr marL="514350" indent="-514350">
              <a:lnSpc>
                <a:spcPct val="150000"/>
              </a:lnSpc>
              <a:buFont typeface="+mj-lt"/>
              <a:buAutoNum type="arabicPeriod"/>
            </a:pPr>
            <a:r>
              <a:rPr lang="en-US" altLang="zh-CN" sz="2400" dirty="0" smtClean="0"/>
              <a:t>Yoke and </a:t>
            </a:r>
            <a:r>
              <a:rPr lang="en-US" altLang="zh-CN" sz="2400" dirty="0" smtClean="0"/>
              <a:t>stray field</a:t>
            </a:r>
          </a:p>
          <a:p>
            <a:pPr marL="514350" indent="-514350">
              <a:lnSpc>
                <a:spcPct val="150000"/>
              </a:lnSpc>
              <a:buFont typeface="+mj-lt"/>
              <a:buAutoNum type="arabicPeriod"/>
            </a:pPr>
            <a:r>
              <a:rPr lang="en-US" altLang="zh-CN" sz="2400" dirty="0" smtClean="0"/>
              <a:t>Ongoing work</a:t>
            </a:r>
            <a:endParaRPr lang="en-US" altLang="zh-CN" sz="2400" dirty="0"/>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sp>
        <p:nvSpPr>
          <p:cNvPr id="7" name="灯片编号占位符 6">
            <a:extLst>
              <a:ext uri="{FF2B5EF4-FFF2-40B4-BE49-F238E27FC236}">
                <a16:creationId xmlns:a16="http://schemas.microsoft.com/office/drawing/2014/main" id="{75E1F5EC-53C3-4719-821B-2089C20D5C08}"/>
              </a:ext>
            </a:extLst>
          </p:cNvPr>
          <p:cNvSpPr>
            <a:spLocks noGrp="1"/>
          </p:cNvSpPr>
          <p:nvPr>
            <p:ph type="sldNum" sz="quarter" idx="12"/>
          </p:nvPr>
        </p:nvSpPr>
        <p:spPr/>
        <p:txBody>
          <a:bodyPr/>
          <a:lstStyle/>
          <a:p>
            <a:fld id="{1BC14028-2C42-48E4-958A-A39E3E99AC05}" type="slidenum">
              <a:rPr lang="en-US" smtClean="0"/>
              <a:t>2</a:t>
            </a:fld>
            <a:endParaRPr lang="en-US"/>
          </a:p>
        </p:txBody>
      </p:sp>
      <p:pic>
        <p:nvPicPr>
          <p:cNvPr id="9" name="图片 8"/>
          <p:cNvPicPr>
            <a:picLocks noChangeAspect="1"/>
          </p:cNvPicPr>
          <p:nvPr/>
        </p:nvPicPr>
        <p:blipFill>
          <a:blip r:embed="rId3"/>
          <a:stretch>
            <a:fillRect/>
          </a:stretch>
        </p:blipFill>
        <p:spPr>
          <a:xfrm>
            <a:off x="5830" y="0"/>
            <a:ext cx="965765" cy="624497"/>
          </a:xfrm>
          <a:prstGeom prst="rect">
            <a:avLst/>
          </a:prstGeom>
        </p:spPr>
      </p:pic>
    </p:spTree>
    <p:extLst>
      <p:ext uri="{BB962C8B-B14F-4D97-AF65-F5344CB8AC3E}">
        <p14:creationId xmlns:p14="http://schemas.microsoft.com/office/powerpoint/2010/main" val="9561132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8237483" cy="624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971595" y="79215"/>
            <a:ext cx="7265888" cy="484007"/>
          </a:xfrm>
        </p:spPr>
        <p:txBody>
          <a:bodyPr>
            <a:noAutofit/>
          </a:bodyPr>
          <a:lstStyle/>
          <a:p>
            <a:pPr>
              <a:lnSpc>
                <a:spcPct val="150000"/>
              </a:lnSpc>
            </a:pPr>
            <a:r>
              <a:rPr lang="en-US" altLang="zh-CN" sz="2800" dirty="0" smtClean="0"/>
              <a:t>1. Magnet parameters</a:t>
            </a:r>
            <a:endParaRPr lang="en-US" altLang="zh-CN" sz="2800" dirty="0"/>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sp>
        <p:nvSpPr>
          <p:cNvPr id="7" name="灯片编号占位符 6">
            <a:extLst>
              <a:ext uri="{FF2B5EF4-FFF2-40B4-BE49-F238E27FC236}">
                <a16:creationId xmlns:a16="http://schemas.microsoft.com/office/drawing/2014/main" id="{75E1F5EC-53C3-4719-821B-2089C20D5C08}"/>
              </a:ext>
            </a:extLst>
          </p:cNvPr>
          <p:cNvSpPr>
            <a:spLocks noGrp="1"/>
          </p:cNvSpPr>
          <p:nvPr>
            <p:ph type="sldNum" sz="quarter" idx="12"/>
          </p:nvPr>
        </p:nvSpPr>
        <p:spPr/>
        <p:txBody>
          <a:bodyPr/>
          <a:lstStyle/>
          <a:p>
            <a:fld id="{1BC14028-2C42-48E4-958A-A39E3E99AC05}" type="slidenum">
              <a:rPr lang="en-US" smtClean="0"/>
              <a:t>3</a:t>
            </a:fld>
            <a:endParaRPr lang="en-US" dirty="0"/>
          </a:p>
        </p:txBody>
      </p:sp>
      <p:pic>
        <p:nvPicPr>
          <p:cNvPr id="9" name="图片 8"/>
          <p:cNvPicPr>
            <a:picLocks noChangeAspect="1"/>
          </p:cNvPicPr>
          <p:nvPr/>
        </p:nvPicPr>
        <p:blipFill>
          <a:blip r:embed="rId3"/>
          <a:stretch>
            <a:fillRect/>
          </a:stretch>
        </p:blipFill>
        <p:spPr>
          <a:xfrm>
            <a:off x="5830" y="0"/>
            <a:ext cx="965765" cy="624497"/>
          </a:xfrm>
          <a:prstGeom prst="rect">
            <a:avLst/>
          </a:prstGeom>
        </p:spPr>
      </p:pic>
      <p:sp>
        <p:nvSpPr>
          <p:cNvPr id="14" name="矩形 13"/>
          <p:cNvSpPr/>
          <p:nvPr/>
        </p:nvSpPr>
        <p:spPr>
          <a:xfrm>
            <a:off x="327804" y="840992"/>
            <a:ext cx="7909679" cy="369332"/>
          </a:xfrm>
          <a:prstGeom prst="rect">
            <a:avLst/>
          </a:prstGeom>
        </p:spPr>
        <p:txBody>
          <a:bodyPr wrap="square">
            <a:spAutoFit/>
          </a:bodyPr>
          <a:lstStyle/>
          <a:p>
            <a:r>
              <a:rPr lang="en-US" altLang="zh-CN" sz="1800" dirty="0" smtClean="0">
                <a:solidFill>
                  <a:srgbClr val="000000"/>
                </a:solidFill>
                <a:latin typeface="Arial" panose="020B0604020202020204" pitchFamily="34" charset="0"/>
              </a:rPr>
              <a:t>Magnet Interface</a:t>
            </a:r>
            <a:r>
              <a:rPr lang="zh-CN" altLang="en-US" sz="1800" dirty="0" smtClean="0">
                <a:solidFill>
                  <a:srgbClr val="000000"/>
                </a:solidFill>
                <a:latin typeface="Arial" panose="020B0604020202020204" pitchFamily="34" charset="0"/>
              </a:rPr>
              <a:t>：</a:t>
            </a:r>
            <a:endParaRPr lang="en-US" altLang="zh-CN" sz="1600" dirty="0">
              <a:solidFill>
                <a:srgbClr val="000000"/>
              </a:solidFill>
              <a:latin typeface="Arial" panose="020B0604020202020204" pitchFamily="34" charset="0"/>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398" y="1270426"/>
            <a:ext cx="5747593" cy="3775349"/>
          </a:xfrm>
          <a:prstGeom prst="rect">
            <a:avLst/>
          </a:prstGeom>
        </p:spPr>
      </p:pic>
      <p:graphicFrame>
        <p:nvGraphicFramePr>
          <p:cNvPr id="6" name="表格 5"/>
          <p:cNvGraphicFramePr>
            <a:graphicFrameLocks noGrp="1"/>
          </p:cNvGraphicFramePr>
          <p:nvPr>
            <p:extLst>
              <p:ext uri="{D42A27DB-BD31-4B8C-83A1-F6EECF244321}">
                <p14:modId xmlns:p14="http://schemas.microsoft.com/office/powerpoint/2010/main" val="4077701895"/>
              </p:ext>
            </p:extLst>
          </p:nvPr>
        </p:nvGraphicFramePr>
        <p:xfrm>
          <a:off x="6032500" y="2109008"/>
          <a:ext cx="2336800" cy="1854200"/>
        </p:xfrm>
        <a:graphic>
          <a:graphicData uri="http://schemas.openxmlformats.org/drawingml/2006/table">
            <a:tbl>
              <a:tblPr firstRow="1" bandRow="1">
                <a:tableStyleId>{8799B23B-EC83-4686-B30A-512413B5E67A}</a:tableStyleId>
              </a:tblPr>
              <a:tblGrid>
                <a:gridCol w="1263650">
                  <a:extLst>
                    <a:ext uri="{9D8B030D-6E8A-4147-A177-3AD203B41FA5}">
                      <a16:colId xmlns:a16="http://schemas.microsoft.com/office/drawing/2014/main" val="715020040"/>
                    </a:ext>
                  </a:extLst>
                </a:gridCol>
                <a:gridCol w="1073150">
                  <a:extLst>
                    <a:ext uri="{9D8B030D-6E8A-4147-A177-3AD203B41FA5}">
                      <a16:colId xmlns:a16="http://schemas.microsoft.com/office/drawing/2014/main" val="2438893356"/>
                    </a:ext>
                  </a:extLst>
                </a:gridCol>
              </a:tblGrid>
              <a:tr h="370840">
                <a:tc>
                  <a:txBody>
                    <a:bodyPr/>
                    <a:lstStyle/>
                    <a:p>
                      <a:pPr algn="ctr"/>
                      <a:r>
                        <a:rPr lang="en-US" altLang="zh-CN" dirty="0" smtClean="0"/>
                        <a:t>Item</a:t>
                      </a:r>
                      <a:endParaRPr lang="zh-CN" altLang="en-US" dirty="0"/>
                    </a:p>
                  </a:txBody>
                  <a:tcPr/>
                </a:tc>
                <a:tc>
                  <a:txBody>
                    <a:bodyPr/>
                    <a:lstStyle/>
                    <a:p>
                      <a:pPr algn="ctr"/>
                      <a:r>
                        <a:rPr lang="en-US" altLang="zh-CN" dirty="0" smtClean="0"/>
                        <a:t>Value (mm)</a:t>
                      </a:r>
                      <a:endParaRPr lang="zh-CN" altLang="en-US" dirty="0"/>
                    </a:p>
                  </a:txBody>
                  <a:tcPr/>
                </a:tc>
                <a:extLst>
                  <a:ext uri="{0D108BD9-81ED-4DB2-BD59-A6C34878D82A}">
                    <a16:rowId xmlns:a16="http://schemas.microsoft.com/office/drawing/2014/main" val="59690681"/>
                  </a:ext>
                </a:extLst>
              </a:tr>
              <a:tr h="370840">
                <a:tc>
                  <a:txBody>
                    <a:bodyPr/>
                    <a:lstStyle/>
                    <a:p>
                      <a:pPr algn="ctr"/>
                      <a:r>
                        <a:rPr lang="en-US" altLang="zh-CN" dirty="0" smtClean="0"/>
                        <a:t>Inner diameter</a:t>
                      </a:r>
                      <a:endParaRPr lang="zh-CN" altLang="en-US" dirty="0"/>
                    </a:p>
                  </a:txBody>
                  <a:tcPr/>
                </a:tc>
                <a:tc>
                  <a:txBody>
                    <a:bodyPr/>
                    <a:lstStyle/>
                    <a:p>
                      <a:pPr algn="ctr"/>
                      <a:r>
                        <a:rPr lang="en-US" altLang="zh-CN" dirty="0" smtClean="0"/>
                        <a:t>7200</a:t>
                      </a:r>
                      <a:endParaRPr lang="zh-CN" altLang="en-US" dirty="0"/>
                    </a:p>
                  </a:txBody>
                  <a:tcPr/>
                </a:tc>
                <a:extLst>
                  <a:ext uri="{0D108BD9-81ED-4DB2-BD59-A6C34878D82A}">
                    <a16:rowId xmlns:a16="http://schemas.microsoft.com/office/drawing/2014/main" val="1378842426"/>
                  </a:ext>
                </a:extLst>
              </a:tr>
              <a:tr h="370840">
                <a:tc>
                  <a:txBody>
                    <a:bodyPr/>
                    <a:lstStyle/>
                    <a:p>
                      <a:pPr algn="ctr"/>
                      <a:r>
                        <a:rPr lang="en-US" altLang="zh-CN" dirty="0" smtClean="0"/>
                        <a:t>Out diameter</a:t>
                      </a:r>
                      <a:endParaRPr lang="zh-CN" altLang="en-US" dirty="0"/>
                    </a:p>
                  </a:txBody>
                  <a:tcPr/>
                </a:tc>
                <a:tc>
                  <a:txBody>
                    <a:bodyPr/>
                    <a:lstStyle/>
                    <a:p>
                      <a:pPr algn="ctr"/>
                      <a:r>
                        <a:rPr lang="en-US" altLang="zh-CN" dirty="0" smtClean="0"/>
                        <a:t>8800</a:t>
                      </a:r>
                      <a:endParaRPr lang="zh-CN" altLang="en-US" dirty="0"/>
                    </a:p>
                  </a:txBody>
                  <a:tcPr/>
                </a:tc>
                <a:extLst>
                  <a:ext uri="{0D108BD9-81ED-4DB2-BD59-A6C34878D82A}">
                    <a16:rowId xmlns:a16="http://schemas.microsoft.com/office/drawing/2014/main" val="1425141151"/>
                  </a:ext>
                </a:extLst>
              </a:tr>
              <a:tr h="370840">
                <a:tc>
                  <a:txBody>
                    <a:bodyPr/>
                    <a:lstStyle/>
                    <a:p>
                      <a:pPr algn="ctr"/>
                      <a:r>
                        <a:rPr lang="en-US" altLang="zh-CN" dirty="0" smtClean="0"/>
                        <a:t>Length</a:t>
                      </a:r>
                      <a:endParaRPr lang="zh-CN" altLang="en-US" dirty="0"/>
                    </a:p>
                  </a:txBody>
                  <a:tcPr/>
                </a:tc>
                <a:tc>
                  <a:txBody>
                    <a:bodyPr/>
                    <a:lstStyle/>
                    <a:p>
                      <a:pPr algn="ctr"/>
                      <a:r>
                        <a:rPr lang="en-US" altLang="zh-CN" dirty="0" smtClean="0"/>
                        <a:t>9400</a:t>
                      </a:r>
                      <a:endParaRPr lang="zh-CN" altLang="en-US" dirty="0"/>
                    </a:p>
                  </a:txBody>
                  <a:tcPr/>
                </a:tc>
                <a:extLst>
                  <a:ext uri="{0D108BD9-81ED-4DB2-BD59-A6C34878D82A}">
                    <a16:rowId xmlns:a16="http://schemas.microsoft.com/office/drawing/2014/main" val="1536522246"/>
                  </a:ext>
                </a:extLst>
              </a:tr>
              <a:tr h="370840">
                <a:tc>
                  <a:txBody>
                    <a:bodyPr/>
                    <a:lstStyle/>
                    <a:p>
                      <a:pPr algn="ctr"/>
                      <a:r>
                        <a:rPr lang="en-US" altLang="zh-CN" dirty="0" smtClean="0"/>
                        <a:t>Thickness</a:t>
                      </a:r>
                      <a:endParaRPr lang="zh-CN" altLang="en-US" dirty="0"/>
                    </a:p>
                  </a:txBody>
                  <a:tcPr/>
                </a:tc>
                <a:tc>
                  <a:txBody>
                    <a:bodyPr/>
                    <a:lstStyle/>
                    <a:p>
                      <a:pPr algn="ctr"/>
                      <a:r>
                        <a:rPr lang="en-US" altLang="zh-CN" dirty="0" smtClean="0"/>
                        <a:t>800</a:t>
                      </a:r>
                      <a:endParaRPr lang="zh-CN" altLang="en-US" dirty="0"/>
                    </a:p>
                  </a:txBody>
                  <a:tcPr/>
                </a:tc>
                <a:extLst>
                  <a:ext uri="{0D108BD9-81ED-4DB2-BD59-A6C34878D82A}">
                    <a16:rowId xmlns:a16="http://schemas.microsoft.com/office/drawing/2014/main" val="655275720"/>
                  </a:ext>
                </a:extLst>
              </a:tr>
            </a:tbl>
          </a:graphicData>
        </a:graphic>
      </p:graphicFrame>
    </p:spTree>
    <p:extLst>
      <p:ext uri="{BB962C8B-B14F-4D97-AF65-F5344CB8AC3E}">
        <p14:creationId xmlns:p14="http://schemas.microsoft.com/office/powerpoint/2010/main" val="13110342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8237483" cy="624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971595" y="81870"/>
            <a:ext cx="7265888" cy="484007"/>
          </a:xfrm>
        </p:spPr>
        <p:txBody>
          <a:bodyPr>
            <a:noAutofit/>
          </a:bodyPr>
          <a:lstStyle/>
          <a:p>
            <a:pPr>
              <a:lnSpc>
                <a:spcPct val="100000"/>
              </a:lnSpc>
            </a:pPr>
            <a:r>
              <a:rPr lang="en-US" altLang="zh-CN" sz="2800" dirty="0" smtClean="0"/>
              <a:t>1. Magnet </a:t>
            </a:r>
            <a:r>
              <a:rPr lang="en-US" altLang="zh-CN" sz="2800" dirty="0"/>
              <a:t>parameters</a:t>
            </a:r>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sp>
        <p:nvSpPr>
          <p:cNvPr id="7" name="灯片编号占位符 6">
            <a:extLst>
              <a:ext uri="{FF2B5EF4-FFF2-40B4-BE49-F238E27FC236}">
                <a16:creationId xmlns:a16="http://schemas.microsoft.com/office/drawing/2014/main" id="{75E1F5EC-53C3-4719-821B-2089C20D5C08}"/>
              </a:ext>
            </a:extLst>
          </p:cNvPr>
          <p:cNvSpPr>
            <a:spLocks noGrp="1"/>
          </p:cNvSpPr>
          <p:nvPr>
            <p:ph type="sldNum" sz="quarter" idx="12"/>
          </p:nvPr>
        </p:nvSpPr>
        <p:spPr/>
        <p:txBody>
          <a:bodyPr/>
          <a:lstStyle/>
          <a:p>
            <a:fld id="{1BC14028-2C42-48E4-958A-A39E3E99AC05}" type="slidenum">
              <a:rPr lang="en-US" smtClean="0"/>
              <a:t>4</a:t>
            </a:fld>
            <a:endParaRPr lang="en-US"/>
          </a:p>
        </p:txBody>
      </p:sp>
      <p:pic>
        <p:nvPicPr>
          <p:cNvPr id="9" name="图片 8"/>
          <p:cNvPicPr>
            <a:picLocks noChangeAspect="1"/>
          </p:cNvPicPr>
          <p:nvPr/>
        </p:nvPicPr>
        <p:blipFill>
          <a:blip r:embed="rId3"/>
          <a:stretch>
            <a:fillRect/>
          </a:stretch>
        </p:blipFill>
        <p:spPr>
          <a:xfrm>
            <a:off x="5830" y="0"/>
            <a:ext cx="965765" cy="624497"/>
          </a:xfrm>
          <a:prstGeom prst="rect">
            <a:avLst/>
          </a:prstGeom>
        </p:spPr>
      </p:pic>
      <p:sp>
        <p:nvSpPr>
          <p:cNvPr id="6" name="矩形 5"/>
          <p:cNvSpPr/>
          <p:nvPr/>
        </p:nvSpPr>
        <p:spPr>
          <a:xfrm>
            <a:off x="404075" y="787329"/>
            <a:ext cx="2444900" cy="461665"/>
          </a:xfrm>
          <a:prstGeom prst="rect">
            <a:avLst/>
          </a:prstGeom>
        </p:spPr>
        <p:txBody>
          <a:bodyPr wrap="none">
            <a:spAutoFit/>
          </a:bodyPr>
          <a:lstStyle/>
          <a:p>
            <a:r>
              <a:rPr lang="en-US" altLang="zh-CN" sz="2400" dirty="0" smtClean="0">
                <a:solidFill>
                  <a:srgbClr val="000000"/>
                </a:solidFill>
                <a:latin typeface="Arial" panose="020B0604020202020204" pitchFamily="34" charset="0"/>
              </a:rPr>
              <a:t>Coil parameters:</a:t>
            </a:r>
            <a:endParaRPr lang="zh-CN" altLang="en-US" sz="2400" dirty="0"/>
          </a:p>
        </p:txBody>
      </p:sp>
      <p:pic>
        <p:nvPicPr>
          <p:cNvPr id="11" name="图片 10"/>
          <p:cNvPicPr>
            <a:picLocks noChangeAspect="1"/>
          </p:cNvPicPr>
          <p:nvPr/>
        </p:nvPicPr>
        <p:blipFill>
          <a:blip r:embed="rId4"/>
          <a:stretch>
            <a:fillRect/>
          </a:stretch>
        </p:blipFill>
        <p:spPr>
          <a:xfrm>
            <a:off x="252737" y="1411826"/>
            <a:ext cx="4351802" cy="3519490"/>
          </a:xfrm>
          <a:prstGeom prst="rect">
            <a:avLst/>
          </a:prstGeom>
        </p:spPr>
      </p:pic>
      <p:graphicFrame>
        <p:nvGraphicFramePr>
          <p:cNvPr id="12" name="表格 11"/>
          <p:cNvGraphicFramePr>
            <a:graphicFrameLocks noGrp="1"/>
          </p:cNvGraphicFramePr>
          <p:nvPr>
            <p:extLst>
              <p:ext uri="{D42A27DB-BD31-4B8C-83A1-F6EECF244321}">
                <p14:modId xmlns:p14="http://schemas.microsoft.com/office/powerpoint/2010/main" val="568461238"/>
              </p:ext>
            </p:extLst>
          </p:nvPr>
        </p:nvGraphicFramePr>
        <p:xfrm>
          <a:off x="5058855" y="1999653"/>
          <a:ext cx="3178628" cy="2595880"/>
        </p:xfrm>
        <a:graphic>
          <a:graphicData uri="http://schemas.openxmlformats.org/drawingml/2006/table">
            <a:tbl>
              <a:tblPr firstRow="1" bandRow="1">
                <a:tableStyleId>{5C22544A-7EE6-4342-B048-85BDC9FD1C3A}</a:tableStyleId>
              </a:tblPr>
              <a:tblGrid>
                <a:gridCol w="1672717">
                  <a:extLst>
                    <a:ext uri="{9D8B030D-6E8A-4147-A177-3AD203B41FA5}">
                      <a16:colId xmlns:a16="http://schemas.microsoft.com/office/drawing/2014/main" val="4128817651"/>
                    </a:ext>
                  </a:extLst>
                </a:gridCol>
                <a:gridCol w="1505911">
                  <a:extLst>
                    <a:ext uri="{9D8B030D-6E8A-4147-A177-3AD203B41FA5}">
                      <a16:colId xmlns:a16="http://schemas.microsoft.com/office/drawing/2014/main" val="3494915261"/>
                    </a:ext>
                  </a:extLst>
                </a:gridCol>
              </a:tblGrid>
              <a:tr h="370840">
                <a:tc>
                  <a:txBody>
                    <a:bodyPr/>
                    <a:lstStyle/>
                    <a:p>
                      <a:r>
                        <a:rPr lang="en-US" altLang="zh-CN" sz="1600" dirty="0" smtClean="0"/>
                        <a:t>Coil parameters</a:t>
                      </a:r>
                      <a:endParaRPr lang="zh-CN" altLang="en-US" sz="1600" dirty="0"/>
                    </a:p>
                  </a:txBody>
                  <a:tcPr/>
                </a:tc>
                <a:tc>
                  <a:txBody>
                    <a:bodyPr/>
                    <a:lstStyle/>
                    <a:p>
                      <a:r>
                        <a:rPr lang="en-US" altLang="zh-CN" sz="1600" dirty="0" smtClean="0"/>
                        <a:t>Value</a:t>
                      </a:r>
                      <a:endParaRPr lang="zh-CN" altLang="en-US" sz="1600" dirty="0"/>
                    </a:p>
                  </a:txBody>
                  <a:tcPr/>
                </a:tc>
                <a:extLst>
                  <a:ext uri="{0D108BD9-81ED-4DB2-BD59-A6C34878D82A}">
                    <a16:rowId xmlns:a16="http://schemas.microsoft.com/office/drawing/2014/main" val="466547976"/>
                  </a:ext>
                </a:extLst>
              </a:tr>
              <a:tr h="370840">
                <a:tc>
                  <a:txBody>
                    <a:bodyPr/>
                    <a:lstStyle/>
                    <a:p>
                      <a:r>
                        <a:rPr lang="en-US" altLang="zh-CN" sz="1600" dirty="0" smtClean="0"/>
                        <a:t>Inner radius (mm)</a:t>
                      </a:r>
                      <a:endParaRPr lang="zh-CN" altLang="en-US" sz="1600" dirty="0"/>
                    </a:p>
                  </a:txBody>
                  <a:tcPr/>
                </a:tc>
                <a:tc>
                  <a:txBody>
                    <a:bodyPr/>
                    <a:lstStyle/>
                    <a:p>
                      <a:r>
                        <a:rPr lang="en-US" altLang="zh-CN" sz="1600" dirty="0" smtClean="0"/>
                        <a:t>3720</a:t>
                      </a:r>
                      <a:endParaRPr lang="zh-CN" altLang="en-US" sz="1600" dirty="0"/>
                    </a:p>
                  </a:txBody>
                  <a:tcPr/>
                </a:tc>
                <a:extLst>
                  <a:ext uri="{0D108BD9-81ED-4DB2-BD59-A6C34878D82A}">
                    <a16:rowId xmlns:a16="http://schemas.microsoft.com/office/drawing/2014/main" val="2566761917"/>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600" dirty="0" smtClean="0"/>
                        <a:t>Length (mm)</a:t>
                      </a:r>
                      <a:endParaRPr lang="zh-CN" altLang="en-US" sz="1600" dirty="0" smtClean="0"/>
                    </a:p>
                  </a:txBody>
                  <a:tcPr/>
                </a:tc>
                <a:tc>
                  <a:txBody>
                    <a:bodyPr/>
                    <a:lstStyle/>
                    <a:p>
                      <a:r>
                        <a:rPr lang="en-US" altLang="zh-CN" sz="1600" dirty="0" smtClean="0"/>
                        <a:t>7690</a:t>
                      </a:r>
                      <a:endParaRPr lang="zh-CN" altLang="en-US" sz="1600" dirty="0"/>
                    </a:p>
                  </a:txBody>
                  <a:tcPr/>
                </a:tc>
                <a:extLst>
                  <a:ext uri="{0D108BD9-81ED-4DB2-BD59-A6C34878D82A}">
                    <a16:rowId xmlns:a16="http://schemas.microsoft.com/office/drawing/2014/main" val="76392959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600" dirty="0" smtClean="0"/>
                        <a:t>Current (A)</a:t>
                      </a:r>
                      <a:endParaRPr lang="zh-CN" altLang="en-US" sz="1600" dirty="0" smtClean="0"/>
                    </a:p>
                  </a:txBody>
                  <a:tcPr/>
                </a:tc>
                <a:tc>
                  <a:txBody>
                    <a:bodyPr/>
                    <a:lstStyle/>
                    <a:p>
                      <a:r>
                        <a:rPr lang="en-US" altLang="zh-CN" sz="1600" dirty="0" smtClean="0"/>
                        <a:t>17940</a:t>
                      </a:r>
                      <a:endParaRPr lang="zh-CN" altLang="en-US" sz="1600" dirty="0"/>
                    </a:p>
                  </a:txBody>
                  <a:tcPr/>
                </a:tc>
                <a:extLst>
                  <a:ext uri="{0D108BD9-81ED-4DB2-BD59-A6C34878D82A}">
                    <a16:rowId xmlns:a16="http://schemas.microsoft.com/office/drawing/2014/main" val="1475015995"/>
                  </a:ext>
                </a:extLst>
              </a:tr>
              <a:tr h="370840">
                <a:tc>
                  <a:txBody>
                    <a:bodyPr/>
                    <a:lstStyle/>
                    <a:p>
                      <a:r>
                        <a:rPr lang="en-US" altLang="zh-CN" sz="1600" dirty="0" smtClean="0"/>
                        <a:t>Stored energy (GJ)</a:t>
                      </a:r>
                      <a:endParaRPr lang="zh-CN" altLang="en-US" sz="1600" dirty="0"/>
                    </a:p>
                  </a:txBody>
                  <a:tcPr/>
                </a:tc>
                <a:tc>
                  <a:txBody>
                    <a:bodyPr/>
                    <a:lstStyle/>
                    <a:p>
                      <a:r>
                        <a:rPr lang="en-US" altLang="zh-CN" sz="1600" dirty="0" smtClean="0"/>
                        <a:t>1.6</a:t>
                      </a:r>
                      <a:endParaRPr lang="zh-CN" altLang="en-US" sz="1600" dirty="0"/>
                    </a:p>
                  </a:txBody>
                  <a:tcPr/>
                </a:tc>
                <a:extLst>
                  <a:ext uri="{0D108BD9-81ED-4DB2-BD59-A6C34878D82A}">
                    <a16:rowId xmlns:a16="http://schemas.microsoft.com/office/drawing/2014/main" val="3468801635"/>
                  </a:ext>
                </a:extLst>
              </a:tr>
              <a:tr h="370840">
                <a:tc>
                  <a:txBody>
                    <a:bodyPr/>
                    <a:lstStyle/>
                    <a:p>
                      <a:r>
                        <a:rPr lang="en-US" altLang="zh-CN" sz="1600" dirty="0" smtClean="0"/>
                        <a:t>Inductance (H)</a:t>
                      </a:r>
                      <a:endParaRPr lang="zh-CN" altLang="en-US" sz="1600" dirty="0"/>
                    </a:p>
                  </a:txBody>
                  <a:tcPr/>
                </a:tc>
                <a:tc>
                  <a:txBody>
                    <a:bodyPr/>
                    <a:lstStyle/>
                    <a:p>
                      <a:r>
                        <a:rPr lang="en-US" altLang="zh-CN" sz="1600" dirty="0" smtClean="0"/>
                        <a:t>10</a:t>
                      </a:r>
                      <a:endParaRPr lang="zh-CN" altLang="en-US" sz="1600" dirty="0"/>
                    </a:p>
                  </a:txBody>
                  <a:tcPr/>
                </a:tc>
                <a:extLst>
                  <a:ext uri="{0D108BD9-81ED-4DB2-BD59-A6C34878D82A}">
                    <a16:rowId xmlns:a16="http://schemas.microsoft.com/office/drawing/2014/main" val="3593853586"/>
                  </a:ext>
                </a:extLst>
              </a:tr>
              <a:tr h="370840">
                <a:tc>
                  <a:txBody>
                    <a:bodyPr/>
                    <a:lstStyle/>
                    <a:p>
                      <a:r>
                        <a:rPr lang="en-US" altLang="zh-CN" sz="1600" dirty="0" smtClean="0"/>
                        <a:t>Layers</a:t>
                      </a:r>
                      <a:endParaRPr lang="zh-CN" altLang="en-US" sz="1600" dirty="0"/>
                    </a:p>
                  </a:txBody>
                  <a:tcPr/>
                </a:tc>
                <a:tc>
                  <a:txBody>
                    <a:bodyPr/>
                    <a:lstStyle/>
                    <a:p>
                      <a:r>
                        <a:rPr lang="en-US" altLang="zh-CN" sz="1600" dirty="0" smtClean="0"/>
                        <a:t>4</a:t>
                      </a:r>
                      <a:endParaRPr lang="zh-CN" altLang="en-US" sz="1600" dirty="0"/>
                    </a:p>
                  </a:txBody>
                  <a:tcPr/>
                </a:tc>
                <a:extLst>
                  <a:ext uri="{0D108BD9-81ED-4DB2-BD59-A6C34878D82A}">
                    <a16:rowId xmlns:a16="http://schemas.microsoft.com/office/drawing/2014/main" val="3786999796"/>
                  </a:ext>
                </a:extLst>
              </a:tr>
            </a:tbl>
          </a:graphicData>
        </a:graphic>
      </p:graphicFrame>
    </p:spTree>
    <p:extLst>
      <p:ext uri="{BB962C8B-B14F-4D97-AF65-F5344CB8AC3E}">
        <p14:creationId xmlns:p14="http://schemas.microsoft.com/office/powerpoint/2010/main" val="18757242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8237483" cy="624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971595" y="81870"/>
            <a:ext cx="7265888" cy="484007"/>
          </a:xfrm>
        </p:spPr>
        <p:txBody>
          <a:bodyPr>
            <a:noAutofit/>
          </a:bodyPr>
          <a:lstStyle/>
          <a:p>
            <a:pPr>
              <a:lnSpc>
                <a:spcPct val="150000"/>
              </a:lnSpc>
            </a:pPr>
            <a:r>
              <a:rPr lang="en-US" altLang="zh-CN" sz="2800" dirty="0" smtClean="0"/>
              <a:t>2. Physical </a:t>
            </a:r>
            <a:r>
              <a:rPr lang="en-US" altLang="zh-CN" sz="2800" dirty="0"/>
              <a:t>design of the detector magnet</a:t>
            </a:r>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sp>
        <p:nvSpPr>
          <p:cNvPr id="7" name="灯片编号占位符 6">
            <a:extLst>
              <a:ext uri="{FF2B5EF4-FFF2-40B4-BE49-F238E27FC236}">
                <a16:creationId xmlns:a16="http://schemas.microsoft.com/office/drawing/2014/main" id="{75E1F5EC-53C3-4719-821B-2089C20D5C08}"/>
              </a:ext>
            </a:extLst>
          </p:cNvPr>
          <p:cNvSpPr>
            <a:spLocks noGrp="1"/>
          </p:cNvSpPr>
          <p:nvPr>
            <p:ph type="sldNum" sz="quarter" idx="12"/>
          </p:nvPr>
        </p:nvSpPr>
        <p:spPr/>
        <p:txBody>
          <a:bodyPr/>
          <a:lstStyle/>
          <a:p>
            <a:fld id="{1BC14028-2C42-48E4-958A-A39E3E99AC05}" type="slidenum">
              <a:rPr lang="en-US" smtClean="0"/>
              <a:t>5</a:t>
            </a:fld>
            <a:endParaRPr lang="en-US"/>
          </a:p>
        </p:txBody>
      </p:sp>
      <p:pic>
        <p:nvPicPr>
          <p:cNvPr id="9" name="图片 8"/>
          <p:cNvPicPr>
            <a:picLocks noChangeAspect="1"/>
          </p:cNvPicPr>
          <p:nvPr/>
        </p:nvPicPr>
        <p:blipFill>
          <a:blip r:embed="rId4"/>
          <a:stretch>
            <a:fillRect/>
          </a:stretch>
        </p:blipFill>
        <p:spPr>
          <a:xfrm>
            <a:off x="5830" y="0"/>
            <a:ext cx="965765" cy="624497"/>
          </a:xfrm>
          <a:prstGeom prst="rect">
            <a:avLst/>
          </a:prstGeom>
        </p:spPr>
      </p:pic>
      <p:sp>
        <p:nvSpPr>
          <p:cNvPr id="6" name="矩形 5"/>
          <p:cNvSpPr/>
          <p:nvPr/>
        </p:nvSpPr>
        <p:spPr>
          <a:xfrm>
            <a:off x="404075" y="787329"/>
            <a:ext cx="3746538" cy="461665"/>
          </a:xfrm>
          <a:prstGeom prst="rect">
            <a:avLst/>
          </a:prstGeom>
        </p:spPr>
        <p:txBody>
          <a:bodyPr wrap="none">
            <a:spAutoFit/>
          </a:bodyPr>
          <a:lstStyle/>
          <a:p>
            <a:r>
              <a:rPr lang="en-US" altLang="zh-CN" sz="2400" dirty="0" smtClean="0">
                <a:solidFill>
                  <a:srgbClr val="000000"/>
                </a:solidFill>
                <a:latin typeface="Arial" panose="020B0604020202020204" pitchFamily="34" charset="0"/>
              </a:rPr>
              <a:t>Magnetic field distribution:</a:t>
            </a:r>
            <a:endParaRPr lang="zh-CN" altLang="en-US" sz="2400" dirty="0"/>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650" y="1564565"/>
            <a:ext cx="3680347" cy="2767949"/>
          </a:xfrm>
          <a:prstGeom prst="rect">
            <a:avLst/>
          </a:prstGeom>
        </p:spPr>
      </p:pic>
      <p:pic>
        <p:nvPicPr>
          <p:cNvPr id="12" name="图片 11"/>
          <p:cNvPicPr>
            <a:picLocks noChangeAspect="1"/>
          </p:cNvPicPr>
          <p:nvPr>
            <p:custDataLst>
              <p:tags r:id="rId1"/>
            </p:custDataLst>
          </p:nvPr>
        </p:nvPicPr>
        <p:blipFill>
          <a:blip r:embed="rId6"/>
          <a:stretch>
            <a:fillRect/>
          </a:stretch>
        </p:blipFill>
        <p:spPr>
          <a:xfrm>
            <a:off x="5192618" y="1345709"/>
            <a:ext cx="3044865" cy="2027720"/>
          </a:xfrm>
          <a:prstGeom prst="rect">
            <a:avLst/>
          </a:prstGeom>
        </p:spPr>
      </p:pic>
      <p:sp>
        <p:nvSpPr>
          <p:cNvPr id="13" name="文本框 12"/>
          <p:cNvSpPr txBox="1"/>
          <p:nvPr/>
        </p:nvSpPr>
        <p:spPr>
          <a:xfrm>
            <a:off x="4935220" y="810004"/>
            <a:ext cx="4069715" cy="584775"/>
          </a:xfrm>
          <a:prstGeom prst="rect">
            <a:avLst/>
          </a:prstGeom>
          <a:noFill/>
        </p:spPr>
        <p:txBody>
          <a:bodyPr wrap="square" rtlCol="0">
            <a:spAutoFit/>
          </a:bodyPr>
          <a:lstStyle/>
          <a:p>
            <a:r>
              <a:rPr lang="en-US" altLang="zh-CN" sz="1600" dirty="0" smtClean="0"/>
              <a:t>Two options of CEPC aluminum stabilized LTS conductor are on R&amp;D.</a:t>
            </a:r>
            <a:endParaRPr lang="zh-CN" altLang="en-US" sz="1600" dirty="0"/>
          </a:p>
        </p:txBody>
      </p:sp>
      <p:sp>
        <p:nvSpPr>
          <p:cNvPr id="14" name="圆角矩形 13"/>
          <p:cNvSpPr/>
          <p:nvPr/>
        </p:nvSpPr>
        <p:spPr>
          <a:xfrm>
            <a:off x="6818960" y="2051424"/>
            <a:ext cx="1418523" cy="131178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5192618" y="4512122"/>
            <a:ext cx="2655202" cy="246221"/>
          </a:xfrm>
          <a:prstGeom prst="rect">
            <a:avLst/>
          </a:prstGeom>
          <a:noFill/>
        </p:spPr>
        <p:txBody>
          <a:bodyPr wrap="square" rtlCol="0">
            <a:spAutoFit/>
          </a:bodyPr>
          <a:lstStyle/>
          <a:p>
            <a:pPr lvl="0" defTabSz="914400">
              <a:defRPr/>
            </a:pPr>
            <a:r>
              <a:rPr lang="en-US" altLang="zh-CN" sz="1000" b="1" kern="0" dirty="0" smtClean="0">
                <a:solidFill>
                  <a:srgbClr val="FF0000"/>
                </a:solidFill>
                <a:latin typeface="Comic Sans MS" panose="030F0702030302020204" pitchFamily="66" charset="0"/>
              </a:rPr>
              <a:t>Dummy</a:t>
            </a:r>
            <a:r>
              <a:rPr lang="zh-CN" altLang="en-US" sz="1000" b="1" kern="0" dirty="0" smtClean="0">
                <a:solidFill>
                  <a:srgbClr val="FF0000"/>
                </a:solidFill>
                <a:latin typeface="Comic Sans MS" panose="030F0702030302020204" pitchFamily="66" charset="0"/>
              </a:rPr>
              <a:t> </a:t>
            </a:r>
            <a:r>
              <a:rPr lang="en-US" altLang="zh-CN" sz="1000" b="1" kern="0" dirty="0" smtClean="0">
                <a:solidFill>
                  <a:srgbClr val="FF0000"/>
                </a:solidFill>
                <a:latin typeface="Comic Sans MS" panose="030F0702030302020204" pitchFamily="66" charset="0"/>
              </a:rPr>
              <a:t>cable</a:t>
            </a:r>
            <a:r>
              <a:rPr lang="zh-CN" altLang="en-US" sz="1000" b="1" kern="0" dirty="0" smtClean="0">
                <a:solidFill>
                  <a:srgbClr val="FF0000"/>
                </a:solidFill>
                <a:latin typeface="Comic Sans MS" panose="030F0702030302020204" pitchFamily="66" charset="0"/>
              </a:rPr>
              <a:t>   </a:t>
            </a:r>
            <a:r>
              <a:rPr lang="en-US" altLang="zh-CN" sz="1000" b="1" kern="0" dirty="0" smtClean="0">
                <a:solidFill>
                  <a:srgbClr val="FF0000"/>
                </a:solidFill>
                <a:latin typeface="Comic Sans MS" panose="030F0702030302020204" pitchFamily="66" charset="0"/>
              </a:rPr>
              <a:t>22*56mm</a:t>
            </a:r>
            <a:r>
              <a:rPr lang="en-US" altLang="zh-CN" sz="1000" b="1" kern="0" baseline="30000" dirty="0">
                <a:solidFill>
                  <a:srgbClr val="FF0000"/>
                </a:solidFill>
              </a:rPr>
              <a:t>2</a:t>
            </a:r>
            <a:endParaRPr lang="zh-CN" altLang="en-US" sz="1000" b="1" kern="0" dirty="0">
              <a:solidFill>
                <a:srgbClr val="FF0000"/>
              </a:solidFill>
              <a:latin typeface="Comic Sans MS" panose="030F0702030302020204" pitchFamily="66" charset="0"/>
            </a:endParaRPr>
          </a:p>
        </p:txBody>
      </p:sp>
      <p:pic>
        <p:nvPicPr>
          <p:cNvPr id="16" name="图片 15"/>
          <p:cNvPicPr>
            <a:picLocks noChangeAspect="1"/>
          </p:cNvPicPr>
          <p:nvPr/>
        </p:nvPicPr>
        <p:blipFill>
          <a:blip r:embed="rId7"/>
          <a:stretch>
            <a:fillRect/>
          </a:stretch>
        </p:blipFill>
        <p:spPr>
          <a:xfrm>
            <a:off x="4925241" y="3562771"/>
            <a:ext cx="1720217" cy="760009"/>
          </a:xfrm>
          <a:prstGeom prst="rect">
            <a:avLst/>
          </a:prstGeom>
        </p:spPr>
      </p:pic>
      <p:pic>
        <p:nvPicPr>
          <p:cNvPr id="17" name="图片 16"/>
          <p:cNvPicPr>
            <a:picLocks noChangeAspect="1"/>
          </p:cNvPicPr>
          <p:nvPr/>
        </p:nvPicPr>
        <p:blipFill rotWithShape="1">
          <a:blip r:embed="rId8"/>
          <a:srcRect l="15123" t="31604" r="29889" b="30192"/>
          <a:stretch>
            <a:fillRect/>
          </a:stretch>
        </p:blipFill>
        <p:spPr>
          <a:xfrm>
            <a:off x="6818960" y="3600895"/>
            <a:ext cx="1780087" cy="578787"/>
          </a:xfrm>
          <a:prstGeom prst="rect">
            <a:avLst/>
          </a:prstGeom>
        </p:spPr>
      </p:pic>
      <p:sp>
        <p:nvSpPr>
          <p:cNvPr id="8" name="文本框 7"/>
          <p:cNvSpPr txBox="1"/>
          <p:nvPr/>
        </p:nvSpPr>
        <p:spPr>
          <a:xfrm>
            <a:off x="5457372" y="4264831"/>
            <a:ext cx="809068" cy="300082"/>
          </a:xfrm>
          <a:prstGeom prst="rect">
            <a:avLst/>
          </a:prstGeom>
          <a:noFill/>
        </p:spPr>
        <p:txBody>
          <a:bodyPr wrap="none" rtlCol="0">
            <a:spAutoFit/>
          </a:bodyPr>
          <a:lstStyle/>
          <a:p>
            <a:r>
              <a:rPr lang="en-US" altLang="zh-CN" dirty="0" smtClean="0"/>
              <a:t>Option A</a:t>
            </a:r>
            <a:endParaRPr lang="zh-CN" altLang="en-US" dirty="0"/>
          </a:p>
        </p:txBody>
      </p:sp>
      <p:sp>
        <p:nvSpPr>
          <p:cNvPr id="18" name="文本框 17"/>
          <p:cNvSpPr txBox="1"/>
          <p:nvPr/>
        </p:nvSpPr>
        <p:spPr>
          <a:xfrm>
            <a:off x="7419229" y="4264831"/>
            <a:ext cx="809068" cy="300082"/>
          </a:xfrm>
          <a:prstGeom prst="rect">
            <a:avLst/>
          </a:prstGeom>
          <a:noFill/>
        </p:spPr>
        <p:txBody>
          <a:bodyPr wrap="none" rtlCol="0">
            <a:spAutoFit/>
          </a:bodyPr>
          <a:lstStyle/>
          <a:p>
            <a:r>
              <a:rPr lang="en-US" altLang="zh-CN" dirty="0" smtClean="0"/>
              <a:t>Option B</a:t>
            </a:r>
            <a:endParaRPr lang="zh-CN" altLang="en-US" dirty="0"/>
          </a:p>
        </p:txBody>
      </p:sp>
    </p:spTree>
    <p:extLst>
      <p:ext uri="{BB962C8B-B14F-4D97-AF65-F5344CB8AC3E}">
        <p14:creationId xmlns:p14="http://schemas.microsoft.com/office/powerpoint/2010/main" val="22019939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8237483" cy="624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971595" y="81870"/>
            <a:ext cx="7265888" cy="484007"/>
          </a:xfrm>
        </p:spPr>
        <p:txBody>
          <a:bodyPr>
            <a:noAutofit/>
          </a:bodyPr>
          <a:lstStyle/>
          <a:p>
            <a:pPr>
              <a:lnSpc>
                <a:spcPct val="150000"/>
              </a:lnSpc>
            </a:pPr>
            <a:r>
              <a:rPr lang="en-US" altLang="zh-CN" sz="2800" dirty="0" smtClean="0"/>
              <a:t>2. Physical </a:t>
            </a:r>
            <a:r>
              <a:rPr lang="en-US" altLang="zh-CN" sz="2800" dirty="0"/>
              <a:t>design of the detector magnet</a:t>
            </a:r>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sp>
        <p:nvSpPr>
          <p:cNvPr id="7" name="灯片编号占位符 6">
            <a:extLst>
              <a:ext uri="{FF2B5EF4-FFF2-40B4-BE49-F238E27FC236}">
                <a16:creationId xmlns:a16="http://schemas.microsoft.com/office/drawing/2014/main" id="{75E1F5EC-53C3-4719-821B-2089C20D5C08}"/>
              </a:ext>
            </a:extLst>
          </p:cNvPr>
          <p:cNvSpPr>
            <a:spLocks noGrp="1"/>
          </p:cNvSpPr>
          <p:nvPr>
            <p:ph type="sldNum" sz="quarter" idx="12"/>
          </p:nvPr>
        </p:nvSpPr>
        <p:spPr/>
        <p:txBody>
          <a:bodyPr/>
          <a:lstStyle/>
          <a:p>
            <a:fld id="{1BC14028-2C42-48E4-958A-A39E3E99AC05}" type="slidenum">
              <a:rPr lang="en-US" smtClean="0"/>
              <a:t>6</a:t>
            </a:fld>
            <a:endParaRPr lang="en-US"/>
          </a:p>
        </p:txBody>
      </p:sp>
      <p:pic>
        <p:nvPicPr>
          <p:cNvPr id="9" name="图片 8"/>
          <p:cNvPicPr>
            <a:picLocks noChangeAspect="1"/>
          </p:cNvPicPr>
          <p:nvPr/>
        </p:nvPicPr>
        <p:blipFill>
          <a:blip r:embed="rId3"/>
          <a:stretch>
            <a:fillRect/>
          </a:stretch>
        </p:blipFill>
        <p:spPr>
          <a:xfrm>
            <a:off x="5830" y="0"/>
            <a:ext cx="965765" cy="624497"/>
          </a:xfrm>
          <a:prstGeom prst="rect">
            <a:avLst/>
          </a:prstGeom>
        </p:spPr>
      </p:pic>
      <p:sp>
        <p:nvSpPr>
          <p:cNvPr id="6" name="矩形 5"/>
          <p:cNvSpPr/>
          <p:nvPr/>
        </p:nvSpPr>
        <p:spPr>
          <a:xfrm>
            <a:off x="404075" y="787329"/>
            <a:ext cx="6551473" cy="461665"/>
          </a:xfrm>
          <a:prstGeom prst="rect">
            <a:avLst/>
          </a:prstGeom>
        </p:spPr>
        <p:txBody>
          <a:bodyPr wrap="none">
            <a:spAutoFit/>
          </a:bodyPr>
          <a:lstStyle/>
          <a:p>
            <a:r>
              <a:rPr lang="en-US" altLang="zh-CN" sz="2400" dirty="0" smtClean="0">
                <a:solidFill>
                  <a:srgbClr val="000000"/>
                </a:solidFill>
                <a:latin typeface="Arial" panose="020B0604020202020204" pitchFamily="34" charset="0"/>
              </a:rPr>
              <a:t>Magnetic field distribution of the Track Volume:</a:t>
            </a:r>
            <a:endParaRPr lang="zh-CN" altLang="en-US" sz="2400" dirty="0"/>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90" y="1636797"/>
            <a:ext cx="4245039" cy="3192648"/>
          </a:xfrm>
          <a:prstGeom prst="rect">
            <a:avLst/>
          </a:prstGeom>
        </p:spPr>
      </p:pic>
      <p:sp>
        <p:nvSpPr>
          <p:cNvPr id="11" name="矩形 10"/>
          <p:cNvSpPr/>
          <p:nvPr/>
        </p:nvSpPr>
        <p:spPr>
          <a:xfrm>
            <a:off x="4688739" y="1500381"/>
            <a:ext cx="3737429" cy="584775"/>
          </a:xfrm>
          <a:prstGeom prst="rect">
            <a:avLst/>
          </a:prstGeom>
        </p:spPr>
        <p:txBody>
          <a:bodyPr wrap="square">
            <a:spAutoFit/>
          </a:bodyPr>
          <a:lstStyle/>
          <a:p>
            <a:r>
              <a:rPr lang="en-US" altLang="zh-CN" sz="1600" dirty="0"/>
              <a:t>The non uniformity of Tracking Volume</a:t>
            </a:r>
            <a:r>
              <a:rPr lang="en-US" altLang="zh-CN" sz="1600" dirty="0">
                <a:solidFill>
                  <a:prstClr val="black"/>
                </a:solidFill>
              </a:rPr>
              <a:t> (</a:t>
            </a:r>
            <a:r>
              <a:rPr lang="en-US" altLang="zh-CN" sz="1600" dirty="0"/>
              <a:t>diameter 3.62m,length 4.7m</a:t>
            </a:r>
            <a:r>
              <a:rPr lang="en-US" altLang="zh-CN" sz="1600" dirty="0">
                <a:solidFill>
                  <a:prstClr val="black"/>
                </a:solidFill>
              </a:rPr>
              <a:t>)</a:t>
            </a:r>
            <a:r>
              <a:rPr lang="en-US" altLang="zh-CN" sz="1600" dirty="0"/>
              <a:t> is </a:t>
            </a:r>
            <a:r>
              <a:rPr lang="en-US" altLang="zh-CN" sz="1600" dirty="0" smtClean="0"/>
              <a:t>14.6%</a:t>
            </a:r>
            <a:endParaRPr lang="zh-CN" altLang="en-US" sz="1600" dirty="0"/>
          </a:p>
        </p:txBody>
      </p:sp>
      <p:sp>
        <p:nvSpPr>
          <p:cNvPr id="12" name="矩形 11"/>
          <p:cNvSpPr/>
          <p:nvPr/>
        </p:nvSpPr>
        <p:spPr>
          <a:xfrm>
            <a:off x="4877424" y="2024748"/>
            <a:ext cx="3360058" cy="1077218"/>
          </a:xfrm>
          <a:prstGeom prst="rect">
            <a:avLst/>
          </a:prstGeom>
        </p:spPr>
        <p:txBody>
          <a:bodyPr wrap="square">
            <a:spAutoFit/>
          </a:bodyPr>
          <a:lstStyle/>
          <a:p>
            <a:pPr algn="just">
              <a:spcAft>
                <a:spcPts val="0"/>
              </a:spcAft>
            </a:pPr>
            <a:r>
              <a:rPr lang="en-US" altLang="zh-CN" sz="1600" kern="100" dirty="0" err="1" smtClean="0">
                <a:latin typeface="等线" panose="02010600030101010101" pitchFamily="2" charset="-122"/>
                <a:ea typeface="等线" panose="02010600030101010101" pitchFamily="2" charset="-122"/>
                <a:cs typeface="Times New Roman" panose="02020603050405020304" pitchFamily="18" charset="0"/>
              </a:rPr>
              <a:t>Bmax</a:t>
            </a:r>
            <a:r>
              <a:rPr lang="en-US" altLang="zh-CN" sz="1600" kern="100" dirty="0" smtClean="0">
                <a:latin typeface="等线" panose="02010600030101010101" pitchFamily="2" charset="-122"/>
                <a:ea typeface="等线" panose="02010600030101010101" pitchFamily="2" charset="-122"/>
                <a:cs typeface="Times New Roman" panose="02020603050405020304" pitchFamily="18" charset="0"/>
              </a:rPr>
              <a:t>= </a:t>
            </a:r>
            <a:r>
              <a:rPr lang="en-US" altLang="zh-CN" sz="1600" kern="100" dirty="0">
                <a:latin typeface="等线" panose="02010600030101010101" pitchFamily="2" charset="-122"/>
                <a:ea typeface="等线" panose="02010600030101010101" pitchFamily="2" charset="-122"/>
                <a:cs typeface="Times New Roman" panose="02020603050405020304" pitchFamily="18" charset="0"/>
              </a:rPr>
              <a:t>3.09618242</a:t>
            </a:r>
            <a:endParaRPr lang="zh-CN" altLang="zh-CN" sz="1200" kern="100" dirty="0">
              <a:latin typeface="等线" panose="02010600030101010101" pitchFamily="2" charset="-122"/>
              <a:ea typeface="等线" panose="02010600030101010101" pitchFamily="2" charset="-122"/>
              <a:cs typeface="Times New Roman" panose="02020603050405020304" pitchFamily="18" charset="0"/>
            </a:endParaRPr>
          </a:p>
          <a:p>
            <a:pPr algn="just">
              <a:spcAft>
                <a:spcPts val="0"/>
              </a:spcAft>
            </a:pPr>
            <a:r>
              <a:rPr lang="en-US" altLang="zh-CN" sz="1600" kern="100" dirty="0" err="1" smtClean="0">
                <a:latin typeface="等线" panose="02010600030101010101" pitchFamily="2" charset="-122"/>
                <a:ea typeface="等线" panose="02010600030101010101" pitchFamily="2" charset="-122"/>
                <a:cs typeface="Times New Roman" panose="02020603050405020304" pitchFamily="18" charset="0"/>
              </a:rPr>
              <a:t>Bmin</a:t>
            </a:r>
            <a:r>
              <a:rPr lang="en-US" altLang="zh-CN" sz="1600" kern="100" dirty="0" smtClean="0">
                <a:latin typeface="等线" panose="02010600030101010101" pitchFamily="2" charset="-122"/>
                <a:ea typeface="等线" panose="02010600030101010101" pitchFamily="2" charset="-122"/>
                <a:cs typeface="Times New Roman" panose="02020603050405020304" pitchFamily="18" charset="0"/>
              </a:rPr>
              <a:t> </a:t>
            </a:r>
            <a:r>
              <a:rPr lang="en-US" altLang="zh-CN" sz="1600" kern="100" dirty="0">
                <a:latin typeface="等线" panose="02010600030101010101" pitchFamily="2" charset="-122"/>
                <a:ea typeface="等线" panose="02010600030101010101" pitchFamily="2" charset="-122"/>
                <a:cs typeface="Times New Roman" panose="02020603050405020304" pitchFamily="18" charset="0"/>
              </a:rPr>
              <a:t>= 2.65912069</a:t>
            </a:r>
            <a:endParaRPr lang="zh-CN" altLang="zh-CN" sz="1200" kern="100" dirty="0">
              <a:latin typeface="等线" panose="02010600030101010101" pitchFamily="2" charset="-122"/>
              <a:ea typeface="等线" panose="02010600030101010101" pitchFamily="2" charset="-122"/>
              <a:cs typeface="Times New Roman" panose="02020603050405020304" pitchFamily="18" charset="0"/>
            </a:endParaRPr>
          </a:p>
          <a:p>
            <a:pPr algn="just">
              <a:spcAft>
                <a:spcPts val="0"/>
              </a:spcAft>
            </a:pPr>
            <a:r>
              <a:rPr lang="en-US" altLang="zh-CN" sz="1600" kern="100" dirty="0" err="1" smtClean="0">
                <a:latin typeface="等线" panose="02010600030101010101" pitchFamily="2" charset="-122"/>
                <a:ea typeface="等线" panose="02010600030101010101" pitchFamily="2" charset="-122"/>
                <a:cs typeface="Times New Roman" panose="02020603050405020304" pitchFamily="18" charset="0"/>
              </a:rPr>
              <a:t>Bmax-Bmin</a:t>
            </a:r>
            <a:r>
              <a:rPr lang="en-US" altLang="zh-CN" sz="1600" kern="100" dirty="0" smtClean="0">
                <a:latin typeface="等线" panose="02010600030101010101" pitchFamily="2" charset="-122"/>
                <a:ea typeface="等线" panose="02010600030101010101" pitchFamily="2" charset="-122"/>
                <a:cs typeface="Times New Roman" panose="02020603050405020304" pitchFamily="18" charset="0"/>
              </a:rPr>
              <a:t>= </a:t>
            </a:r>
            <a:r>
              <a:rPr lang="en-US" altLang="zh-CN" sz="1600" kern="100" dirty="0">
                <a:latin typeface="等线" panose="02010600030101010101" pitchFamily="2" charset="-122"/>
                <a:ea typeface="等线" panose="02010600030101010101" pitchFamily="2" charset="-122"/>
                <a:cs typeface="Times New Roman" panose="02020603050405020304" pitchFamily="18" charset="0"/>
              </a:rPr>
              <a:t>0.4370617310</a:t>
            </a:r>
            <a:endParaRPr lang="zh-CN" altLang="zh-CN" sz="1200" kern="100" dirty="0">
              <a:latin typeface="等线" panose="02010600030101010101" pitchFamily="2" charset="-122"/>
              <a:ea typeface="等线" panose="02010600030101010101" pitchFamily="2" charset="-122"/>
              <a:cs typeface="Times New Roman" panose="02020603050405020304" pitchFamily="18" charset="0"/>
            </a:endParaRPr>
          </a:p>
          <a:p>
            <a:r>
              <a:rPr lang="en-US" altLang="zh-CN" sz="1600" dirty="0">
                <a:solidFill>
                  <a:srgbClr val="FF0000"/>
                </a:solidFill>
                <a:latin typeface="等线" panose="02010600030101010101" pitchFamily="2" charset="-122"/>
                <a:cs typeface="Times New Roman" panose="02020603050405020304" pitchFamily="18" charset="0"/>
              </a:rPr>
              <a:t>Peak-Peak </a:t>
            </a:r>
            <a:r>
              <a:rPr lang="en-US" altLang="zh-CN" sz="1600" dirty="0" smtClean="0">
                <a:solidFill>
                  <a:srgbClr val="FF0000"/>
                </a:solidFill>
                <a:latin typeface="等线" panose="02010600030101010101" pitchFamily="2" charset="-122"/>
                <a:cs typeface="Times New Roman" panose="02020603050405020304" pitchFamily="18" charset="0"/>
              </a:rPr>
              <a:t>non-uniformity:</a:t>
            </a:r>
          </a:p>
        </p:txBody>
      </p:sp>
      <mc:AlternateContent xmlns:mc="http://schemas.openxmlformats.org/markup-compatibility/2006">
        <mc:Choice xmlns:a14="http://schemas.microsoft.com/office/drawing/2010/main" Requires="a14">
          <p:sp>
            <p:nvSpPr>
              <p:cNvPr id="13" name="矩形 12"/>
              <p:cNvSpPr/>
              <p:nvPr/>
            </p:nvSpPr>
            <p:spPr>
              <a:xfrm>
                <a:off x="5451923" y="3015664"/>
                <a:ext cx="2879902" cy="567591"/>
              </a:xfrm>
              <a:prstGeom prst="rect">
                <a:avLst/>
              </a:prstGeom>
            </p:spPr>
            <p:txBody>
              <a:bodyPr wrap="square">
                <a:spAutoFit/>
              </a:bodyPr>
              <a:lstStyle/>
              <a:p>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𝐵</m:t>
                        </m:r>
                      </m:e>
                      <m:sub>
                        <m:r>
                          <a:rPr lang="en-US" altLang="zh-CN" sz="2000" i="1">
                            <a:latin typeface="Cambria Math" panose="02040503050406030204" pitchFamily="18" charset="0"/>
                          </a:rPr>
                          <m:t>𝑝</m:t>
                        </m:r>
                      </m:sub>
                    </m:sSub>
                    <m:r>
                      <a:rPr lang="en-US" altLang="zh-CN" sz="2000" i="1">
                        <a:latin typeface="Cambria Math" panose="02040503050406030204" pitchFamily="18" charset="0"/>
                      </a:rPr>
                      <m:t>=</m:t>
                    </m:r>
                    <m:f>
                      <m:fPr>
                        <m:ctrlPr>
                          <a:rPr lang="en-US" altLang="zh-CN" sz="2000" i="1">
                            <a:latin typeface="Cambria Math" panose="02040503050406030204" pitchFamily="18" charset="0"/>
                          </a:rPr>
                        </m:ctrlPr>
                      </m:fPr>
                      <m:num>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𝐵</m:t>
                            </m:r>
                          </m:e>
                          <m:sub>
                            <m:r>
                              <a:rPr lang="en-US" altLang="zh-CN" sz="2000" i="1">
                                <a:latin typeface="Cambria Math" panose="02040503050406030204" pitchFamily="18" charset="0"/>
                              </a:rPr>
                              <m:t>𝑚𝑎𝑥</m:t>
                            </m:r>
                          </m:sub>
                        </m:sSub>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𝐵</m:t>
                            </m:r>
                          </m:e>
                          <m:sub>
                            <m:r>
                              <a:rPr lang="en-US" altLang="zh-CN" sz="2000" i="1">
                                <a:latin typeface="Cambria Math" panose="02040503050406030204" pitchFamily="18" charset="0"/>
                              </a:rPr>
                              <m:t>𝑚𝑖𝑛</m:t>
                            </m:r>
                          </m:sub>
                        </m:sSub>
                      </m:num>
                      <m:den>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𝐵</m:t>
                            </m:r>
                          </m:e>
                          <m:sub>
                            <m:r>
                              <a:rPr lang="en-US" altLang="zh-CN" sz="2000" i="1">
                                <a:latin typeface="Cambria Math" panose="02040503050406030204" pitchFamily="18" charset="0"/>
                              </a:rPr>
                              <m:t>𝑐𝑒𝑛𝑡𝑒𝑟</m:t>
                            </m:r>
                          </m:sub>
                        </m:sSub>
                      </m:den>
                    </m:f>
                  </m:oMath>
                </a14:m>
                <a:r>
                  <a:rPr lang="en-US" altLang="zh-CN" sz="2000" dirty="0"/>
                  <a:t> = </a:t>
                </a:r>
                <a:r>
                  <a:rPr lang="en-US" altLang="zh-CN" sz="2000" dirty="0" smtClean="0"/>
                  <a:t>14.6%</a:t>
                </a:r>
                <a:endParaRPr lang="en-US" altLang="zh-CN" sz="2000" dirty="0"/>
              </a:p>
            </p:txBody>
          </p:sp>
        </mc:Choice>
        <mc:Fallback>
          <p:sp>
            <p:nvSpPr>
              <p:cNvPr id="13" name="矩形 12"/>
              <p:cNvSpPr>
                <a:spLocks noRot="1" noChangeAspect="1" noMove="1" noResize="1" noEditPoints="1" noAdjustHandles="1" noChangeArrowheads="1" noChangeShapeType="1" noTextEdit="1"/>
              </p:cNvSpPr>
              <p:nvPr/>
            </p:nvSpPr>
            <p:spPr>
              <a:xfrm>
                <a:off x="5451923" y="3015664"/>
                <a:ext cx="2879902" cy="567591"/>
              </a:xfrm>
              <a:prstGeom prst="rect">
                <a:avLst/>
              </a:prstGeom>
              <a:blipFill>
                <a:blip r:embed="rId5"/>
                <a:stretch>
                  <a:fillRect b="-1075"/>
                </a:stretch>
              </a:blipFill>
            </p:spPr>
            <p:txBody>
              <a:bodyPr/>
              <a:lstStyle/>
              <a:p>
                <a:r>
                  <a:rPr lang="zh-CN" altLang="en-US">
                    <a:noFill/>
                  </a:rPr>
                  <a:t> </a:t>
                </a:r>
              </a:p>
            </p:txBody>
          </p:sp>
        </mc:Fallback>
      </mc:AlternateContent>
      <p:graphicFrame>
        <p:nvGraphicFramePr>
          <p:cNvPr id="14" name="表格 13"/>
          <p:cNvGraphicFramePr>
            <a:graphicFrameLocks noGrp="1"/>
          </p:cNvGraphicFramePr>
          <p:nvPr>
            <p:extLst>
              <p:ext uri="{D42A27DB-BD31-4B8C-83A1-F6EECF244321}">
                <p14:modId xmlns:p14="http://schemas.microsoft.com/office/powerpoint/2010/main" val="420190435"/>
              </p:ext>
            </p:extLst>
          </p:nvPr>
        </p:nvGraphicFramePr>
        <p:xfrm>
          <a:off x="5188857" y="3631352"/>
          <a:ext cx="2903361" cy="1322992"/>
        </p:xfrm>
        <a:graphic>
          <a:graphicData uri="http://schemas.openxmlformats.org/drawingml/2006/table">
            <a:tbl>
              <a:tblPr firstRow="1" bandRow="1">
                <a:tableStyleId>{5940675A-B579-460E-94D1-54222C63F5DA}</a:tableStyleId>
              </a:tblPr>
              <a:tblGrid>
                <a:gridCol w="892629">
                  <a:extLst>
                    <a:ext uri="{9D8B030D-6E8A-4147-A177-3AD203B41FA5}">
                      <a16:colId xmlns:a16="http://schemas.microsoft.com/office/drawing/2014/main" val="20000"/>
                    </a:ext>
                  </a:extLst>
                </a:gridCol>
                <a:gridCol w="2010732">
                  <a:extLst>
                    <a:ext uri="{9D8B030D-6E8A-4147-A177-3AD203B41FA5}">
                      <a16:colId xmlns:a16="http://schemas.microsoft.com/office/drawing/2014/main" val="20001"/>
                    </a:ext>
                  </a:extLst>
                </a:gridCol>
              </a:tblGrid>
              <a:tr h="330748">
                <a:tc>
                  <a:txBody>
                    <a:bodyPr/>
                    <a:lstStyle/>
                    <a:p>
                      <a:endParaRPr lang="zh-CN" altLang="en-US" dirty="0"/>
                    </a:p>
                  </a:txBody>
                  <a:tcPr/>
                </a:tc>
                <a:tc>
                  <a:txBody>
                    <a:bodyPr/>
                    <a:lstStyle/>
                    <a:p>
                      <a:r>
                        <a:rPr lang="en-US" altLang="zh-CN" dirty="0" smtClean="0"/>
                        <a:t>Peak-peak non </a:t>
                      </a:r>
                      <a:r>
                        <a:rPr lang="en-US" altLang="zh-CN" dirty="0" smtClean="0"/>
                        <a:t>uniformity </a:t>
                      </a:r>
                      <a:endParaRPr lang="zh-CN" altLang="en-US" dirty="0"/>
                    </a:p>
                  </a:txBody>
                  <a:tcPr/>
                </a:tc>
                <a:extLst>
                  <a:ext uri="{0D108BD9-81ED-4DB2-BD59-A6C34878D82A}">
                    <a16:rowId xmlns:a16="http://schemas.microsoft.com/office/drawing/2014/main" val="10000"/>
                  </a:ext>
                </a:extLst>
              </a:tr>
              <a:tr h="330748">
                <a:tc>
                  <a:txBody>
                    <a:bodyPr/>
                    <a:lstStyle/>
                    <a:p>
                      <a:r>
                        <a:rPr lang="en-US" altLang="zh-CN" dirty="0" smtClean="0"/>
                        <a:t>Ref TDR</a:t>
                      </a:r>
                      <a:endParaRPr lang="zh-CN" altLang="en-US" dirty="0"/>
                    </a:p>
                  </a:txBody>
                  <a:tcPr/>
                </a:tc>
                <a:tc>
                  <a:txBody>
                    <a:bodyPr/>
                    <a:lstStyle/>
                    <a:p>
                      <a:pPr algn="ctr"/>
                      <a:r>
                        <a:rPr lang="en-US" altLang="zh-CN" dirty="0" smtClean="0"/>
                        <a:t>14.6%</a:t>
                      </a:r>
                      <a:endParaRPr lang="zh-CN" altLang="en-US" dirty="0"/>
                    </a:p>
                  </a:txBody>
                  <a:tcPr/>
                </a:tc>
                <a:extLst>
                  <a:ext uri="{0D108BD9-81ED-4DB2-BD59-A6C34878D82A}">
                    <a16:rowId xmlns:a16="http://schemas.microsoft.com/office/drawing/2014/main" val="10001"/>
                  </a:ext>
                </a:extLst>
              </a:tr>
              <a:tr h="330748">
                <a:tc>
                  <a:txBody>
                    <a:bodyPr/>
                    <a:lstStyle/>
                    <a:p>
                      <a:r>
                        <a:rPr lang="en-US" altLang="zh-CN" dirty="0" smtClean="0"/>
                        <a:t>4</a:t>
                      </a:r>
                      <a:r>
                        <a:rPr lang="en-US" altLang="zh-CN" baseline="30000" dirty="0" smtClean="0"/>
                        <a:t>th</a:t>
                      </a:r>
                      <a:r>
                        <a:rPr lang="en-US" altLang="zh-CN" baseline="0" dirty="0" smtClean="0"/>
                        <a:t> Design</a:t>
                      </a:r>
                      <a:endParaRPr lang="zh-CN" altLang="en-US" dirty="0"/>
                    </a:p>
                  </a:txBody>
                  <a:tcPr/>
                </a:tc>
                <a:tc>
                  <a:txBody>
                    <a:bodyPr/>
                    <a:lstStyle/>
                    <a:p>
                      <a:pPr algn="ctr"/>
                      <a:r>
                        <a:rPr lang="en-US" altLang="zh-CN" dirty="0" smtClean="0"/>
                        <a:t>16.7%</a:t>
                      </a:r>
                      <a:endParaRPr lang="zh-CN" altLang="en-US" dirty="0"/>
                    </a:p>
                  </a:txBody>
                  <a:tcPr/>
                </a:tc>
                <a:extLst>
                  <a:ext uri="{0D108BD9-81ED-4DB2-BD59-A6C34878D82A}">
                    <a16:rowId xmlns:a16="http://schemas.microsoft.com/office/drawing/2014/main" val="10002"/>
                  </a:ext>
                </a:extLst>
              </a:tr>
              <a:tr h="330748">
                <a:tc>
                  <a:txBody>
                    <a:bodyPr/>
                    <a:lstStyle/>
                    <a:p>
                      <a:r>
                        <a:rPr lang="en-US" altLang="zh-CN" dirty="0" smtClean="0"/>
                        <a:t>CDR</a:t>
                      </a:r>
                      <a:endParaRPr lang="zh-CN" altLang="en-US"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dirty="0" smtClean="0"/>
                        <a:t>9.2%</a:t>
                      </a:r>
                      <a:endParaRPr lang="zh-CN" altLang="en-US" dirty="0" smtClean="0"/>
                    </a:p>
                  </a:txBody>
                  <a:tcPr/>
                </a:tc>
                <a:extLst>
                  <a:ext uri="{0D108BD9-81ED-4DB2-BD59-A6C34878D82A}">
                    <a16:rowId xmlns:a16="http://schemas.microsoft.com/office/drawing/2014/main" val="2579702485"/>
                  </a:ext>
                </a:extLst>
              </a:tr>
            </a:tbl>
          </a:graphicData>
        </a:graphic>
      </p:graphicFrame>
    </p:spTree>
    <p:extLst>
      <p:ext uri="{BB962C8B-B14F-4D97-AF65-F5344CB8AC3E}">
        <p14:creationId xmlns:p14="http://schemas.microsoft.com/office/powerpoint/2010/main" val="1725804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757846"/>
            <a:ext cx="3014882" cy="474366"/>
          </a:xfrm>
        </p:spPr>
        <p:txBody>
          <a:bodyPr>
            <a:noAutofit/>
          </a:bodyPr>
          <a:lstStyle/>
          <a:p>
            <a:r>
              <a:rPr lang="en-US" altLang="zh-CN" sz="2400" dirty="0" smtClean="0"/>
              <a:t>Yoke parameters:</a:t>
            </a:r>
            <a:endParaRPr lang="zh-CN" altLang="en-US" sz="2400" dirty="0"/>
          </a:p>
        </p:txBody>
      </p:sp>
      <p:graphicFrame>
        <p:nvGraphicFramePr>
          <p:cNvPr id="7" name="表格 6"/>
          <p:cNvGraphicFramePr>
            <a:graphicFrameLocks noGrp="1"/>
          </p:cNvGraphicFramePr>
          <p:nvPr>
            <p:extLst>
              <p:ext uri="{D42A27DB-BD31-4B8C-83A1-F6EECF244321}">
                <p14:modId xmlns:p14="http://schemas.microsoft.com/office/powerpoint/2010/main" val="2854763736"/>
              </p:ext>
            </p:extLst>
          </p:nvPr>
        </p:nvGraphicFramePr>
        <p:xfrm>
          <a:off x="4740589" y="2987376"/>
          <a:ext cx="4030548" cy="1860304"/>
        </p:xfrm>
        <a:graphic>
          <a:graphicData uri="http://schemas.openxmlformats.org/drawingml/2006/table">
            <a:tbl>
              <a:tblPr>
                <a:tableStyleId>{5940675A-B579-460E-94D1-54222C63F5DA}</a:tableStyleId>
              </a:tblPr>
              <a:tblGrid>
                <a:gridCol w="1489126">
                  <a:extLst>
                    <a:ext uri="{9D8B030D-6E8A-4147-A177-3AD203B41FA5}">
                      <a16:colId xmlns:a16="http://schemas.microsoft.com/office/drawing/2014/main" val="4268270411"/>
                    </a:ext>
                  </a:extLst>
                </a:gridCol>
                <a:gridCol w="731709">
                  <a:extLst>
                    <a:ext uri="{9D8B030D-6E8A-4147-A177-3AD203B41FA5}">
                      <a16:colId xmlns:a16="http://schemas.microsoft.com/office/drawing/2014/main" val="3675704995"/>
                    </a:ext>
                  </a:extLst>
                </a:gridCol>
                <a:gridCol w="860291">
                  <a:extLst>
                    <a:ext uri="{9D8B030D-6E8A-4147-A177-3AD203B41FA5}">
                      <a16:colId xmlns:a16="http://schemas.microsoft.com/office/drawing/2014/main" val="779759625"/>
                    </a:ext>
                  </a:extLst>
                </a:gridCol>
                <a:gridCol w="949422">
                  <a:extLst>
                    <a:ext uri="{9D8B030D-6E8A-4147-A177-3AD203B41FA5}">
                      <a16:colId xmlns:a16="http://schemas.microsoft.com/office/drawing/2014/main" val="786939625"/>
                    </a:ext>
                  </a:extLst>
                </a:gridCol>
              </a:tblGrid>
              <a:tr h="386723">
                <a:tc>
                  <a:txBody>
                    <a:bodyPr/>
                    <a:lstStyle/>
                    <a:p>
                      <a:pPr algn="ctr" fontAlgn="ctr"/>
                      <a:r>
                        <a:rPr lang="zh-CN" altLang="en-US" sz="1400" u="none" strike="noStrike" dirty="0">
                          <a:effectLst/>
                        </a:rPr>
                        <a:t>　</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ctr" fontAlgn="ctr"/>
                      <a:r>
                        <a:rPr lang="en-US" sz="1200" b="1" u="none" strike="noStrike" dirty="0" smtClean="0">
                          <a:effectLst/>
                        </a:rPr>
                        <a:t>Ref TDR</a:t>
                      </a:r>
                      <a:endParaRPr lang="en-US" sz="1200" b="1" i="0" u="none" strike="noStrike" dirty="0">
                        <a:solidFill>
                          <a:srgbClr val="000000"/>
                        </a:solidFill>
                        <a:effectLst/>
                        <a:latin typeface="Calibri" panose="020F0502020204030204" pitchFamily="34" charset="0"/>
                        <a:ea typeface="宋体" panose="02010600030101010101" pitchFamily="2" charset="-122"/>
                      </a:endParaRPr>
                    </a:p>
                  </a:txBody>
                  <a:tcPr marL="7144" marR="7144" marT="7144" marB="0" anchor="ctr"/>
                </a:tc>
                <a:tc>
                  <a:txBody>
                    <a:bodyPr/>
                    <a:lstStyle/>
                    <a:p>
                      <a:pPr algn="ctr" fontAlgn="ctr"/>
                      <a:r>
                        <a:rPr lang="en-US" sz="1200" b="1" u="none" strike="noStrike" dirty="0">
                          <a:effectLst/>
                        </a:rPr>
                        <a:t>CDR(CEPC)</a:t>
                      </a:r>
                      <a:endParaRPr lang="en-US" sz="1200" b="1" i="0" u="none" strike="noStrike" dirty="0">
                        <a:solidFill>
                          <a:srgbClr val="000000"/>
                        </a:solidFill>
                        <a:effectLst/>
                        <a:latin typeface="Calibri" panose="020F0502020204030204" pitchFamily="34" charset="0"/>
                        <a:ea typeface="宋体" panose="02010600030101010101" pitchFamily="2" charset="-122"/>
                      </a:endParaRPr>
                    </a:p>
                  </a:txBody>
                  <a:tcPr marL="7144" marR="7144" marT="7144" marB="0" anchor="ctr"/>
                </a:tc>
                <a:tc>
                  <a:txBody>
                    <a:bodyPr/>
                    <a:lstStyle/>
                    <a:p>
                      <a:pPr algn="ctr" fontAlgn="ctr"/>
                      <a:r>
                        <a:rPr lang="en-US" sz="1200" b="1" u="none" strike="noStrike" dirty="0" smtClean="0">
                          <a:solidFill>
                            <a:schemeClr val="tx1"/>
                          </a:solidFill>
                          <a:effectLst/>
                        </a:rPr>
                        <a:t>CEPC</a:t>
                      </a:r>
                    </a:p>
                    <a:p>
                      <a:pPr algn="ctr" fontAlgn="ctr"/>
                      <a:r>
                        <a:rPr lang="en-US" sz="1200" b="1" u="none" strike="noStrike" dirty="0" smtClean="0">
                          <a:solidFill>
                            <a:schemeClr val="tx1"/>
                          </a:solidFill>
                          <a:effectLst/>
                        </a:rPr>
                        <a:t>4</a:t>
                      </a:r>
                      <a:r>
                        <a:rPr lang="en-US" altLang="zh-CN" sz="1200" b="1" u="none" strike="noStrike" dirty="0" smtClean="0">
                          <a:solidFill>
                            <a:schemeClr val="tx1"/>
                          </a:solidFill>
                          <a:effectLst/>
                        </a:rPr>
                        <a:t>th</a:t>
                      </a:r>
                      <a:r>
                        <a:rPr lang="en-US" sz="1200" b="1" u="none" strike="noStrike" dirty="0">
                          <a:solidFill>
                            <a:schemeClr val="tx1"/>
                          </a:solidFill>
                          <a:effectLst/>
                        </a:rPr>
                        <a:t> </a:t>
                      </a:r>
                      <a:r>
                        <a:rPr lang="en-US" altLang="zh-CN" sz="1200" b="1" u="none" strike="noStrike" dirty="0" smtClean="0">
                          <a:solidFill>
                            <a:schemeClr val="tx1"/>
                          </a:solidFill>
                          <a:effectLst/>
                        </a:rPr>
                        <a:t>detector</a:t>
                      </a:r>
                      <a:endParaRPr lang="en-US" sz="1200" b="1" i="0" u="none" strike="noStrike" dirty="0">
                        <a:solidFill>
                          <a:schemeClr val="tx1"/>
                        </a:solidFill>
                        <a:effectLst/>
                        <a:latin typeface="Calibri" panose="020F0502020204030204" pitchFamily="34" charset="0"/>
                        <a:ea typeface="宋体" panose="02010600030101010101" pitchFamily="2" charset="-122"/>
                      </a:endParaRPr>
                    </a:p>
                  </a:txBody>
                  <a:tcPr marL="7144" marR="7144" marT="7144" marB="0" anchor="ctr"/>
                </a:tc>
                <a:extLst>
                  <a:ext uri="{0D108BD9-81ED-4DB2-BD59-A6C34878D82A}">
                    <a16:rowId xmlns:a16="http://schemas.microsoft.com/office/drawing/2014/main" val="2318964528"/>
                  </a:ext>
                </a:extLst>
              </a:tr>
              <a:tr h="228675">
                <a:tc>
                  <a:txBody>
                    <a:bodyPr/>
                    <a:lstStyle/>
                    <a:p>
                      <a:pPr algn="ctr" fontAlgn="ctr"/>
                      <a:r>
                        <a:rPr lang="en-US" sz="1200" u="none" strike="noStrike" dirty="0">
                          <a:effectLst/>
                        </a:rPr>
                        <a:t>Central field (T)</a:t>
                      </a:r>
                      <a:endParaRPr lang="en-US" sz="1200" b="0" i="0" u="none" strike="noStrike" dirty="0">
                        <a:solidFill>
                          <a:srgbClr val="000000"/>
                        </a:solidFill>
                        <a:effectLst/>
                        <a:latin typeface="Calibri" panose="020F0502020204030204" pitchFamily="34" charset="0"/>
                        <a:ea typeface="宋体" panose="02010600030101010101" pitchFamily="2" charset="-122"/>
                      </a:endParaRPr>
                    </a:p>
                  </a:txBody>
                  <a:tcPr marL="7144" marR="7144" marT="7144" marB="0" anchor="ctr"/>
                </a:tc>
                <a:tc>
                  <a:txBody>
                    <a:bodyPr/>
                    <a:lstStyle/>
                    <a:p>
                      <a:pPr algn="ctr" fontAlgn="ctr"/>
                      <a:r>
                        <a:rPr lang="en-US" altLang="zh-CN" sz="1400" u="none" strike="noStrike" dirty="0" smtClean="0">
                          <a:effectLst/>
                        </a:rPr>
                        <a:t>3</a:t>
                      </a:r>
                      <a:endParaRPr lang="en-US" altLang="zh-CN" sz="1400" b="0" i="0" u="none" strike="noStrike" dirty="0">
                        <a:solidFill>
                          <a:srgbClr val="000000"/>
                        </a:solidFill>
                        <a:effectLst/>
                        <a:latin typeface="Calibri" panose="020F0502020204030204" pitchFamily="34" charset="0"/>
                        <a:ea typeface="宋体" panose="02010600030101010101" pitchFamily="2" charset="-122"/>
                      </a:endParaRPr>
                    </a:p>
                  </a:txBody>
                  <a:tcPr marL="7144" marR="7144" marT="7144" marB="0" anchor="ctr"/>
                </a:tc>
                <a:tc>
                  <a:txBody>
                    <a:bodyPr/>
                    <a:lstStyle/>
                    <a:p>
                      <a:pPr algn="ctr" fontAlgn="ctr"/>
                      <a:r>
                        <a:rPr lang="en-US" altLang="zh-CN" sz="1400" u="none" strike="noStrike" dirty="0">
                          <a:effectLst/>
                        </a:rPr>
                        <a:t>3</a:t>
                      </a:r>
                      <a:endParaRPr lang="en-US" altLang="zh-CN" sz="1400" b="0" i="0" u="none" strike="noStrike" dirty="0">
                        <a:solidFill>
                          <a:srgbClr val="000000"/>
                        </a:solidFill>
                        <a:effectLst/>
                        <a:latin typeface="Calibri" panose="020F0502020204030204" pitchFamily="34" charset="0"/>
                        <a:ea typeface="宋体" panose="02010600030101010101" pitchFamily="2" charset="-122"/>
                      </a:endParaRPr>
                    </a:p>
                  </a:txBody>
                  <a:tcPr marL="7144" marR="7144" marT="7144" marB="0" anchor="ctr"/>
                </a:tc>
                <a:tc>
                  <a:txBody>
                    <a:bodyPr/>
                    <a:lstStyle/>
                    <a:p>
                      <a:pPr algn="ctr" fontAlgn="ctr"/>
                      <a:r>
                        <a:rPr lang="en-US" altLang="zh-CN" sz="1400" u="none" strike="noStrike" dirty="0">
                          <a:solidFill>
                            <a:schemeClr val="tx1"/>
                          </a:solidFill>
                          <a:effectLst/>
                        </a:rPr>
                        <a:t>3</a:t>
                      </a:r>
                      <a:endParaRPr lang="en-US" altLang="zh-CN" sz="1400" b="0" i="0" u="none" strike="noStrike" dirty="0">
                        <a:solidFill>
                          <a:schemeClr val="tx1"/>
                        </a:solidFill>
                        <a:effectLst/>
                        <a:latin typeface="Calibri" panose="020F0502020204030204" pitchFamily="34" charset="0"/>
                        <a:ea typeface="宋体" panose="02010600030101010101" pitchFamily="2" charset="-122"/>
                      </a:endParaRPr>
                    </a:p>
                  </a:txBody>
                  <a:tcPr marL="7144" marR="7144" marT="7144" marB="0" anchor="ctr"/>
                </a:tc>
                <a:extLst>
                  <a:ext uri="{0D108BD9-81ED-4DB2-BD59-A6C34878D82A}">
                    <a16:rowId xmlns:a16="http://schemas.microsoft.com/office/drawing/2014/main" val="2769290127"/>
                  </a:ext>
                </a:extLst>
              </a:tr>
              <a:tr h="228675">
                <a:tc>
                  <a:txBody>
                    <a:bodyPr/>
                    <a:lstStyle/>
                    <a:p>
                      <a:pPr algn="ctr" fontAlgn="ctr"/>
                      <a:r>
                        <a:rPr lang="en-US" sz="1200" u="none" strike="noStrike" dirty="0">
                          <a:effectLst/>
                        </a:rPr>
                        <a:t>Length of </a:t>
                      </a:r>
                      <a:r>
                        <a:rPr lang="en-US" sz="1200" u="none" strike="noStrike" dirty="0" smtClean="0">
                          <a:effectLst/>
                        </a:rPr>
                        <a:t>Yoke</a:t>
                      </a:r>
                      <a:r>
                        <a:rPr lang="en-US" sz="1200" u="none" strike="noStrike" dirty="0">
                          <a:effectLst/>
                        </a:rPr>
                        <a:t> </a:t>
                      </a:r>
                      <a:r>
                        <a:rPr lang="en-US" sz="1200" u="none" strike="noStrike" dirty="0" smtClean="0">
                          <a:effectLst/>
                        </a:rPr>
                        <a:t>(m</a:t>
                      </a:r>
                      <a:r>
                        <a:rPr lang="en-US" sz="1200" u="none" strike="noStrike" dirty="0">
                          <a:effectLst/>
                        </a:rPr>
                        <a:t>)</a:t>
                      </a:r>
                      <a:endParaRPr lang="en-US" sz="1200" b="0" i="0" u="none" strike="noStrike" dirty="0">
                        <a:solidFill>
                          <a:srgbClr val="000000"/>
                        </a:solidFill>
                        <a:effectLst/>
                        <a:latin typeface="Calibri" panose="020F0502020204030204" pitchFamily="34" charset="0"/>
                        <a:ea typeface="宋体" panose="02010600030101010101" pitchFamily="2" charset="-122"/>
                      </a:endParaRPr>
                    </a:p>
                  </a:txBody>
                  <a:tcPr marL="7144" marR="7144" marT="7144" marB="0" anchor="ctr"/>
                </a:tc>
                <a:tc>
                  <a:txBody>
                    <a:bodyPr/>
                    <a:lstStyle/>
                    <a:p>
                      <a:pPr algn="ctr" fontAlgn="ctr"/>
                      <a:r>
                        <a:rPr lang="en-US" altLang="zh-CN" sz="1400" u="none" strike="noStrike" dirty="0" smtClean="0">
                          <a:effectLst/>
                        </a:rPr>
                        <a:t>12</a:t>
                      </a:r>
                      <a:endParaRPr lang="en-US" altLang="zh-CN" sz="1400" b="0" i="0" u="none" strike="noStrike" dirty="0">
                        <a:solidFill>
                          <a:srgbClr val="000000"/>
                        </a:solidFill>
                        <a:effectLst/>
                        <a:latin typeface="Calibri" panose="020F0502020204030204" pitchFamily="34" charset="0"/>
                        <a:ea typeface="宋体" panose="02010600030101010101" pitchFamily="2" charset="-122"/>
                      </a:endParaRPr>
                    </a:p>
                  </a:txBody>
                  <a:tcPr marL="7144" marR="7144" marT="7144" marB="0" anchor="ctr"/>
                </a:tc>
                <a:tc>
                  <a:txBody>
                    <a:bodyPr/>
                    <a:lstStyle/>
                    <a:p>
                      <a:pPr algn="ctr" fontAlgn="ctr"/>
                      <a:r>
                        <a:rPr lang="en-US" altLang="zh-CN" sz="1400" u="none" strike="noStrike" dirty="0" smtClean="0">
                          <a:effectLst/>
                        </a:rPr>
                        <a:t>14</a:t>
                      </a:r>
                      <a:endParaRPr lang="en-US" altLang="zh-CN" sz="1400" b="0" i="0" u="none" strike="noStrike" dirty="0">
                        <a:solidFill>
                          <a:srgbClr val="000000"/>
                        </a:solidFill>
                        <a:effectLst/>
                        <a:latin typeface="Calibri" panose="020F0502020204030204" pitchFamily="34" charset="0"/>
                        <a:ea typeface="宋体" panose="02010600030101010101" pitchFamily="2" charset="-122"/>
                      </a:endParaRPr>
                    </a:p>
                  </a:txBody>
                  <a:tcPr marL="7144" marR="7144" marT="7144" marB="0" anchor="ctr"/>
                </a:tc>
                <a:tc>
                  <a:txBody>
                    <a:bodyPr/>
                    <a:lstStyle/>
                    <a:p>
                      <a:pPr algn="ctr" fontAlgn="ctr"/>
                      <a:r>
                        <a:rPr lang="en-US" altLang="zh-CN" sz="1400" u="none" strike="noStrike" dirty="0" smtClean="0">
                          <a:solidFill>
                            <a:schemeClr val="tx1"/>
                          </a:solidFill>
                          <a:effectLst/>
                        </a:rPr>
                        <a:t>11.1</a:t>
                      </a:r>
                      <a:endParaRPr lang="en-US" altLang="zh-CN" sz="1400" b="0" i="0" u="none" strike="noStrike" dirty="0">
                        <a:solidFill>
                          <a:schemeClr val="tx1"/>
                        </a:solidFill>
                        <a:effectLst/>
                        <a:latin typeface="Calibri" panose="020F0502020204030204" pitchFamily="34" charset="0"/>
                        <a:ea typeface="宋体" panose="02010600030101010101" pitchFamily="2" charset="-122"/>
                      </a:endParaRPr>
                    </a:p>
                  </a:txBody>
                  <a:tcPr marL="7144" marR="7144" marT="7144" marB="0" anchor="ctr"/>
                </a:tc>
                <a:extLst>
                  <a:ext uri="{0D108BD9-81ED-4DB2-BD59-A6C34878D82A}">
                    <a16:rowId xmlns:a16="http://schemas.microsoft.com/office/drawing/2014/main" val="4142003966"/>
                  </a:ext>
                </a:extLst>
              </a:tr>
              <a:tr h="386723">
                <a:tc>
                  <a:txBody>
                    <a:bodyPr/>
                    <a:lstStyle/>
                    <a:p>
                      <a:pPr algn="ctr" fontAlgn="ctr"/>
                      <a:r>
                        <a:rPr lang="en-US" sz="1200" u="none" strike="noStrike" dirty="0">
                          <a:effectLst/>
                        </a:rPr>
                        <a:t>Outer </a:t>
                      </a:r>
                      <a:r>
                        <a:rPr lang="en-US" sz="1200" u="none" strike="noStrike" dirty="0" smtClean="0">
                          <a:effectLst/>
                        </a:rPr>
                        <a:t>diameter(m</a:t>
                      </a:r>
                      <a:r>
                        <a:rPr lang="en-US" sz="1200" u="none" strike="noStrike" dirty="0" smtClean="0">
                          <a:effectLst/>
                        </a:rPr>
                        <a:t>)</a:t>
                      </a:r>
                      <a:endParaRPr lang="en-US" sz="1200" b="0" i="0" u="none" strike="noStrike" dirty="0">
                        <a:solidFill>
                          <a:srgbClr val="000000"/>
                        </a:solidFill>
                        <a:effectLst/>
                        <a:latin typeface="Calibri" panose="020F0502020204030204" pitchFamily="34" charset="0"/>
                        <a:ea typeface="宋体" panose="02010600030101010101" pitchFamily="2" charset="-122"/>
                      </a:endParaRPr>
                    </a:p>
                  </a:txBody>
                  <a:tcPr marL="7144" marR="7144" marT="7144" marB="0" anchor="ctr"/>
                </a:tc>
                <a:tc>
                  <a:txBody>
                    <a:bodyPr/>
                    <a:lstStyle/>
                    <a:p>
                      <a:pPr algn="ctr"/>
                      <a:r>
                        <a:rPr lang="en-US" altLang="zh-CN" sz="1400" dirty="0" smtClean="0"/>
                        <a:t>11</a:t>
                      </a:r>
                      <a:endParaRPr lang="zh-CN" altLang="en-US" sz="1400" dirty="0"/>
                    </a:p>
                  </a:txBody>
                  <a:tcPr marL="7144" marR="7144" marT="7144" marB="0" anchor="ctr"/>
                </a:tc>
                <a:tc>
                  <a:txBody>
                    <a:bodyPr/>
                    <a:lstStyle/>
                    <a:p>
                      <a:pPr algn="ctr" fontAlgn="ctr"/>
                      <a:r>
                        <a:rPr lang="en-US" altLang="zh-CN" sz="1400" u="none" strike="noStrike" dirty="0" smtClean="0">
                          <a:effectLst/>
                        </a:rPr>
                        <a:t>14.5</a:t>
                      </a:r>
                      <a:endParaRPr lang="en-US" altLang="zh-CN" sz="1400" b="0" i="0" u="none" strike="noStrike" dirty="0">
                        <a:solidFill>
                          <a:srgbClr val="000000"/>
                        </a:solidFill>
                        <a:effectLst/>
                        <a:latin typeface="Calibri" panose="020F0502020204030204" pitchFamily="34" charset="0"/>
                        <a:ea typeface="宋体" panose="02010600030101010101" pitchFamily="2" charset="-122"/>
                      </a:endParaRPr>
                    </a:p>
                  </a:txBody>
                  <a:tcPr marL="7144" marR="7144" marT="7144" marB="0" anchor="ctr"/>
                </a:tc>
                <a:tc>
                  <a:txBody>
                    <a:bodyPr/>
                    <a:lstStyle/>
                    <a:p>
                      <a:pPr algn="ctr" fontAlgn="ctr"/>
                      <a:r>
                        <a:rPr lang="en-US" altLang="zh-CN" sz="1400" u="none" strike="noStrike" dirty="0" smtClean="0">
                          <a:solidFill>
                            <a:schemeClr val="tx1"/>
                          </a:solidFill>
                          <a:effectLst/>
                        </a:rPr>
                        <a:t>8.5</a:t>
                      </a:r>
                      <a:endParaRPr lang="en-US" altLang="zh-CN" sz="1400" b="0" i="0" u="none" strike="noStrike" dirty="0">
                        <a:solidFill>
                          <a:schemeClr val="tx1"/>
                        </a:solidFill>
                        <a:effectLst/>
                        <a:latin typeface="Calibri" panose="020F0502020204030204" pitchFamily="34" charset="0"/>
                        <a:ea typeface="宋体" panose="02010600030101010101" pitchFamily="2" charset="-122"/>
                      </a:endParaRPr>
                    </a:p>
                  </a:txBody>
                  <a:tcPr marL="7144" marR="7144" marT="7144" marB="0" anchor="ctr"/>
                </a:tc>
                <a:extLst>
                  <a:ext uri="{0D108BD9-81ED-4DB2-BD59-A6C34878D82A}">
                    <a16:rowId xmlns:a16="http://schemas.microsoft.com/office/drawing/2014/main" val="805996466"/>
                  </a:ext>
                </a:extLst>
              </a:tr>
              <a:tr h="386723">
                <a:tc>
                  <a:txBody>
                    <a:bodyPr/>
                    <a:lstStyle/>
                    <a:p>
                      <a:pPr algn="ctr" fontAlgn="ctr"/>
                      <a:r>
                        <a:rPr lang="en-US" sz="1200" u="none" strike="noStrike" dirty="0">
                          <a:effectLst/>
                        </a:rPr>
                        <a:t>Inner </a:t>
                      </a:r>
                      <a:r>
                        <a:rPr lang="en-US" sz="1200" u="none" strike="noStrike" dirty="0" smtClean="0">
                          <a:effectLst/>
                        </a:rPr>
                        <a:t>diameter(m</a:t>
                      </a:r>
                      <a:r>
                        <a:rPr lang="en-US" sz="1200" u="none" strike="noStrike" dirty="0">
                          <a:effectLst/>
                        </a:rPr>
                        <a:t>)    </a:t>
                      </a:r>
                      <a:endParaRPr lang="en-US" sz="1200" b="0" i="0" u="none" strike="noStrike" dirty="0">
                        <a:solidFill>
                          <a:srgbClr val="000000"/>
                        </a:solidFill>
                        <a:effectLst/>
                        <a:latin typeface="Calibri" panose="020F0502020204030204" pitchFamily="34" charset="0"/>
                        <a:ea typeface="宋体" panose="02010600030101010101" pitchFamily="2" charset="-122"/>
                      </a:endParaRPr>
                    </a:p>
                  </a:txBody>
                  <a:tcPr marL="7144" marR="7144" marT="7144" marB="0" anchor="ctr"/>
                </a:tc>
                <a:tc>
                  <a:txBody>
                    <a:bodyPr/>
                    <a:lstStyle/>
                    <a:p>
                      <a:pPr algn="ctr"/>
                      <a:r>
                        <a:rPr lang="en-US" altLang="zh-CN" sz="1400" dirty="0" smtClean="0"/>
                        <a:t>8.9</a:t>
                      </a:r>
                      <a:endParaRPr lang="zh-CN" altLang="en-US" sz="1400" dirty="0"/>
                    </a:p>
                  </a:txBody>
                  <a:tcPr marL="7144" marR="7144" marT="7144" marB="0" anchor="ctr"/>
                </a:tc>
                <a:tc>
                  <a:txBody>
                    <a:bodyPr/>
                    <a:lstStyle/>
                    <a:p>
                      <a:pPr algn="ctr" fontAlgn="ctr"/>
                      <a:r>
                        <a:rPr lang="en-US" altLang="zh-CN" sz="1400" u="none" strike="noStrike" dirty="0" smtClean="0">
                          <a:effectLst/>
                        </a:rPr>
                        <a:t>8.8</a:t>
                      </a:r>
                      <a:endParaRPr lang="en-US" altLang="zh-CN" sz="1400" b="0" i="0" u="none" strike="noStrike" dirty="0">
                        <a:solidFill>
                          <a:srgbClr val="000000"/>
                        </a:solidFill>
                        <a:effectLst/>
                        <a:latin typeface="Calibri" panose="020F0502020204030204" pitchFamily="34" charset="0"/>
                        <a:ea typeface="宋体" panose="02010600030101010101" pitchFamily="2" charset="-122"/>
                      </a:endParaRPr>
                    </a:p>
                  </a:txBody>
                  <a:tcPr marL="7144" marR="7144" marT="7144" marB="0" anchor="ctr"/>
                </a:tc>
                <a:tc>
                  <a:txBody>
                    <a:bodyPr/>
                    <a:lstStyle/>
                    <a:p>
                      <a:pPr algn="ctr" fontAlgn="ctr"/>
                      <a:r>
                        <a:rPr lang="en-US" altLang="zh-CN" sz="1400" u="none" strike="noStrike" dirty="0" smtClean="0">
                          <a:solidFill>
                            <a:schemeClr val="tx1"/>
                          </a:solidFill>
                          <a:effectLst/>
                        </a:rPr>
                        <a:t>7.3</a:t>
                      </a:r>
                      <a:endParaRPr lang="en-US" altLang="zh-CN" sz="1400" b="0" i="0" u="none" strike="noStrike" dirty="0">
                        <a:solidFill>
                          <a:schemeClr val="tx1"/>
                        </a:solidFill>
                        <a:effectLst/>
                        <a:latin typeface="Calibri" panose="020F0502020204030204" pitchFamily="34" charset="0"/>
                        <a:ea typeface="宋体" panose="02010600030101010101" pitchFamily="2" charset="-122"/>
                      </a:endParaRPr>
                    </a:p>
                  </a:txBody>
                  <a:tcPr marL="7144" marR="7144" marT="7144" marB="0" anchor="ctr"/>
                </a:tc>
                <a:extLst>
                  <a:ext uri="{0D108BD9-81ED-4DB2-BD59-A6C34878D82A}">
                    <a16:rowId xmlns:a16="http://schemas.microsoft.com/office/drawing/2014/main" val="3943539206"/>
                  </a:ext>
                </a:extLst>
              </a:tr>
              <a:tr h="242785">
                <a:tc>
                  <a:txBody>
                    <a:bodyPr/>
                    <a:lstStyle/>
                    <a:p>
                      <a:pPr algn="ctr" fontAlgn="ctr"/>
                      <a:r>
                        <a:rPr lang="en-US" altLang="zh-CN" sz="1200" b="0" i="0" u="none" strike="noStrike" kern="1200" baseline="0" dirty="0" smtClean="0">
                          <a:solidFill>
                            <a:srgbClr val="FF0000"/>
                          </a:solidFill>
                          <a:latin typeface="+mn-lt"/>
                          <a:ea typeface="+mn-ea"/>
                          <a:cs typeface="+mn-cs"/>
                        </a:rPr>
                        <a:t>Total yoke </a:t>
                      </a:r>
                      <a:r>
                        <a:rPr lang="en-US" altLang="zh-CN" sz="1200" b="0" i="0" u="none" strike="noStrike" kern="1200" baseline="0" dirty="0" smtClean="0">
                          <a:solidFill>
                            <a:srgbClr val="FF0000"/>
                          </a:solidFill>
                          <a:latin typeface="+mn-lt"/>
                          <a:ea typeface="+mn-ea"/>
                          <a:cs typeface="+mn-cs"/>
                        </a:rPr>
                        <a:t>mass [</a:t>
                      </a:r>
                      <a:r>
                        <a:rPr lang="en-US" altLang="zh-CN" sz="1200" b="0" i="0" u="none" strike="noStrike" kern="1200" baseline="0" dirty="0" err="1" smtClean="0">
                          <a:solidFill>
                            <a:srgbClr val="FF0000"/>
                          </a:solidFill>
                          <a:latin typeface="+mn-lt"/>
                          <a:ea typeface="+mn-ea"/>
                          <a:cs typeface="+mn-cs"/>
                        </a:rPr>
                        <a:t>kt</a:t>
                      </a:r>
                      <a:r>
                        <a:rPr lang="en-US" altLang="zh-CN" sz="1200" b="0" i="0" u="none" strike="noStrike" kern="1200" baseline="0" dirty="0" smtClean="0">
                          <a:solidFill>
                            <a:srgbClr val="FF0000"/>
                          </a:solidFill>
                          <a:latin typeface="+mn-lt"/>
                          <a:ea typeface="+mn-ea"/>
                          <a:cs typeface="+mn-cs"/>
                        </a:rPr>
                        <a:t>]</a:t>
                      </a:r>
                      <a:endParaRPr lang="en-US" sz="1200" b="0" i="0" u="none" strike="noStrike" dirty="0">
                        <a:solidFill>
                          <a:srgbClr val="FF0000"/>
                        </a:solidFill>
                        <a:effectLst/>
                        <a:latin typeface="Calibri" panose="020F0502020204030204" pitchFamily="34" charset="0"/>
                        <a:ea typeface="宋体" panose="02010600030101010101" pitchFamily="2" charset="-122"/>
                      </a:endParaRPr>
                    </a:p>
                  </a:txBody>
                  <a:tcPr marL="7144" marR="7144" marT="7144" marB="0" anchor="ctr"/>
                </a:tc>
                <a:tc>
                  <a:txBody>
                    <a:bodyPr/>
                    <a:lstStyle/>
                    <a:p>
                      <a:pPr algn="ctr"/>
                      <a:r>
                        <a:rPr lang="en-US" altLang="zh-CN" sz="1400" dirty="0" smtClean="0">
                          <a:solidFill>
                            <a:srgbClr val="FF0000"/>
                          </a:solidFill>
                        </a:rPr>
                        <a:t>3</a:t>
                      </a:r>
                      <a:endParaRPr lang="zh-CN" altLang="en-US" sz="1400" dirty="0">
                        <a:solidFill>
                          <a:srgbClr val="FF0000"/>
                        </a:solidFill>
                      </a:endParaRPr>
                    </a:p>
                  </a:txBody>
                  <a:tcPr marL="7144" marR="7144" marT="7144" marB="0" anchor="ctr"/>
                </a:tc>
                <a:tc>
                  <a:txBody>
                    <a:bodyPr/>
                    <a:lstStyle/>
                    <a:p>
                      <a:pPr algn="ctr" fontAlgn="ctr"/>
                      <a:r>
                        <a:rPr lang="en-US" altLang="zh-CN" sz="1400" b="0" i="0" u="none" strike="noStrike" dirty="0" smtClean="0">
                          <a:solidFill>
                            <a:srgbClr val="FF0000"/>
                          </a:solidFill>
                          <a:effectLst/>
                          <a:latin typeface="Calibri" panose="020F0502020204030204" pitchFamily="34" charset="0"/>
                          <a:ea typeface="宋体" panose="02010600030101010101" pitchFamily="2" charset="-122"/>
                        </a:rPr>
                        <a:t>12.573</a:t>
                      </a:r>
                      <a:endParaRPr lang="en-US" altLang="zh-CN" sz="1400" b="0" i="0" u="none" strike="noStrike" dirty="0">
                        <a:solidFill>
                          <a:srgbClr val="FF0000"/>
                        </a:solidFill>
                        <a:effectLst/>
                        <a:latin typeface="Calibri" panose="020F0502020204030204" pitchFamily="34" charset="0"/>
                        <a:ea typeface="宋体" panose="02010600030101010101" pitchFamily="2" charset="-122"/>
                      </a:endParaRPr>
                    </a:p>
                  </a:txBody>
                  <a:tcPr marL="7144" marR="7144" marT="7144" marB="0" anchor="ctr"/>
                </a:tc>
                <a:tc>
                  <a:txBody>
                    <a:bodyPr/>
                    <a:lstStyle/>
                    <a:p>
                      <a:pPr algn="ctr" fontAlgn="ctr"/>
                      <a:r>
                        <a:rPr lang="en-US" altLang="zh-CN" sz="1400" b="0" i="0" u="none" strike="noStrike" dirty="0" smtClean="0">
                          <a:solidFill>
                            <a:srgbClr val="FF0000"/>
                          </a:solidFill>
                          <a:effectLst/>
                          <a:latin typeface="Calibri" panose="020F0502020204030204" pitchFamily="34" charset="0"/>
                          <a:ea typeface="宋体" panose="02010600030101010101" pitchFamily="2" charset="-122"/>
                        </a:rPr>
                        <a:t>1.143</a:t>
                      </a:r>
                      <a:endParaRPr lang="en-US" altLang="zh-CN" sz="1400" b="0" i="0" u="none" strike="noStrike" dirty="0">
                        <a:solidFill>
                          <a:srgbClr val="FF0000"/>
                        </a:solidFill>
                        <a:effectLst/>
                        <a:latin typeface="Calibri" panose="020F0502020204030204" pitchFamily="34" charset="0"/>
                        <a:ea typeface="宋体" panose="02010600030101010101" pitchFamily="2" charset="-122"/>
                      </a:endParaRPr>
                    </a:p>
                  </a:txBody>
                  <a:tcPr marL="7144" marR="7144" marT="7144" marB="0" anchor="ctr"/>
                </a:tc>
                <a:extLst>
                  <a:ext uri="{0D108BD9-81ED-4DB2-BD59-A6C34878D82A}">
                    <a16:rowId xmlns:a16="http://schemas.microsoft.com/office/drawing/2014/main" val="343300829"/>
                  </a:ext>
                </a:extLst>
              </a:tr>
            </a:tbl>
          </a:graphicData>
        </a:graphic>
      </p:graphicFrame>
      <p:sp>
        <p:nvSpPr>
          <p:cNvPr id="9" name="矩形 8"/>
          <p:cNvSpPr/>
          <p:nvPr/>
        </p:nvSpPr>
        <p:spPr>
          <a:xfrm>
            <a:off x="971595" y="0"/>
            <a:ext cx="7265888" cy="624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zh-CN" sz="3200" dirty="0" smtClean="0">
                <a:solidFill>
                  <a:schemeClr val="tx1"/>
                </a:solidFill>
              </a:rPr>
              <a:t>3. </a:t>
            </a:r>
            <a:r>
              <a:rPr lang="en-US" altLang="zh-CN" sz="3200" dirty="0">
                <a:solidFill>
                  <a:schemeClr val="tx1"/>
                </a:solidFill>
              </a:rPr>
              <a:t>Yoke and stray field</a:t>
            </a:r>
            <a:endParaRPr lang="en-US" altLang="zh-CN" sz="3200" dirty="0">
              <a:solidFill>
                <a:schemeClr val="tx1"/>
              </a:solidFill>
            </a:endParaRPr>
          </a:p>
        </p:txBody>
      </p:sp>
      <p:cxnSp>
        <p:nvCxnSpPr>
          <p:cNvPr id="10" name="直接连接符 9"/>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pic>
        <p:nvPicPr>
          <p:cNvPr id="12" name="图片 11"/>
          <p:cNvPicPr>
            <a:picLocks noChangeAspect="1"/>
          </p:cNvPicPr>
          <p:nvPr/>
        </p:nvPicPr>
        <p:blipFill>
          <a:blip r:embed="rId3"/>
          <a:stretch>
            <a:fillRect/>
          </a:stretch>
        </p:blipFill>
        <p:spPr>
          <a:xfrm>
            <a:off x="5830" y="0"/>
            <a:ext cx="965765" cy="624497"/>
          </a:xfrm>
          <a:prstGeom prst="rect">
            <a:avLst/>
          </a:prstGeom>
        </p:spPr>
      </p:pic>
      <p:pic>
        <p:nvPicPr>
          <p:cNvPr id="13" name="图片 12"/>
          <p:cNvPicPr>
            <a:picLocks noChangeAspect="1"/>
          </p:cNvPicPr>
          <p:nvPr/>
        </p:nvPicPr>
        <p:blipFill>
          <a:blip r:embed="rId4"/>
          <a:stretch>
            <a:fillRect/>
          </a:stretch>
        </p:blipFill>
        <p:spPr>
          <a:xfrm>
            <a:off x="252737" y="1411826"/>
            <a:ext cx="4351802" cy="3519490"/>
          </a:xfrm>
          <a:prstGeom prst="rect">
            <a:avLst/>
          </a:prstGeom>
        </p:spPr>
      </p:pic>
      <p:graphicFrame>
        <p:nvGraphicFramePr>
          <p:cNvPr id="6" name="表格 5"/>
          <p:cNvGraphicFramePr>
            <a:graphicFrameLocks noGrp="1"/>
          </p:cNvGraphicFramePr>
          <p:nvPr>
            <p:extLst>
              <p:ext uri="{D42A27DB-BD31-4B8C-83A1-F6EECF244321}">
                <p14:modId xmlns:p14="http://schemas.microsoft.com/office/powerpoint/2010/main" val="812712451"/>
              </p:ext>
            </p:extLst>
          </p:nvPr>
        </p:nvGraphicFramePr>
        <p:xfrm>
          <a:off x="5410395" y="1232212"/>
          <a:ext cx="2354748" cy="1483360"/>
        </p:xfrm>
        <a:graphic>
          <a:graphicData uri="http://schemas.openxmlformats.org/drawingml/2006/table">
            <a:tbl>
              <a:tblPr firstRow="1" bandRow="1">
                <a:tableStyleId>{9D7B26C5-4107-4FEC-AEDC-1716B250A1EF}</a:tableStyleId>
              </a:tblPr>
              <a:tblGrid>
                <a:gridCol w="1177374">
                  <a:extLst>
                    <a:ext uri="{9D8B030D-6E8A-4147-A177-3AD203B41FA5}">
                      <a16:colId xmlns:a16="http://schemas.microsoft.com/office/drawing/2014/main" val="970087080"/>
                    </a:ext>
                  </a:extLst>
                </a:gridCol>
                <a:gridCol w="1177374">
                  <a:extLst>
                    <a:ext uri="{9D8B030D-6E8A-4147-A177-3AD203B41FA5}">
                      <a16:colId xmlns:a16="http://schemas.microsoft.com/office/drawing/2014/main" val="3636410984"/>
                    </a:ext>
                  </a:extLst>
                </a:gridCol>
              </a:tblGrid>
              <a:tr h="370840">
                <a:tc>
                  <a:txBody>
                    <a:bodyPr/>
                    <a:lstStyle/>
                    <a:p>
                      <a:endParaRPr lang="zh-CN" altLang="en-US" dirty="0"/>
                    </a:p>
                  </a:txBody>
                  <a:tcPr/>
                </a:tc>
                <a:tc>
                  <a:txBody>
                    <a:bodyPr/>
                    <a:lstStyle/>
                    <a:p>
                      <a:pPr algn="ctr"/>
                      <a:r>
                        <a:rPr lang="en-US" altLang="zh-CN" dirty="0" smtClean="0"/>
                        <a:t>Mass (ton)</a:t>
                      </a:r>
                      <a:endParaRPr lang="zh-CN" altLang="en-US" dirty="0"/>
                    </a:p>
                  </a:txBody>
                  <a:tcPr/>
                </a:tc>
                <a:extLst>
                  <a:ext uri="{0D108BD9-81ED-4DB2-BD59-A6C34878D82A}">
                    <a16:rowId xmlns:a16="http://schemas.microsoft.com/office/drawing/2014/main" val="2239049441"/>
                  </a:ext>
                </a:extLst>
              </a:tr>
              <a:tr h="370840">
                <a:tc>
                  <a:txBody>
                    <a:bodyPr/>
                    <a:lstStyle/>
                    <a:p>
                      <a:r>
                        <a:rPr lang="en-US" altLang="zh-CN" dirty="0" smtClean="0"/>
                        <a:t>Barrel yoke</a:t>
                      </a:r>
                      <a:endParaRPr lang="zh-CN" altLang="en-US" dirty="0"/>
                    </a:p>
                  </a:txBody>
                  <a:tcPr/>
                </a:tc>
                <a:tc>
                  <a:txBody>
                    <a:bodyPr/>
                    <a:lstStyle/>
                    <a:p>
                      <a:pPr algn="ctr"/>
                      <a:r>
                        <a:rPr lang="en-US" altLang="zh-CN" dirty="0" smtClean="0"/>
                        <a:t>1812</a:t>
                      </a:r>
                      <a:endParaRPr lang="zh-CN" altLang="en-US" dirty="0"/>
                    </a:p>
                  </a:txBody>
                  <a:tcPr/>
                </a:tc>
                <a:extLst>
                  <a:ext uri="{0D108BD9-81ED-4DB2-BD59-A6C34878D82A}">
                    <a16:rowId xmlns:a16="http://schemas.microsoft.com/office/drawing/2014/main" val="207194759"/>
                  </a:ext>
                </a:extLst>
              </a:tr>
              <a:tr h="370840">
                <a:tc>
                  <a:txBody>
                    <a:bodyPr/>
                    <a:lstStyle/>
                    <a:p>
                      <a:r>
                        <a:rPr lang="en-US" altLang="zh-CN" dirty="0" smtClean="0"/>
                        <a:t>Each End yoke</a:t>
                      </a:r>
                      <a:endParaRPr lang="zh-CN" altLang="en-US" dirty="0"/>
                    </a:p>
                  </a:txBody>
                  <a:tcPr/>
                </a:tc>
                <a:tc>
                  <a:txBody>
                    <a:bodyPr/>
                    <a:lstStyle/>
                    <a:p>
                      <a:pPr algn="ctr"/>
                      <a:r>
                        <a:rPr lang="en-US" altLang="zh-CN" dirty="0" smtClean="0"/>
                        <a:t>570</a:t>
                      </a:r>
                      <a:endParaRPr lang="zh-CN" altLang="en-US" dirty="0"/>
                    </a:p>
                  </a:txBody>
                  <a:tcPr/>
                </a:tc>
                <a:extLst>
                  <a:ext uri="{0D108BD9-81ED-4DB2-BD59-A6C34878D82A}">
                    <a16:rowId xmlns:a16="http://schemas.microsoft.com/office/drawing/2014/main" val="3801691309"/>
                  </a:ext>
                </a:extLst>
              </a:tr>
              <a:tr h="370840">
                <a:tc>
                  <a:txBody>
                    <a:bodyPr/>
                    <a:lstStyle/>
                    <a:p>
                      <a:r>
                        <a:rPr lang="en-US" altLang="zh-CN" dirty="0" smtClean="0"/>
                        <a:t>Total</a:t>
                      </a:r>
                      <a:endParaRPr lang="zh-CN" altLang="en-US" dirty="0"/>
                    </a:p>
                  </a:txBody>
                  <a:tcPr/>
                </a:tc>
                <a:tc>
                  <a:txBody>
                    <a:bodyPr/>
                    <a:lstStyle/>
                    <a:p>
                      <a:pPr algn="ctr"/>
                      <a:r>
                        <a:rPr lang="en-US" altLang="zh-CN" dirty="0" smtClean="0"/>
                        <a:t>3000</a:t>
                      </a:r>
                      <a:endParaRPr lang="zh-CN" altLang="en-US" dirty="0"/>
                    </a:p>
                  </a:txBody>
                  <a:tcPr/>
                </a:tc>
                <a:extLst>
                  <a:ext uri="{0D108BD9-81ED-4DB2-BD59-A6C34878D82A}">
                    <a16:rowId xmlns:a16="http://schemas.microsoft.com/office/drawing/2014/main" val="2426763278"/>
                  </a:ext>
                </a:extLst>
              </a:tr>
            </a:tbl>
          </a:graphicData>
        </a:graphic>
      </p:graphicFrame>
    </p:spTree>
    <p:extLst>
      <p:ext uri="{BB962C8B-B14F-4D97-AF65-F5344CB8AC3E}">
        <p14:creationId xmlns:p14="http://schemas.microsoft.com/office/powerpoint/2010/main" val="148630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757846"/>
            <a:ext cx="3014882" cy="474366"/>
          </a:xfrm>
        </p:spPr>
        <p:txBody>
          <a:bodyPr>
            <a:normAutofit/>
          </a:bodyPr>
          <a:lstStyle/>
          <a:p>
            <a:r>
              <a:rPr lang="en-US" altLang="zh-CN" sz="2400" b="1" dirty="0"/>
              <a:t>stray </a:t>
            </a:r>
            <a:r>
              <a:rPr lang="en-US" altLang="zh-CN" sz="2400" b="1" dirty="0" smtClean="0"/>
              <a:t>field:</a:t>
            </a:r>
            <a:endParaRPr lang="zh-CN" altLang="en-US" sz="2400" b="1" dirty="0"/>
          </a:p>
        </p:txBody>
      </p:sp>
      <p:graphicFrame>
        <p:nvGraphicFramePr>
          <p:cNvPr id="4" name="内容占位符 3"/>
          <p:cNvGraphicFramePr>
            <a:graphicFrameLocks noGrp="1"/>
          </p:cNvGraphicFramePr>
          <p:nvPr>
            <p:ph idx="1"/>
            <p:extLst>
              <p:ext uri="{D42A27DB-BD31-4B8C-83A1-F6EECF244321}">
                <p14:modId xmlns:p14="http://schemas.microsoft.com/office/powerpoint/2010/main" val="374854764"/>
              </p:ext>
            </p:extLst>
          </p:nvPr>
        </p:nvGraphicFramePr>
        <p:xfrm>
          <a:off x="5072741" y="3049840"/>
          <a:ext cx="3824518" cy="1714500"/>
        </p:xfrm>
        <a:graphic>
          <a:graphicData uri="http://schemas.openxmlformats.org/drawingml/2006/table">
            <a:tbl>
              <a:tblPr firstRow="1" bandRow="1">
                <a:tableStyleId>{5940675A-B579-460E-94D1-54222C63F5DA}</a:tableStyleId>
              </a:tblPr>
              <a:tblGrid>
                <a:gridCol w="674917">
                  <a:extLst>
                    <a:ext uri="{9D8B030D-6E8A-4147-A177-3AD203B41FA5}">
                      <a16:colId xmlns:a16="http://schemas.microsoft.com/office/drawing/2014/main" val="707189771"/>
                    </a:ext>
                  </a:extLst>
                </a:gridCol>
                <a:gridCol w="943429">
                  <a:extLst>
                    <a:ext uri="{9D8B030D-6E8A-4147-A177-3AD203B41FA5}">
                      <a16:colId xmlns:a16="http://schemas.microsoft.com/office/drawing/2014/main" val="4034190642"/>
                    </a:ext>
                  </a:extLst>
                </a:gridCol>
                <a:gridCol w="711200">
                  <a:extLst>
                    <a:ext uri="{9D8B030D-6E8A-4147-A177-3AD203B41FA5}">
                      <a16:colId xmlns:a16="http://schemas.microsoft.com/office/drawing/2014/main" val="1801194265"/>
                    </a:ext>
                  </a:extLst>
                </a:gridCol>
                <a:gridCol w="691597">
                  <a:extLst>
                    <a:ext uri="{9D8B030D-6E8A-4147-A177-3AD203B41FA5}">
                      <a16:colId xmlns:a16="http://schemas.microsoft.com/office/drawing/2014/main" val="1740878263"/>
                    </a:ext>
                  </a:extLst>
                </a:gridCol>
                <a:gridCol w="803375">
                  <a:extLst>
                    <a:ext uri="{9D8B030D-6E8A-4147-A177-3AD203B41FA5}">
                      <a16:colId xmlns:a16="http://schemas.microsoft.com/office/drawing/2014/main" val="883545730"/>
                    </a:ext>
                  </a:extLst>
                </a:gridCol>
              </a:tblGrid>
              <a:tr h="227937">
                <a:tc gridSpan="2">
                  <a:txBody>
                    <a:bodyPr/>
                    <a:lstStyle/>
                    <a:p>
                      <a:pPr algn="ctr">
                        <a:spcAft>
                          <a:spcPts val="0"/>
                        </a:spcAft>
                      </a:pPr>
                      <a:r>
                        <a:rPr lang="en-US" sz="1400" dirty="0">
                          <a:effectLst/>
                          <a:latin typeface="+mn-lt"/>
                        </a:rPr>
                        <a:t>Stray field</a:t>
                      </a:r>
                      <a:endParaRPr lang="zh-CN" sz="1400" dirty="0">
                        <a:effectLst/>
                        <a:latin typeface="+mn-lt"/>
                        <a:ea typeface="MS Mincho" panose="02020609040205080304" pitchFamily="49" charset="-128"/>
                        <a:cs typeface="Times New Roman" panose="02020603050405020304" pitchFamily="18" charset="0"/>
                      </a:endParaRPr>
                    </a:p>
                  </a:txBody>
                  <a:tcPr marL="68580" marR="68580" marT="34290" marB="34290"/>
                </a:tc>
                <a:tc hMerge="1">
                  <a:txBody>
                    <a:bodyPr/>
                    <a:lstStyle/>
                    <a:p>
                      <a:endParaRPr lang="zh-CN" altLang="en-US"/>
                    </a:p>
                  </a:txBody>
                  <a:tcPr/>
                </a:tc>
                <a:tc>
                  <a:txBody>
                    <a:bodyPr/>
                    <a:lstStyle/>
                    <a:p>
                      <a:pPr algn="ctr"/>
                      <a:r>
                        <a:rPr lang="en-US" altLang="zh-CN" sz="1400" dirty="0" smtClean="0">
                          <a:latin typeface="+mn-lt"/>
                        </a:rPr>
                        <a:t>Ref TDR</a:t>
                      </a:r>
                      <a:endParaRPr lang="zh-CN" altLang="en-US" sz="1400" dirty="0">
                        <a:latin typeface="+mn-lt"/>
                      </a:endParaRPr>
                    </a:p>
                  </a:txBody>
                  <a:tcPr marL="68580" marR="68580" marT="34290" marB="34290"/>
                </a:tc>
                <a:tc>
                  <a:txBody>
                    <a:bodyPr/>
                    <a:lstStyle/>
                    <a:p>
                      <a:pPr algn="ctr">
                        <a:spcAft>
                          <a:spcPts val="0"/>
                        </a:spcAft>
                      </a:pPr>
                      <a:r>
                        <a:rPr lang="en-US" sz="1400" dirty="0" smtClean="0">
                          <a:effectLst/>
                          <a:latin typeface="+mn-lt"/>
                        </a:rPr>
                        <a:t>CEPC CDR</a:t>
                      </a:r>
                      <a:endParaRPr lang="zh-CN" sz="1400" dirty="0">
                        <a:effectLst/>
                        <a:latin typeface="+mn-lt"/>
                        <a:ea typeface="MS Mincho" panose="02020609040205080304" pitchFamily="49" charset="-128"/>
                        <a:cs typeface="Times New Roman" panose="02020603050405020304" pitchFamily="18" charset="0"/>
                      </a:endParaRPr>
                    </a:p>
                  </a:txBody>
                  <a:tcPr marL="0" marR="0" marT="0" marB="0"/>
                </a:tc>
                <a:tc>
                  <a:txBody>
                    <a:bodyPr/>
                    <a:lstStyle/>
                    <a:p>
                      <a:pPr algn="ctr"/>
                      <a:r>
                        <a:rPr lang="en-US" altLang="zh-CN" sz="1400" dirty="0" smtClean="0">
                          <a:latin typeface="+mn-lt"/>
                        </a:rPr>
                        <a:t>4</a:t>
                      </a:r>
                      <a:r>
                        <a:rPr lang="en-US" altLang="zh-CN" sz="1400" baseline="30000" dirty="0" smtClean="0">
                          <a:latin typeface="+mn-lt"/>
                        </a:rPr>
                        <a:t>th</a:t>
                      </a:r>
                      <a:r>
                        <a:rPr lang="en-US" altLang="zh-CN" sz="1400" dirty="0" smtClean="0">
                          <a:latin typeface="+mn-lt"/>
                        </a:rPr>
                        <a:t> design</a:t>
                      </a:r>
                      <a:endParaRPr lang="zh-CN" altLang="en-US" sz="1400" dirty="0">
                        <a:latin typeface="+mn-lt"/>
                      </a:endParaRPr>
                    </a:p>
                  </a:txBody>
                  <a:tcPr marL="68580" marR="68580" marT="34290" marB="34290"/>
                </a:tc>
                <a:extLst>
                  <a:ext uri="{0D108BD9-81ED-4DB2-BD59-A6C34878D82A}">
                    <a16:rowId xmlns:a16="http://schemas.microsoft.com/office/drawing/2014/main" val="619038206"/>
                  </a:ext>
                </a:extLst>
              </a:tr>
              <a:tr h="227937">
                <a:tc rowSpan="2">
                  <a:txBody>
                    <a:bodyPr/>
                    <a:lstStyle/>
                    <a:p>
                      <a:pPr algn="ctr">
                        <a:spcAft>
                          <a:spcPts val="0"/>
                        </a:spcAft>
                      </a:pPr>
                      <a:r>
                        <a:rPr lang="en-US" sz="1400" dirty="0">
                          <a:effectLst/>
                          <a:latin typeface="+mn-lt"/>
                        </a:rPr>
                        <a:t>50 Gs</a:t>
                      </a:r>
                      <a:endParaRPr lang="zh-CN" sz="1400" dirty="0">
                        <a:effectLst/>
                        <a:latin typeface="+mn-lt"/>
                        <a:ea typeface="MS Mincho" panose="02020609040205080304" pitchFamily="49" charset="-128"/>
                        <a:cs typeface="Times New Roman" panose="02020603050405020304" pitchFamily="18" charset="0"/>
                      </a:endParaRPr>
                    </a:p>
                  </a:txBody>
                  <a:tcPr marL="68580" marR="68580" marT="34290" marB="34290"/>
                </a:tc>
                <a:tc>
                  <a:txBody>
                    <a:bodyPr/>
                    <a:lstStyle/>
                    <a:p>
                      <a:pPr algn="ctr">
                        <a:spcAft>
                          <a:spcPts val="0"/>
                        </a:spcAft>
                      </a:pPr>
                      <a:r>
                        <a:rPr lang="en-US" sz="1400" dirty="0">
                          <a:effectLst/>
                          <a:latin typeface="+mn-lt"/>
                        </a:rPr>
                        <a:t>R direction</a:t>
                      </a:r>
                      <a:endParaRPr lang="zh-CN" sz="1400" dirty="0">
                        <a:effectLst/>
                        <a:latin typeface="+mn-lt"/>
                        <a:ea typeface="MS Mincho" panose="02020609040205080304" pitchFamily="49" charset="-128"/>
                        <a:cs typeface="Times New Roman" panose="02020603050405020304" pitchFamily="18" charset="0"/>
                      </a:endParaRPr>
                    </a:p>
                  </a:txBody>
                  <a:tcPr marL="68580" marR="68580" marT="34290" marB="34290"/>
                </a:tc>
                <a:tc>
                  <a:txBody>
                    <a:bodyPr/>
                    <a:lstStyle/>
                    <a:p>
                      <a:pPr algn="ctr">
                        <a:spcAft>
                          <a:spcPts val="0"/>
                        </a:spcAft>
                      </a:pPr>
                      <a:r>
                        <a:rPr lang="en-US" sz="1400" kern="100" dirty="0">
                          <a:effectLst/>
                          <a:latin typeface="+mn-lt"/>
                          <a:ea typeface="等线" panose="02010600030101010101" pitchFamily="2" charset="-122"/>
                          <a:cs typeface="Times New Roman" panose="02020603050405020304" pitchFamily="18" charset="0"/>
                        </a:rPr>
                        <a:t>25.6 m</a:t>
                      </a:r>
                      <a:endParaRPr lang="zh-CN" sz="1400" kern="100" dirty="0">
                        <a:effectLst/>
                        <a:latin typeface="+mn-lt"/>
                        <a:ea typeface="等线" panose="02010600030101010101" pitchFamily="2" charset="-122"/>
                        <a:cs typeface="Times New Roman" panose="02020603050405020304" pitchFamily="18" charset="0"/>
                      </a:endParaRPr>
                    </a:p>
                  </a:txBody>
                  <a:tcPr/>
                </a:tc>
                <a:tc>
                  <a:txBody>
                    <a:bodyPr/>
                    <a:lstStyle/>
                    <a:p>
                      <a:pPr algn="ctr">
                        <a:spcAft>
                          <a:spcPts val="0"/>
                        </a:spcAft>
                      </a:pPr>
                      <a:r>
                        <a:rPr lang="en-US" sz="1400" dirty="0">
                          <a:effectLst/>
                          <a:latin typeface="+mn-lt"/>
                        </a:rPr>
                        <a:t>13.6 m</a:t>
                      </a:r>
                      <a:endParaRPr lang="zh-CN" sz="1400" dirty="0">
                        <a:effectLst/>
                        <a:latin typeface="+mn-lt"/>
                        <a:ea typeface="MS Mincho" panose="02020609040205080304" pitchFamily="49" charset="-128"/>
                        <a:cs typeface="Times New Roman" panose="02020603050405020304" pitchFamily="18" charset="0"/>
                      </a:endParaRPr>
                    </a:p>
                  </a:txBody>
                  <a:tcPr marL="0" marR="0" marT="0" marB="0"/>
                </a:tc>
                <a:tc>
                  <a:txBody>
                    <a:bodyPr/>
                    <a:lstStyle/>
                    <a:p>
                      <a:pPr algn="ctr"/>
                      <a:r>
                        <a:rPr lang="en-US" altLang="zh-CN" sz="1400" dirty="0" smtClean="0">
                          <a:latin typeface="+mn-lt"/>
                        </a:rPr>
                        <a:t>16.3m</a:t>
                      </a:r>
                      <a:endParaRPr lang="zh-CN" altLang="en-US" sz="1400" dirty="0">
                        <a:latin typeface="+mn-lt"/>
                      </a:endParaRPr>
                    </a:p>
                  </a:txBody>
                  <a:tcPr marL="68580" marR="68580" marT="34290" marB="34290"/>
                </a:tc>
                <a:extLst>
                  <a:ext uri="{0D108BD9-81ED-4DB2-BD59-A6C34878D82A}">
                    <a16:rowId xmlns:a16="http://schemas.microsoft.com/office/drawing/2014/main" val="1495914651"/>
                  </a:ext>
                </a:extLst>
              </a:tr>
              <a:tr h="227937">
                <a:tc vMerge="1">
                  <a:txBody>
                    <a:bodyPr/>
                    <a:lstStyle/>
                    <a:p>
                      <a:endParaRPr lang="zh-CN" altLang="en-US"/>
                    </a:p>
                  </a:txBody>
                  <a:tcPr/>
                </a:tc>
                <a:tc>
                  <a:txBody>
                    <a:bodyPr/>
                    <a:lstStyle/>
                    <a:p>
                      <a:pPr algn="ctr">
                        <a:spcAft>
                          <a:spcPts val="0"/>
                        </a:spcAft>
                      </a:pPr>
                      <a:r>
                        <a:rPr lang="en-US" sz="1400" dirty="0">
                          <a:effectLst/>
                          <a:latin typeface="+mn-lt"/>
                        </a:rPr>
                        <a:t>Z direction</a:t>
                      </a:r>
                      <a:endParaRPr lang="zh-CN" sz="1400" dirty="0">
                        <a:effectLst/>
                        <a:latin typeface="+mn-lt"/>
                        <a:ea typeface="MS Mincho" panose="02020609040205080304" pitchFamily="49" charset="-128"/>
                        <a:cs typeface="Times New Roman" panose="02020603050405020304" pitchFamily="18" charset="0"/>
                      </a:endParaRPr>
                    </a:p>
                  </a:txBody>
                  <a:tcPr marL="68580" marR="68580" marT="34290" marB="34290"/>
                </a:tc>
                <a:tc>
                  <a:txBody>
                    <a:bodyPr/>
                    <a:lstStyle/>
                    <a:p>
                      <a:pPr algn="ctr">
                        <a:spcAft>
                          <a:spcPts val="0"/>
                        </a:spcAft>
                      </a:pPr>
                      <a:r>
                        <a:rPr lang="en-US" sz="1400" kern="100" dirty="0">
                          <a:effectLst/>
                          <a:latin typeface="+mn-lt"/>
                          <a:ea typeface="等线" panose="02010600030101010101" pitchFamily="2" charset="-122"/>
                          <a:cs typeface="Times New Roman" panose="02020603050405020304" pitchFamily="18" charset="0"/>
                        </a:rPr>
                        <a:t>32 m</a:t>
                      </a:r>
                      <a:endParaRPr lang="zh-CN" sz="1400" kern="100" dirty="0">
                        <a:effectLst/>
                        <a:latin typeface="+mn-lt"/>
                        <a:ea typeface="等线" panose="02010600030101010101" pitchFamily="2" charset="-122"/>
                        <a:cs typeface="Times New Roman" panose="02020603050405020304" pitchFamily="18" charset="0"/>
                      </a:endParaRPr>
                    </a:p>
                  </a:txBody>
                  <a:tcPr/>
                </a:tc>
                <a:tc>
                  <a:txBody>
                    <a:bodyPr/>
                    <a:lstStyle/>
                    <a:p>
                      <a:pPr algn="ctr">
                        <a:spcAft>
                          <a:spcPts val="0"/>
                        </a:spcAft>
                      </a:pPr>
                      <a:r>
                        <a:rPr lang="en-US" sz="1400" dirty="0">
                          <a:effectLst/>
                          <a:latin typeface="+mn-lt"/>
                        </a:rPr>
                        <a:t>15.8 m</a:t>
                      </a:r>
                      <a:endParaRPr lang="zh-CN" sz="1400" dirty="0">
                        <a:effectLst/>
                        <a:latin typeface="+mn-lt"/>
                        <a:ea typeface="MS Mincho" panose="02020609040205080304" pitchFamily="49" charset="-128"/>
                        <a:cs typeface="Times New Roman" panose="02020603050405020304" pitchFamily="18" charset="0"/>
                      </a:endParaRPr>
                    </a:p>
                  </a:txBody>
                  <a:tcPr marL="0" marR="0" marT="0" marB="0"/>
                </a:tc>
                <a:tc>
                  <a:txBody>
                    <a:bodyPr/>
                    <a:lstStyle/>
                    <a:p>
                      <a:pPr algn="ctr"/>
                      <a:r>
                        <a:rPr lang="en-US" altLang="zh-CN" sz="1400" dirty="0" smtClean="0">
                          <a:latin typeface="+mn-lt"/>
                        </a:rPr>
                        <a:t>19.9m</a:t>
                      </a:r>
                      <a:endParaRPr lang="zh-CN" altLang="en-US" sz="1400" dirty="0">
                        <a:latin typeface="+mn-lt"/>
                      </a:endParaRPr>
                    </a:p>
                  </a:txBody>
                  <a:tcPr marL="68580" marR="68580" marT="34290" marB="34290"/>
                </a:tc>
                <a:extLst>
                  <a:ext uri="{0D108BD9-81ED-4DB2-BD59-A6C34878D82A}">
                    <a16:rowId xmlns:a16="http://schemas.microsoft.com/office/drawing/2014/main" val="2148952439"/>
                  </a:ext>
                </a:extLst>
              </a:tr>
              <a:tr h="227937">
                <a:tc rowSpan="2">
                  <a:txBody>
                    <a:bodyPr/>
                    <a:lstStyle/>
                    <a:p>
                      <a:pPr algn="ctr">
                        <a:spcAft>
                          <a:spcPts val="0"/>
                        </a:spcAft>
                      </a:pPr>
                      <a:r>
                        <a:rPr lang="en-US" sz="1400" dirty="0">
                          <a:effectLst/>
                          <a:latin typeface="+mn-lt"/>
                        </a:rPr>
                        <a:t>100 Gs</a:t>
                      </a:r>
                      <a:endParaRPr lang="zh-CN" sz="1400" dirty="0">
                        <a:effectLst/>
                        <a:latin typeface="+mn-lt"/>
                        <a:ea typeface="MS Mincho" panose="02020609040205080304" pitchFamily="49" charset="-128"/>
                        <a:cs typeface="Times New Roman" panose="02020603050405020304" pitchFamily="18" charset="0"/>
                      </a:endParaRPr>
                    </a:p>
                  </a:txBody>
                  <a:tcPr marL="68580" marR="68580" marT="34290" marB="34290"/>
                </a:tc>
                <a:tc>
                  <a:txBody>
                    <a:bodyPr/>
                    <a:lstStyle/>
                    <a:p>
                      <a:pPr algn="ctr">
                        <a:spcAft>
                          <a:spcPts val="0"/>
                        </a:spcAft>
                      </a:pPr>
                      <a:r>
                        <a:rPr lang="en-US" sz="1400" dirty="0">
                          <a:effectLst/>
                          <a:latin typeface="+mn-lt"/>
                        </a:rPr>
                        <a:t>R direction</a:t>
                      </a:r>
                      <a:endParaRPr lang="zh-CN" sz="1400" dirty="0">
                        <a:effectLst/>
                        <a:latin typeface="+mn-lt"/>
                        <a:ea typeface="MS Mincho" panose="02020609040205080304" pitchFamily="49" charset="-128"/>
                        <a:cs typeface="Times New Roman" panose="02020603050405020304" pitchFamily="18" charset="0"/>
                      </a:endParaRPr>
                    </a:p>
                  </a:txBody>
                  <a:tcPr marL="68580" marR="68580" marT="34290" marB="34290"/>
                </a:tc>
                <a:tc>
                  <a:txBody>
                    <a:bodyPr/>
                    <a:lstStyle/>
                    <a:p>
                      <a:pPr algn="ctr">
                        <a:spcAft>
                          <a:spcPts val="0"/>
                        </a:spcAft>
                      </a:pPr>
                      <a:r>
                        <a:rPr lang="en-US" sz="1400" kern="100" dirty="0">
                          <a:effectLst/>
                          <a:latin typeface="+mn-lt"/>
                          <a:ea typeface="等线" panose="02010600030101010101" pitchFamily="2" charset="-122"/>
                          <a:cs typeface="Times New Roman" panose="02020603050405020304" pitchFamily="18" charset="0"/>
                        </a:rPr>
                        <a:t>20.4 m</a:t>
                      </a:r>
                      <a:endParaRPr lang="zh-CN" sz="1400" kern="100" dirty="0">
                        <a:effectLst/>
                        <a:latin typeface="+mn-lt"/>
                        <a:ea typeface="等线" panose="02010600030101010101" pitchFamily="2" charset="-122"/>
                        <a:cs typeface="Times New Roman" panose="02020603050405020304" pitchFamily="18" charset="0"/>
                      </a:endParaRPr>
                    </a:p>
                  </a:txBody>
                  <a:tcPr/>
                </a:tc>
                <a:tc>
                  <a:txBody>
                    <a:bodyPr/>
                    <a:lstStyle/>
                    <a:p>
                      <a:pPr algn="ctr">
                        <a:spcAft>
                          <a:spcPts val="0"/>
                        </a:spcAft>
                      </a:pPr>
                      <a:r>
                        <a:rPr lang="en-US" sz="1400" dirty="0">
                          <a:effectLst/>
                          <a:latin typeface="+mn-lt"/>
                        </a:rPr>
                        <a:t>10 m</a:t>
                      </a:r>
                      <a:endParaRPr lang="zh-CN" sz="1400" dirty="0">
                        <a:effectLst/>
                        <a:latin typeface="+mn-lt"/>
                        <a:ea typeface="MS Mincho" panose="02020609040205080304" pitchFamily="49" charset="-128"/>
                        <a:cs typeface="Times New Roman" panose="02020603050405020304" pitchFamily="18" charset="0"/>
                      </a:endParaRPr>
                    </a:p>
                  </a:txBody>
                  <a:tcPr marL="0" marR="0" marT="0" marB="0"/>
                </a:tc>
                <a:tc>
                  <a:txBody>
                    <a:bodyPr/>
                    <a:lstStyle/>
                    <a:p>
                      <a:pPr algn="ctr"/>
                      <a:r>
                        <a:rPr lang="en-US" altLang="zh-CN" sz="1400" dirty="0" smtClean="0">
                          <a:latin typeface="+mn-lt"/>
                        </a:rPr>
                        <a:t>12.6m</a:t>
                      </a:r>
                      <a:endParaRPr lang="zh-CN" altLang="en-US" sz="1400" dirty="0">
                        <a:latin typeface="+mn-lt"/>
                      </a:endParaRPr>
                    </a:p>
                  </a:txBody>
                  <a:tcPr marL="68580" marR="68580" marT="34290" marB="34290"/>
                </a:tc>
                <a:extLst>
                  <a:ext uri="{0D108BD9-81ED-4DB2-BD59-A6C34878D82A}">
                    <a16:rowId xmlns:a16="http://schemas.microsoft.com/office/drawing/2014/main" val="2098061843"/>
                  </a:ext>
                </a:extLst>
              </a:tr>
              <a:tr h="227937">
                <a:tc vMerge="1">
                  <a:txBody>
                    <a:bodyPr/>
                    <a:lstStyle/>
                    <a:p>
                      <a:endParaRPr lang="zh-CN" altLang="en-US"/>
                    </a:p>
                  </a:txBody>
                  <a:tcPr/>
                </a:tc>
                <a:tc>
                  <a:txBody>
                    <a:bodyPr/>
                    <a:lstStyle/>
                    <a:p>
                      <a:pPr algn="ctr">
                        <a:spcAft>
                          <a:spcPts val="0"/>
                        </a:spcAft>
                      </a:pPr>
                      <a:r>
                        <a:rPr lang="en-US" sz="1400" dirty="0">
                          <a:effectLst/>
                          <a:latin typeface="+mn-lt"/>
                        </a:rPr>
                        <a:t>Z direction</a:t>
                      </a:r>
                      <a:endParaRPr lang="zh-CN" sz="1400" dirty="0">
                        <a:effectLst/>
                        <a:latin typeface="+mn-lt"/>
                        <a:ea typeface="MS Mincho" panose="02020609040205080304" pitchFamily="49" charset="-128"/>
                        <a:cs typeface="Times New Roman" panose="02020603050405020304" pitchFamily="18" charset="0"/>
                      </a:endParaRPr>
                    </a:p>
                  </a:txBody>
                  <a:tcPr marL="68580" marR="68580" marT="34290" marB="34290"/>
                </a:tc>
                <a:tc>
                  <a:txBody>
                    <a:bodyPr/>
                    <a:lstStyle/>
                    <a:p>
                      <a:pPr algn="ctr">
                        <a:spcAft>
                          <a:spcPts val="0"/>
                        </a:spcAft>
                      </a:pPr>
                      <a:r>
                        <a:rPr lang="en-US" sz="1400" kern="100" dirty="0">
                          <a:effectLst/>
                          <a:latin typeface="+mn-lt"/>
                          <a:ea typeface="等线" panose="02010600030101010101" pitchFamily="2" charset="-122"/>
                          <a:cs typeface="Times New Roman" panose="02020603050405020304" pitchFamily="18" charset="0"/>
                        </a:rPr>
                        <a:t>25.3 m</a:t>
                      </a:r>
                      <a:endParaRPr lang="zh-CN" sz="1400" kern="100" dirty="0">
                        <a:effectLst/>
                        <a:latin typeface="+mn-lt"/>
                        <a:ea typeface="等线" panose="02010600030101010101" pitchFamily="2" charset="-122"/>
                        <a:cs typeface="Times New Roman" panose="02020603050405020304" pitchFamily="18" charset="0"/>
                      </a:endParaRPr>
                    </a:p>
                  </a:txBody>
                  <a:tcPr/>
                </a:tc>
                <a:tc>
                  <a:txBody>
                    <a:bodyPr/>
                    <a:lstStyle/>
                    <a:p>
                      <a:pPr algn="ctr">
                        <a:spcAft>
                          <a:spcPts val="0"/>
                        </a:spcAft>
                      </a:pPr>
                      <a:r>
                        <a:rPr lang="en-US" sz="1400" dirty="0">
                          <a:effectLst/>
                          <a:latin typeface="+mn-lt"/>
                        </a:rPr>
                        <a:t>11.6 m</a:t>
                      </a:r>
                      <a:endParaRPr lang="zh-CN" sz="1400" dirty="0">
                        <a:effectLst/>
                        <a:latin typeface="+mn-lt"/>
                        <a:ea typeface="MS Mincho" panose="02020609040205080304" pitchFamily="49" charset="-128"/>
                        <a:cs typeface="Times New Roman" panose="02020603050405020304" pitchFamily="18" charset="0"/>
                      </a:endParaRPr>
                    </a:p>
                  </a:txBody>
                  <a:tcPr marL="0" marR="0" marT="0" marB="0"/>
                </a:tc>
                <a:tc>
                  <a:txBody>
                    <a:bodyPr/>
                    <a:lstStyle/>
                    <a:p>
                      <a:pPr algn="ctr"/>
                      <a:r>
                        <a:rPr lang="en-US" altLang="zh-CN" sz="1400" dirty="0" smtClean="0">
                          <a:latin typeface="+mn-lt"/>
                        </a:rPr>
                        <a:t>15.7m</a:t>
                      </a:r>
                      <a:endParaRPr lang="zh-CN" altLang="en-US" sz="1400" dirty="0">
                        <a:latin typeface="+mn-lt"/>
                      </a:endParaRPr>
                    </a:p>
                  </a:txBody>
                  <a:tcPr marL="68580" marR="68580" marT="34290" marB="34290"/>
                </a:tc>
                <a:extLst>
                  <a:ext uri="{0D108BD9-81ED-4DB2-BD59-A6C34878D82A}">
                    <a16:rowId xmlns:a16="http://schemas.microsoft.com/office/drawing/2014/main" val="1235669569"/>
                  </a:ext>
                </a:extLst>
              </a:tr>
            </a:tbl>
          </a:graphicData>
        </a:graphic>
      </p:graphicFrame>
      <p:sp>
        <p:nvSpPr>
          <p:cNvPr id="9" name="矩形 8"/>
          <p:cNvSpPr/>
          <p:nvPr/>
        </p:nvSpPr>
        <p:spPr>
          <a:xfrm>
            <a:off x="971595" y="0"/>
            <a:ext cx="7265888" cy="624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zh-CN" sz="3200" dirty="0" smtClean="0">
                <a:solidFill>
                  <a:schemeClr val="tx1"/>
                </a:solidFill>
              </a:rPr>
              <a:t>3. </a:t>
            </a:r>
            <a:r>
              <a:rPr lang="en-US" altLang="zh-CN" sz="3200" dirty="0">
                <a:solidFill>
                  <a:schemeClr val="tx1"/>
                </a:solidFill>
              </a:rPr>
              <a:t>Yoke and stray field</a:t>
            </a:r>
            <a:endParaRPr lang="en-US" altLang="zh-CN" sz="3200" dirty="0">
              <a:solidFill>
                <a:schemeClr val="tx1"/>
              </a:solidFill>
            </a:endParaRPr>
          </a:p>
        </p:txBody>
      </p:sp>
      <p:cxnSp>
        <p:nvCxnSpPr>
          <p:cNvPr id="10" name="直接连接符 9"/>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pic>
        <p:nvPicPr>
          <p:cNvPr id="12" name="图片 11"/>
          <p:cNvPicPr>
            <a:picLocks noChangeAspect="1"/>
          </p:cNvPicPr>
          <p:nvPr/>
        </p:nvPicPr>
        <p:blipFill>
          <a:blip r:embed="rId3"/>
          <a:stretch>
            <a:fillRect/>
          </a:stretch>
        </p:blipFill>
        <p:spPr>
          <a:xfrm>
            <a:off x="5830" y="0"/>
            <a:ext cx="965765" cy="624497"/>
          </a:xfrm>
          <a:prstGeom prst="rect">
            <a:avLst/>
          </a:prstGeom>
        </p:spPr>
      </p:pic>
      <p:pic>
        <p:nvPicPr>
          <p:cNvPr id="13" name="图片 12"/>
          <p:cNvPicPr>
            <a:picLocks noChangeAspect="1"/>
          </p:cNvPicPr>
          <p:nvPr/>
        </p:nvPicPr>
        <p:blipFill>
          <a:blip r:embed="rId4"/>
          <a:stretch>
            <a:fillRect/>
          </a:stretch>
        </p:blipFill>
        <p:spPr>
          <a:xfrm>
            <a:off x="77017" y="1430951"/>
            <a:ext cx="4934698" cy="2669336"/>
          </a:xfrm>
          <a:prstGeom prst="rect">
            <a:avLst/>
          </a:prstGeom>
        </p:spPr>
      </p:pic>
      <p:sp>
        <p:nvSpPr>
          <p:cNvPr id="15" name="文本框 14"/>
          <p:cNvSpPr txBox="1"/>
          <p:nvPr/>
        </p:nvSpPr>
        <p:spPr>
          <a:xfrm>
            <a:off x="1110018" y="4148985"/>
            <a:ext cx="2739533" cy="300082"/>
          </a:xfrm>
          <a:prstGeom prst="rect">
            <a:avLst/>
          </a:prstGeom>
          <a:noFill/>
        </p:spPr>
        <p:txBody>
          <a:bodyPr wrap="none" rtlCol="0">
            <a:spAutoFit/>
          </a:bodyPr>
          <a:lstStyle/>
          <a:p>
            <a:r>
              <a:rPr lang="en-US" altLang="zh-CN" dirty="0" smtClean="0"/>
              <a:t>50 Gauss and 100 Gauss distribution</a:t>
            </a:r>
            <a:endParaRPr lang="zh-CN" altLang="en-US" dirty="0"/>
          </a:p>
        </p:txBody>
      </p:sp>
      <p:pic>
        <p:nvPicPr>
          <p:cNvPr id="17" name="图片 16"/>
          <p:cNvPicPr>
            <a:picLocks noChangeAspect="1"/>
          </p:cNvPicPr>
          <p:nvPr/>
        </p:nvPicPr>
        <p:blipFill>
          <a:blip r:embed="rId5"/>
          <a:stretch>
            <a:fillRect/>
          </a:stretch>
        </p:blipFill>
        <p:spPr>
          <a:xfrm>
            <a:off x="5450730" y="757847"/>
            <a:ext cx="2735327" cy="2063542"/>
          </a:xfrm>
          <a:prstGeom prst="rect">
            <a:avLst/>
          </a:prstGeom>
        </p:spPr>
      </p:pic>
    </p:spTree>
    <p:extLst>
      <p:ext uri="{BB962C8B-B14F-4D97-AF65-F5344CB8AC3E}">
        <p14:creationId xmlns:p14="http://schemas.microsoft.com/office/powerpoint/2010/main" val="1108115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4944" y="677572"/>
            <a:ext cx="3014882" cy="474366"/>
          </a:xfrm>
        </p:spPr>
        <p:txBody>
          <a:bodyPr>
            <a:normAutofit/>
          </a:bodyPr>
          <a:lstStyle/>
          <a:p>
            <a:r>
              <a:rPr lang="en-US" altLang="zh-CN" sz="2400" b="1" dirty="0"/>
              <a:t>stray </a:t>
            </a:r>
            <a:r>
              <a:rPr lang="en-US" altLang="zh-CN" sz="2400" b="1" dirty="0" smtClean="0"/>
              <a:t>field:</a:t>
            </a:r>
            <a:endParaRPr lang="zh-CN" altLang="en-US" sz="2400" b="1" dirty="0"/>
          </a:p>
        </p:txBody>
      </p:sp>
      <p:sp>
        <p:nvSpPr>
          <p:cNvPr id="9" name="矩形 8"/>
          <p:cNvSpPr/>
          <p:nvPr/>
        </p:nvSpPr>
        <p:spPr>
          <a:xfrm>
            <a:off x="971595" y="0"/>
            <a:ext cx="7265888" cy="624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zh-CN" sz="3200" dirty="0" smtClean="0">
                <a:solidFill>
                  <a:schemeClr val="tx1"/>
                </a:solidFill>
              </a:rPr>
              <a:t>3. </a:t>
            </a:r>
            <a:r>
              <a:rPr lang="en-US" altLang="zh-CN" sz="3200" dirty="0">
                <a:solidFill>
                  <a:schemeClr val="tx1"/>
                </a:solidFill>
              </a:rPr>
              <a:t>Yoke and stray field</a:t>
            </a:r>
            <a:endParaRPr lang="en-US" altLang="zh-CN" sz="3200" dirty="0">
              <a:solidFill>
                <a:schemeClr val="tx1"/>
              </a:solidFill>
            </a:endParaRPr>
          </a:p>
        </p:txBody>
      </p:sp>
      <p:cxnSp>
        <p:nvCxnSpPr>
          <p:cNvPr id="10" name="直接连接符 9"/>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pic>
        <p:nvPicPr>
          <p:cNvPr id="12" name="图片 11"/>
          <p:cNvPicPr>
            <a:picLocks noChangeAspect="1"/>
          </p:cNvPicPr>
          <p:nvPr/>
        </p:nvPicPr>
        <p:blipFill>
          <a:blip r:embed="rId3"/>
          <a:stretch>
            <a:fillRect/>
          </a:stretch>
        </p:blipFill>
        <p:spPr>
          <a:xfrm>
            <a:off x="5830" y="0"/>
            <a:ext cx="965765" cy="624497"/>
          </a:xfrm>
          <a:prstGeom prst="rect">
            <a:avLst/>
          </a:prstGeom>
        </p:spPr>
      </p:pic>
      <p:sp>
        <p:nvSpPr>
          <p:cNvPr id="14" name="矩形 13"/>
          <p:cNvSpPr/>
          <p:nvPr/>
        </p:nvSpPr>
        <p:spPr>
          <a:xfrm>
            <a:off x="467551" y="1032778"/>
            <a:ext cx="3566233" cy="300082"/>
          </a:xfrm>
          <a:prstGeom prst="rect">
            <a:avLst/>
          </a:prstGeom>
        </p:spPr>
        <p:txBody>
          <a:bodyPr wrap="none">
            <a:spAutoFit/>
          </a:bodyPr>
          <a:lstStyle/>
          <a:p>
            <a:r>
              <a:rPr lang="zh-CN" altLang="en-US" dirty="0"/>
              <a:t>The magnetic field on the yoke iron is </a:t>
            </a:r>
            <a:r>
              <a:rPr lang="zh-CN" altLang="en-US" dirty="0" smtClean="0"/>
              <a:t>saturated</a:t>
            </a:r>
            <a:r>
              <a:rPr lang="en-US" altLang="zh-CN" dirty="0" smtClean="0"/>
              <a:t>.</a:t>
            </a:r>
            <a:endParaRPr lang="zh-CN" altLang="en-US" dirty="0"/>
          </a:p>
        </p:txBody>
      </p:sp>
      <p:sp>
        <p:nvSpPr>
          <p:cNvPr id="16" name="文本框 15"/>
          <p:cNvSpPr txBox="1"/>
          <p:nvPr/>
        </p:nvSpPr>
        <p:spPr>
          <a:xfrm>
            <a:off x="467551" y="3804607"/>
            <a:ext cx="3524683" cy="338554"/>
          </a:xfrm>
          <a:prstGeom prst="rect">
            <a:avLst/>
          </a:prstGeom>
          <a:noFill/>
        </p:spPr>
        <p:txBody>
          <a:bodyPr wrap="none" rtlCol="0">
            <a:spAutoFit/>
          </a:bodyPr>
          <a:lstStyle/>
          <a:p>
            <a:r>
              <a:rPr lang="en-US" altLang="zh-CN" sz="1600" dirty="0" smtClean="0"/>
              <a:t>Stray field away </a:t>
            </a:r>
            <a:r>
              <a:rPr lang="en-US" altLang="zh-CN" sz="1600" dirty="0" smtClean="0">
                <a:solidFill>
                  <a:srgbClr val="FF0000"/>
                </a:solidFill>
              </a:rPr>
              <a:t>from yoke </a:t>
            </a:r>
            <a:r>
              <a:rPr lang="en-US" altLang="zh-CN" sz="1600" dirty="0" smtClean="0"/>
              <a:t>(unit, Gauss):</a:t>
            </a:r>
          </a:p>
        </p:txBody>
      </p:sp>
      <p:pic>
        <p:nvPicPr>
          <p:cNvPr id="5" name="图片 4"/>
          <p:cNvPicPr>
            <a:picLocks noChangeAspect="1"/>
          </p:cNvPicPr>
          <p:nvPr/>
        </p:nvPicPr>
        <p:blipFill>
          <a:blip r:embed="rId4"/>
          <a:stretch>
            <a:fillRect/>
          </a:stretch>
        </p:blipFill>
        <p:spPr>
          <a:xfrm>
            <a:off x="4962207" y="1240960"/>
            <a:ext cx="2984364" cy="232826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106" y="1312124"/>
            <a:ext cx="2977822" cy="2239587"/>
          </a:xfrm>
          <a:prstGeom prst="rect">
            <a:avLst/>
          </a:prstGeom>
        </p:spPr>
      </p:pic>
      <p:sp>
        <p:nvSpPr>
          <p:cNvPr id="8" name="文本框 7"/>
          <p:cNvSpPr txBox="1"/>
          <p:nvPr/>
        </p:nvSpPr>
        <p:spPr>
          <a:xfrm>
            <a:off x="4354855" y="882737"/>
            <a:ext cx="4671407" cy="300082"/>
          </a:xfrm>
          <a:prstGeom prst="rect">
            <a:avLst/>
          </a:prstGeom>
          <a:noFill/>
        </p:spPr>
        <p:txBody>
          <a:bodyPr wrap="none" rtlCol="0">
            <a:spAutoFit/>
          </a:bodyPr>
          <a:lstStyle/>
          <a:p>
            <a:r>
              <a:rPr lang="en-US" altLang="zh-CN" dirty="0" smtClean="0"/>
              <a:t>The magnetic field distribution from 0 to 20 m in axial direction:</a:t>
            </a:r>
            <a:endParaRPr lang="zh-CN" altLang="en-US" dirty="0"/>
          </a:p>
        </p:txBody>
      </p:sp>
      <p:graphicFrame>
        <p:nvGraphicFramePr>
          <p:cNvPr id="17" name="表格 16"/>
          <p:cNvGraphicFramePr>
            <a:graphicFrameLocks noGrp="1"/>
          </p:cNvGraphicFramePr>
          <p:nvPr>
            <p:extLst>
              <p:ext uri="{D42A27DB-BD31-4B8C-83A1-F6EECF244321}">
                <p14:modId xmlns:p14="http://schemas.microsoft.com/office/powerpoint/2010/main" val="489829294"/>
              </p:ext>
            </p:extLst>
          </p:nvPr>
        </p:nvGraphicFramePr>
        <p:xfrm>
          <a:off x="1839152" y="4110033"/>
          <a:ext cx="4213304" cy="891540"/>
        </p:xfrm>
        <a:graphic>
          <a:graphicData uri="http://schemas.openxmlformats.org/drawingml/2006/table">
            <a:tbl>
              <a:tblPr firstRow="1" bandRow="1">
                <a:tableStyleId>{9D7B26C5-4107-4FEC-AEDC-1716B250A1EF}</a:tableStyleId>
              </a:tblPr>
              <a:tblGrid>
                <a:gridCol w="1053326">
                  <a:extLst>
                    <a:ext uri="{9D8B030D-6E8A-4147-A177-3AD203B41FA5}">
                      <a16:colId xmlns:a16="http://schemas.microsoft.com/office/drawing/2014/main" val="3647863316"/>
                    </a:ext>
                  </a:extLst>
                </a:gridCol>
                <a:gridCol w="1053326">
                  <a:extLst>
                    <a:ext uri="{9D8B030D-6E8A-4147-A177-3AD203B41FA5}">
                      <a16:colId xmlns:a16="http://schemas.microsoft.com/office/drawing/2014/main" val="4102212875"/>
                    </a:ext>
                  </a:extLst>
                </a:gridCol>
                <a:gridCol w="1053326">
                  <a:extLst>
                    <a:ext uri="{9D8B030D-6E8A-4147-A177-3AD203B41FA5}">
                      <a16:colId xmlns:a16="http://schemas.microsoft.com/office/drawing/2014/main" val="2549288307"/>
                    </a:ext>
                  </a:extLst>
                </a:gridCol>
                <a:gridCol w="1053326">
                  <a:extLst>
                    <a:ext uri="{9D8B030D-6E8A-4147-A177-3AD203B41FA5}">
                      <a16:colId xmlns:a16="http://schemas.microsoft.com/office/drawing/2014/main" val="3585989250"/>
                    </a:ext>
                  </a:extLst>
                </a:gridCol>
              </a:tblGrid>
              <a:tr h="265561">
                <a:tc>
                  <a:txBody>
                    <a:bodyPr/>
                    <a:lstStyle/>
                    <a:p>
                      <a:endParaRPr lang="zh-CN" altLang="en-US" dirty="0"/>
                    </a:p>
                  </a:txBody>
                  <a:tcPr/>
                </a:tc>
                <a:tc>
                  <a:txBody>
                    <a:bodyPr/>
                    <a:lstStyle/>
                    <a:p>
                      <a:r>
                        <a:rPr lang="en-US" altLang="zh-CN" dirty="0" smtClean="0"/>
                        <a:t>5m</a:t>
                      </a:r>
                      <a:endParaRPr lang="zh-CN" altLang="en-US" dirty="0"/>
                    </a:p>
                  </a:txBody>
                  <a:tcPr/>
                </a:tc>
                <a:tc>
                  <a:txBody>
                    <a:bodyPr/>
                    <a:lstStyle/>
                    <a:p>
                      <a:r>
                        <a:rPr lang="en-US" altLang="zh-CN" dirty="0" smtClean="0"/>
                        <a:t>10m</a:t>
                      </a:r>
                      <a:endParaRPr lang="zh-CN" altLang="en-US" dirty="0"/>
                    </a:p>
                  </a:txBody>
                  <a:tcPr/>
                </a:tc>
                <a:tc>
                  <a:txBody>
                    <a:bodyPr/>
                    <a:lstStyle/>
                    <a:p>
                      <a:r>
                        <a:rPr lang="en-US" altLang="zh-CN" dirty="0" smtClean="0"/>
                        <a:t>15m</a:t>
                      </a:r>
                      <a:endParaRPr lang="zh-CN" altLang="en-US" dirty="0"/>
                    </a:p>
                  </a:txBody>
                  <a:tcPr/>
                </a:tc>
                <a:extLst>
                  <a:ext uri="{0D108BD9-81ED-4DB2-BD59-A6C34878D82A}">
                    <a16:rowId xmlns:a16="http://schemas.microsoft.com/office/drawing/2014/main" val="453443550"/>
                  </a:ext>
                </a:extLst>
              </a:tr>
              <a:tr h="265561">
                <a:tc>
                  <a:txBody>
                    <a:bodyPr/>
                    <a:lstStyle/>
                    <a:p>
                      <a:r>
                        <a:rPr lang="en-US" altLang="zh-CN" dirty="0" smtClean="0"/>
                        <a:t>Radial</a:t>
                      </a:r>
                      <a:endParaRPr lang="zh-CN" altLang="en-US" dirty="0"/>
                    </a:p>
                  </a:txBody>
                  <a:tcPr/>
                </a:tc>
                <a:tc>
                  <a:txBody>
                    <a:bodyPr/>
                    <a:lstStyle/>
                    <a:p>
                      <a:r>
                        <a:rPr lang="en-US" altLang="zh-CN" dirty="0" smtClean="0"/>
                        <a:t>664</a:t>
                      </a:r>
                      <a:endParaRPr lang="zh-CN" altLang="en-US" dirty="0"/>
                    </a:p>
                  </a:txBody>
                  <a:tcPr/>
                </a:tc>
                <a:tc>
                  <a:txBody>
                    <a:bodyPr/>
                    <a:lstStyle/>
                    <a:p>
                      <a:r>
                        <a:rPr lang="en-US" altLang="zh-CN" dirty="0" smtClean="0"/>
                        <a:t>235</a:t>
                      </a:r>
                      <a:endParaRPr lang="zh-CN" altLang="en-US" dirty="0"/>
                    </a:p>
                  </a:txBody>
                  <a:tcPr/>
                </a:tc>
                <a:tc>
                  <a:txBody>
                    <a:bodyPr/>
                    <a:lstStyle/>
                    <a:p>
                      <a:r>
                        <a:rPr lang="en-US" altLang="zh-CN" dirty="0" smtClean="0"/>
                        <a:t>100</a:t>
                      </a:r>
                      <a:endParaRPr lang="zh-CN" altLang="en-US" dirty="0"/>
                    </a:p>
                  </a:txBody>
                  <a:tcPr/>
                </a:tc>
                <a:extLst>
                  <a:ext uri="{0D108BD9-81ED-4DB2-BD59-A6C34878D82A}">
                    <a16:rowId xmlns:a16="http://schemas.microsoft.com/office/drawing/2014/main" val="2870590436"/>
                  </a:ext>
                </a:extLst>
              </a:tr>
              <a:tr h="265561">
                <a:tc>
                  <a:txBody>
                    <a:bodyPr/>
                    <a:lstStyle/>
                    <a:p>
                      <a:r>
                        <a:rPr lang="en-US" altLang="zh-CN" dirty="0" smtClean="0"/>
                        <a:t>Axial</a:t>
                      </a:r>
                      <a:endParaRPr lang="zh-CN" altLang="en-US" dirty="0"/>
                    </a:p>
                  </a:txBody>
                  <a:tcPr/>
                </a:tc>
                <a:tc>
                  <a:txBody>
                    <a:bodyPr/>
                    <a:lstStyle/>
                    <a:p>
                      <a:r>
                        <a:rPr lang="en-US" altLang="zh-CN" dirty="0" smtClean="0"/>
                        <a:t>1080</a:t>
                      </a:r>
                      <a:endParaRPr lang="zh-CN" altLang="en-US" dirty="0"/>
                    </a:p>
                  </a:txBody>
                  <a:tcPr/>
                </a:tc>
                <a:tc>
                  <a:txBody>
                    <a:bodyPr/>
                    <a:lstStyle/>
                    <a:p>
                      <a:r>
                        <a:rPr lang="en-US" altLang="zh-CN" dirty="0" smtClean="0"/>
                        <a:t>385</a:t>
                      </a:r>
                      <a:endParaRPr lang="zh-CN" altLang="en-US" dirty="0"/>
                    </a:p>
                  </a:txBody>
                  <a:tcPr/>
                </a:tc>
                <a:tc>
                  <a:txBody>
                    <a:bodyPr/>
                    <a:lstStyle/>
                    <a:p>
                      <a:r>
                        <a:rPr lang="en-US" altLang="zh-CN" dirty="0" smtClean="0"/>
                        <a:t>174</a:t>
                      </a:r>
                      <a:endParaRPr lang="zh-CN" altLang="en-US" dirty="0"/>
                    </a:p>
                  </a:txBody>
                  <a:tcPr/>
                </a:tc>
                <a:extLst>
                  <a:ext uri="{0D108BD9-81ED-4DB2-BD59-A6C34878D82A}">
                    <a16:rowId xmlns:a16="http://schemas.microsoft.com/office/drawing/2014/main" val="1003972835"/>
                  </a:ext>
                </a:extLst>
              </a:tr>
            </a:tbl>
          </a:graphicData>
        </a:graphic>
      </p:graphicFrame>
    </p:spTree>
    <p:extLst>
      <p:ext uri="{BB962C8B-B14F-4D97-AF65-F5344CB8AC3E}">
        <p14:creationId xmlns:p14="http://schemas.microsoft.com/office/powerpoint/2010/main" val="11302062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263.6818897637795,&quot;width&quot;:5412.785826771654}"/>
</p:tagLst>
</file>

<file path=ppt/theme/theme1.xml><?xml version="1.0" encoding="utf-8"?>
<a:theme xmlns:a="http://schemas.openxmlformats.org/drawingml/2006/main" name="Thème Offic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10910</TotalTime>
  <Words>619</Words>
  <Application>Microsoft Office PowerPoint</Application>
  <PresentationFormat>自定义</PresentationFormat>
  <Paragraphs>165</Paragraphs>
  <Slides>12</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12</vt:i4>
      </vt:variant>
    </vt:vector>
  </HeadingPairs>
  <TitlesOfParts>
    <vt:vector size="25" baseType="lpstr">
      <vt:lpstr>Microsoft YaHei UI</vt:lpstr>
      <vt:lpstr>MS Mincho</vt:lpstr>
      <vt:lpstr>等线</vt:lpstr>
      <vt:lpstr>黑体</vt:lpstr>
      <vt:lpstr>宋体</vt:lpstr>
      <vt:lpstr>微软雅黑</vt:lpstr>
      <vt:lpstr>Arial</vt:lpstr>
      <vt:lpstr>Calibri</vt:lpstr>
      <vt:lpstr>Calibri Light</vt:lpstr>
      <vt:lpstr>Cambria Math</vt:lpstr>
      <vt:lpstr>Comic Sans MS</vt:lpstr>
      <vt:lpstr>Times New Roman</vt:lpstr>
      <vt:lpstr>Thème Office</vt:lpstr>
      <vt:lpstr>PowerPoint 演示文稿</vt:lpstr>
      <vt:lpstr>Outline </vt:lpstr>
      <vt:lpstr>1. Magnet parameters</vt:lpstr>
      <vt:lpstr>1. Magnet parameters</vt:lpstr>
      <vt:lpstr>2. Physical design of the detector magnet</vt:lpstr>
      <vt:lpstr>2. Physical design of the detector magnet</vt:lpstr>
      <vt:lpstr>Yoke parameters:</vt:lpstr>
      <vt:lpstr>stray field:</vt:lpstr>
      <vt:lpstr>stray field:</vt:lpstr>
      <vt:lpstr>Magnetic field at the booster ring</vt:lpstr>
      <vt:lpstr>PowerPoint 演示文稿</vt:lpstr>
      <vt:lpstr>PowerPoint 演示文稿</vt:lpstr>
    </vt:vector>
  </TitlesOfParts>
  <Company>CEA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creator>VEDRINE Pierre</dc:creator>
  <cp:lastModifiedBy>ning</cp:lastModifiedBy>
  <cp:revision>772</cp:revision>
  <dcterms:created xsi:type="dcterms:W3CDTF">2021-03-22T16:16:06Z</dcterms:created>
  <dcterms:modified xsi:type="dcterms:W3CDTF">2024-03-11T07:53:49Z</dcterms:modified>
</cp:coreProperties>
</file>