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1825" r:id="rId3"/>
    <p:sldId id="1830" r:id="rId4"/>
    <p:sldId id="1832" r:id="rId5"/>
    <p:sldId id="1826" r:id="rId6"/>
    <p:sldId id="1828" r:id="rId7"/>
    <p:sldId id="1831" r:id="rId8"/>
    <p:sldId id="1824" r:id="rId9"/>
    <p:sldId id="1814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C5"/>
    <a:srgbClr val="DC89C2"/>
    <a:srgbClr val="484BAF"/>
    <a:srgbClr val="E48311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/>
    <p:restoredTop sz="50000"/>
  </p:normalViewPr>
  <p:slideViewPr>
    <p:cSldViewPr snapToGrid="0" snapToObjects="1">
      <p:cViewPr varScale="1">
        <p:scale>
          <a:sx n="110" d="100"/>
          <a:sy n="110" d="100"/>
        </p:scale>
        <p:origin x="1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9FA9-7F0F-8043-9054-75C98F1031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2"/>
            <a:ext cx="681038" cy="6810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dico.ihep.ac.cn/event/21543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559102"/>
            <a:ext cx="8918303" cy="2454541"/>
          </a:xfrm>
        </p:spPr>
        <p:txBody>
          <a:bodyPr>
            <a:normAutofit fontScale="90000"/>
          </a:bodyPr>
          <a:lstStyle/>
          <a:p>
            <a:r>
              <a:rPr lang="en-CN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vertex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detector</a:t>
            </a:r>
            <a:b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towards</a:t>
            </a:r>
            <a:r>
              <a:rPr lang="zh-CN" altLang="en-US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CN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TDR</a:t>
            </a:r>
            <a:br>
              <a:rPr lang="en-US" altLang="zh-CN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13" y="4013643"/>
            <a:ext cx="8831439" cy="2004811"/>
          </a:xfrm>
        </p:spPr>
        <p:txBody>
          <a:bodyPr>
            <a:normAutofit/>
          </a:bodyPr>
          <a:lstStyle/>
          <a:p>
            <a:r>
              <a:rPr lang="en-US" dirty="0"/>
              <a:t>Zhijun Liang,</a:t>
            </a:r>
          </a:p>
          <a:p>
            <a:r>
              <a:rPr lang="en-US" altLang="zh-CN"/>
              <a:t>On behalf of CEPC vertex working group </a:t>
            </a:r>
          </a:p>
          <a:p>
            <a:endParaRPr lang="en-US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321A-150C-D3D0-73D1-E1DEC11D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CN" dirty="0"/>
              <a:t>lan : geometry and layout optimzation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CB07-0713-E93B-BF1F-113A4021E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11" y="1036320"/>
            <a:ext cx="9766511" cy="5008563"/>
          </a:xfrm>
        </p:spPr>
        <p:txBody>
          <a:bodyPr/>
          <a:lstStyle/>
          <a:p>
            <a:r>
              <a:rPr lang="en-US" dirty="0"/>
              <a:t>End of March: </a:t>
            </a:r>
            <a:r>
              <a:rPr lang="en-CN" dirty="0"/>
              <a:t>finalize</a:t>
            </a:r>
            <a:r>
              <a:rPr lang="zh-CN" altLang="en-US" dirty="0"/>
              <a:t> </a:t>
            </a:r>
            <a:r>
              <a:rPr lang="en-US" altLang="zh-CN" dirty="0"/>
              <a:t>1st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 the detector geometry and mechnical design 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Physics Layout optimization (mainly focus on layout for endcap )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Feasibility study of 2 layout ( mechanics support, cooling, cable ….)</a:t>
            </a:r>
            <a:endParaRPr lang="en-CN" dirty="0"/>
          </a:p>
          <a:p>
            <a:r>
              <a:rPr lang="en-US" dirty="0"/>
              <a:t>V</a:t>
            </a:r>
            <a:r>
              <a:rPr lang="en-CN" dirty="0"/>
              <a:t>ertex detector MOST2 prototype layout has been implement in CEPCSW</a:t>
            </a:r>
          </a:p>
          <a:p>
            <a:pPr lvl="1"/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CN" sz="2200" dirty="0">
                <a:solidFill>
                  <a:srgbClr val="0070C0"/>
                </a:solidFill>
              </a:rPr>
              <a:t>ry to perform further optimization with full simulation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7099F-6A58-7C4A-FE5C-8F22F31E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34" y="4103086"/>
            <a:ext cx="4998334" cy="181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B5AAA-7733-1727-1480-8D2E16D7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827" y="4170869"/>
            <a:ext cx="4437333" cy="1717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A1C8EC-0ECB-EEC4-BC1D-3F5AD1A13498}"/>
              </a:ext>
            </a:extLst>
          </p:cNvPr>
          <p:cNvSpPr txBox="1"/>
          <p:nvPr/>
        </p:nvSpPr>
        <p:spPr>
          <a:xfrm>
            <a:off x="6576349" y="3830145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Short barrel With endcap </a:t>
            </a:r>
            <a:endParaRPr lang="en-CN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1EE29-2DD8-6CBD-CDD7-587EC1622E72}"/>
              </a:ext>
            </a:extLst>
          </p:cNvPr>
          <p:cNvSpPr txBox="1"/>
          <p:nvPr/>
        </p:nvSpPr>
        <p:spPr>
          <a:xfrm>
            <a:off x="1460339" y="3813423"/>
            <a:ext cx="5116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</a:t>
            </a:r>
            <a:r>
              <a:rPr lang="en-CN" dirty="0">
                <a:solidFill>
                  <a:srgbClr val="0070C0"/>
                </a:solidFill>
              </a:rPr>
              <a:t>ong barrel </a:t>
            </a:r>
          </a:p>
        </p:txBody>
      </p:sp>
    </p:spTree>
    <p:extLst>
      <p:ext uri="{BB962C8B-B14F-4D97-AF65-F5344CB8AC3E}">
        <p14:creationId xmlns:p14="http://schemas.microsoft.com/office/powerpoint/2010/main" val="32092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F6E3-D5E7-DF60-6ADA-1DAAAAE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optimization: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0505-D32C-1175-0ADB-404D0255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19" y="1036320"/>
            <a:ext cx="9224963" cy="5008563"/>
          </a:xfrm>
        </p:spPr>
        <p:txBody>
          <a:bodyPr/>
          <a:lstStyle/>
          <a:p>
            <a:r>
              <a:rPr lang="en-US" altLang="zh-CN" dirty="0"/>
              <a:t>MOST2</a:t>
            </a:r>
            <a:r>
              <a:rPr lang="zh-CN" altLang="en-US" dirty="0"/>
              <a:t> </a:t>
            </a:r>
            <a:r>
              <a:rPr lang="en-US" altLang="zh-CN" dirty="0"/>
              <a:t>prototype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CEPCSW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Long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</a:t>
            </a:r>
            <a:r>
              <a:rPr lang="zh-CN" altLang="en-US" dirty="0">
                <a:solidFill>
                  <a:srgbClr val="0070C0"/>
                </a:solidFill>
              </a:rPr>
              <a:t>： </a:t>
            </a:r>
            <a:r>
              <a:rPr lang="en-US" altLang="zh-CN" dirty="0">
                <a:solidFill>
                  <a:srgbClr val="0070C0"/>
                </a:solidFill>
              </a:rPr>
              <a:t>can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be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optimized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using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US" altLang="zh-CN" dirty="0">
              <a:solidFill>
                <a:srgbClr val="0070C0"/>
              </a:solidFill>
            </a:endParaRP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Short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barrel+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endcap: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implement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Endcap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disk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geometry</a:t>
            </a:r>
            <a:r>
              <a:rPr lang="zh-CN" altLang="en-US" dirty="0">
                <a:solidFill>
                  <a:srgbClr val="0070C0"/>
                </a:solidFill>
              </a:rPr>
              <a:t>  </a:t>
            </a:r>
            <a:r>
              <a:rPr lang="en-US" altLang="zh-CN" dirty="0">
                <a:solidFill>
                  <a:srgbClr val="0070C0"/>
                </a:solidFill>
              </a:rPr>
              <a:t>into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CEPCSW</a:t>
            </a:r>
          </a:p>
          <a:p>
            <a:pPr lvl="2"/>
            <a:r>
              <a:rPr lang="en-US" altLang="zh-CN" dirty="0">
                <a:solidFill>
                  <a:srgbClr val="0070C0"/>
                </a:solidFill>
              </a:rPr>
              <a:t>Need to work with software group </a:t>
            </a:r>
            <a:endParaRPr lang="en-CN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1C2A-5895-3B94-3B8D-CCBF8909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2550679"/>
            <a:ext cx="8543925" cy="36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8091-4E82-DBA0-6EAC-117D0B26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CN" dirty="0"/>
              <a:t>easibility study of long barrel (by Jinyu)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2FCB1-0305-C56C-A9B3-03BDB12DC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32261-5E60-E61D-0D54-482CE6FF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92806"/>
            <a:ext cx="4390500" cy="1577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40529-F8F1-AA59-ED1A-CE8E7ADC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16" y="1564972"/>
            <a:ext cx="4978769" cy="4268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4B5D4C-A403-A731-56FC-12DABFD31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7" y="3990388"/>
            <a:ext cx="4270784" cy="184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533-246E-B39D-D304-9181276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CN" dirty="0"/>
              <a:t>lan: MDI background input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B4EA-65F9-1B87-48AD-73FF74D9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6320"/>
            <a:ext cx="10695008" cy="5549675"/>
          </a:xfrm>
        </p:spPr>
        <p:txBody>
          <a:bodyPr>
            <a:normAutofit/>
          </a:bodyPr>
          <a:lstStyle/>
          <a:p>
            <a:r>
              <a:rPr lang="en-US" dirty="0"/>
              <a:t>End of March: P</a:t>
            </a:r>
            <a:r>
              <a:rPr lang="en-CN" dirty="0"/>
              <a:t>lan to work with </a:t>
            </a:r>
            <a:r>
              <a:rPr lang="en-US" dirty="0"/>
              <a:t>electronics</a:t>
            </a:r>
            <a:r>
              <a:rPr lang="en-CN" dirty="0"/>
              <a:t> group to finalize the </a:t>
            </a:r>
            <a:r>
              <a:rPr lang="en-US" altLang="zh-CN" dirty="0"/>
              <a:t>readout</a:t>
            </a:r>
            <a:r>
              <a:rPr lang="zh-CN" altLang="en-US" dirty="0"/>
              <a:t> </a:t>
            </a:r>
            <a:r>
              <a:rPr lang="en-CN" dirty="0"/>
              <a:t>design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Need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final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input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from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MDI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group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for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background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estimation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endParaRPr lang="en-CN" dirty="0">
              <a:solidFill>
                <a:srgbClr val="0070C0"/>
              </a:solidFill>
            </a:endParaRPr>
          </a:p>
          <a:p>
            <a:r>
              <a:rPr lang="en-CN" dirty="0"/>
              <a:t>Got 1st offical background input from MDI group last week</a:t>
            </a:r>
          </a:p>
          <a:p>
            <a:pPr lvl="1"/>
            <a:r>
              <a:rPr lang="en-CN" sz="1800" dirty="0">
                <a:solidFill>
                  <a:srgbClr val="FF0000"/>
                </a:solidFill>
              </a:rPr>
              <a:t>Request </a:t>
            </a:r>
            <a:r>
              <a:rPr lang="en-US" sz="1800" dirty="0">
                <a:solidFill>
                  <a:srgbClr val="FF0000"/>
                </a:solidFill>
              </a:rPr>
              <a:t>MDI group </a:t>
            </a:r>
            <a:r>
              <a:rPr lang="en-US" altLang="zh-CN" sz="1800" dirty="0">
                <a:solidFill>
                  <a:srgbClr val="FF0000"/>
                </a:solidFill>
              </a:rPr>
              <a:t>to provide the background distribution and raw data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G</a:t>
            </a:r>
            <a:r>
              <a:rPr lang="en-CN" sz="1800" dirty="0">
                <a:solidFill>
                  <a:srgbClr val="0070C0"/>
                </a:solidFill>
              </a:rPr>
              <a:t>et</a:t>
            </a:r>
            <a:r>
              <a:rPr lang="zh-CN" altLang="en-US" sz="1800" dirty="0">
                <a:solidFill>
                  <a:srgbClr val="0070C0"/>
                </a:solidFill>
              </a:rPr>
              <a:t> </a:t>
            </a:r>
            <a:r>
              <a:rPr lang="en-US" altLang="zh-CN" sz="1800" dirty="0">
                <a:solidFill>
                  <a:srgbClr val="0070C0"/>
                </a:solidFill>
              </a:rPr>
              <a:t>background</a:t>
            </a:r>
            <a:r>
              <a:rPr lang="en-CN" sz="1800" dirty="0">
                <a:solidFill>
                  <a:srgbClr val="0070C0"/>
                </a:solidFill>
              </a:rPr>
              <a:t> hit density distribution in vertex detector in software</a:t>
            </a:r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pPr marL="0" indent="0">
              <a:buNone/>
            </a:pPr>
            <a:r>
              <a:rPr lang="en-CN" dirty="0"/>
              <a:t> 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CBDEE-4B87-9526-8FFB-F407A7AD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81"/>
            <a:ext cx="4340506" cy="114168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ACB7F65D-2EA0-04E3-261F-8005D65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84" y="2898043"/>
            <a:ext cx="4245986" cy="3284129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EF225FE-43DF-0771-DD66-8836940653E1}"/>
              </a:ext>
            </a:extLst>
          </p:cNvPr>
          <p:cNvSpPr/>
          <p:nvPr/>
        </p:nvSpPr>
        <p:spPr>
          <a:xfrm>
            <a:off x="4340506" y="4540107"/>
            <a:ext cx="962628" cy="184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1267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EAE6-4B6E-3263-FEBC-3CF745B6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CC9D-303A-000C-D173-D10B0F97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6770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E9F0-2C96-2EA3-CE72-74AC28FD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cooling for vertex detector 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878F7-74F4-5BDD-4D3B-8DA79DB8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81" y="2798641"/>
            <a:ext cx="7772400" cy="31358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8FECDC-3193-0744-F584-4B120BEBD09C}"/>
              </a:ext>
            </a:extLst>
          </p:cNvPr>
          <p:cNvCxnSpPr>
            <a:cxnSpLocks/>
          </p:cNvCxnSpPr>
          <p:nvPr/>
        </p:nvCxnSpPr>
        <p:spPr>
          <a:xfrm flipH="1">
            <a:off x="5706319" y="2407534"/>
            <a:ext cx="520861" cy="195901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DBCFDC-6F97-0503-97B3-EECF911DDBD2}"/>
              </a:ext>
            </a:extLst>
          </p:cNvPr>
          <p:cNvCxnSpPr>
            <a:cxnSpLocks/>
          </p:cNvCxnSpPr>
          <p:nvPr/>
        </p:nvCxnSpPr>
        <p:spPr>
          <a:xfrm flipH="1">
            <a:off x="5858719" y="2666561"/>
            <a:ext cx="1218235" cy="18523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EECE5DF-A451-D5B0-244C-3DA8A3381039}"/>
              </a:ext>
            </a:extLst>
          </p:cNvPr>
          <p:cNvSpPr txBox="1"/>
          <p:nvPr/>
        </p:nvSpPr>
        <p:spPr>
          <a:xfrm>
            <a:off x="5858719" y="1885802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able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A8B9C-7632-52AD-8F3E-F106AFF38C67}"/>
              </a:ext>
            </a:extLst>
          </p:cNvPr>
          <p:cNvSpPr txBox="1"/>
          <p:nvPr/>
        </p:nvSpPr>
        <p:spPr>
          <a:xfrm>
            <a:off x="6747980" y="2297229"/>
            <a:ext cx="4953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Air Cooling  </a:t>
            </a:r>
            <a:endParaRPr lang="en-C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23D7C8D-BCA6-01E7-F211-E1F5B1FF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677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B088-6438-14E8-8A03-47C22CA9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1E256-2EA3-16E3-1B0A-4FEF60963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</a:t>
            </a:r>
            <a:r>
              <a:rPr lang="en-CN" dirty="0"/>
              <a:t>eeting</a:t>
            </a:r>
            <a:r>
              <a:rPr lang="zh-CN" altLang="en-US" dirty="0"/>
              <a:t> </a:t>
            </a:r>
            <a:r>
              <a:rPr lang="en-US" altLang="zh-CN" dirty="0"/>
              <a:t>every Thursday afternoon (2</a:t>
            </a:r>
            <a:r>
              <a:rPr lang="en-US" altLang="zh-CN" baseline="30000" dirty="0"/>
              <a:t>nd</a:t>
            </a:r>
            <a:r>
              <a:rPr lang="en-US" altLang="zh-CN" dirty="0"/>
              <a:t>  meeting last Thursday)</a:t>
            </a:r>
          </a:p>
          <a:p>
            <a:pPr lvl="1"/>
            <a:r>
              <a:rPr lang="en-US" altLang="zh-CN" dirty="0">
                <a:hlinkClick r:id="rId2"/>
              </a:rPr>
              <a:t>https://indico.ihep.ac.cn/event/21543/</a:t>
            </a:r>
            <a:endParaRPr lang="en-US" altLang="zh-CN" dirty="0"/>
          </a:p>
          <a:p>
            <a:r>
              <a:rPr lang="en-US" altLang="zh-CN" dirty="0"/>
              <a:t>From last meeting, Discussion about the choice of technology</a:t>
            </a:r>
          </a:p>
          <a:p>
            <a:pPr lvl="1"/>
            <a:r>
              <a:rPr lang="en-US" altLang="zh-CN" dirty="0"/>
              <a:t>Discussion with L3 Stitching (</a:t>
            </a:r>
            <a:r>
              <a:rPr lang="en-US" altLang="zh-CN" dirty="0" err="1"/>
              <a:t>Mingyi</a:t>
            </a:r>
            <a:r>
              <a:rPr lang="en-US" altLang="zh-CN" dirty="0"/>
              <a:t>) and SOI (</a:t>
            </a:r>
            <a:r>
              <a:rPr lang="en-US" altLang="zh-CN" dirty="0" err="1"/>
              <a:t>Yunpeng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Agree to focus CMOS pixel for reference TDR baseline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190FE-A2C6-9A12-8BF1-5BA529DC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8" y="3774281"/>
            <a:ext cx="8710432" cy="19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0F1-0D4D-DA87-D444-E9C0275D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55555"/>
                </a:solidFill>
                <a:latin typeface="Liberation Sans"/>
              </a:rPr>
              <a:t>K</a:t>
            </a:r>
            <a:r>
              <a:rPr lang="en-US" b="0" i="0" u="none" strike="noStrike">
                <a:solidFill>
                  <a:srgbClr val="555555"/>
                </a:solidFill>
                <a:effectLst/>
                <a:latin typeface="Liberation Sans"/>
              </a:rPr>
              <a:t>ey 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parameters</a:t>
            </a:r>
            <a:r>
              <a:rPr lang="zh-CN" alt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28D96-4134-959F-47D2-057AEEAFA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9238466" cy="5008563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Single-point spatial resolution (now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Time stamp precision requirement (to be discussed with </a:t>
            </a:r>
            <a:r>
              <a:rPr lang="en-US" b="0" i="0" u="none" strike="noStrike" dirty="0" err="1">
                <a:solidFill>
                  <a:srgbClr val="555555"/>
                </a:solidFill>
                <a:effectLst/>
                <a:latin typeface="Liberation Sans"/>
              </a:rPr>
              <a:t>Shengsun</a:t>
            </a: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 Sun)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Material budget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Cost estimation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Liberation Sans"/>
              </a:rPr>
              <a:t>Occupancy </a:t>
            </a:r>
            <a:endParaRPr lang="en-US" b="0" i="0" u="none" strike="noStrike" dirty="0">
              <a:solidFill>
                <a:srgbClr val="555555"/>
              </a:solidFill>
              <a:effectLst/>
              <a:latin typeface="Liberation Sa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Max data rate that can be handled by this technology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Radiation hardness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Power dissipation (now, and in the next 5 years)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Expected Technology availability in the future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55555"/>
                </a:solidFill>
                <a:effectLst/>
                <a:latin typeface="Liberation Sans"/>
              </a:rPr>
              <a:t>Technology Readiness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511567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16254</TotalTime>
  <Words>359</Words>
  <Application>Microsoft Macintosh PowerPoint</Application>
  <PresentationFormat>A4 Paper (210x297 mm)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Liberation Sans</vt:lpstr>
      <vt:lpstr>Arial</vt:lpstr>
      <vt:lpstr>Calibri</vt:lpstr>
      <vt:lpstr>Calibri Light</vt:lpstr>
      <vt:lpstr>Roboto</vt:lpstr>
      <vt:lpstr>Office Theme</vt:lpstr>
      <vt:lpstr>CEPC vertex detector towards TDR </vt:lpstr>
      <vt:lpstr>Plan : geometry and layout optimzation </vt:lpstr>
      <vt:lpstr>Layout optimization: CEPCSW full simulation </vt:lpstr>
      <vt:lpstr>Feasibility study of long barrel (by Jinyu) </vt:lpstr>
      <vt:lpstr>Plan: MDI background input  </vt:lpstr>
      <vt:lpstr>backup</vt:lpstr>
      <vt:lpstr>Cable and cooling for vertex detector  </vt:lpstr>
      <vt:lpstr>Weekly meeting </vt:lpstr>
      <vt:lpstr>Key parameters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Microsoft Office User</cp:lastModifiedBy>
  <cp:revision>996</cp:revision>
  <cp:lastPrinted>2019-10-18T06:24:01Z</cp:lastPrinted>
  <dcterms:created xsi:type="dcterms:W3CDTF">2015-10-29T10:59:50Z</dcterms:created>
  <dcterms:modified xsi:type="dcterms:W3CDTF">2024-03-12T01:51:58Z</dcterms:modified>
</cp:coreProperties>
</file>