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1813" r:id="rId3"/>
    <p:sldId id="1799" r:id="rId4"/>
    <p:sldId id="1817" r:id="rId5"/>
    <p:sldId id="1820" r:id="rId6"/>
    <p:sldId id="1826" r:id="rId7"/>
    <p:sldId id="1821" r:id="rId8"/>
    <p:sldId id="1834" r:id="rId9"/>
    <p:sldId id="1829" r:id="rId10"/>
    <p:sldId id="1833" r:id="rId11"/>
    <p:sldId id="1830" r:id="rId12"/>
    <p:sldId id="1835" r:id="rId13"/>
    <p:sldId id="1832" r:id="rId14"/>
    <p:sldId id="1831" r:id="rId1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5C5"/>
    <a:srgbClr val="DC89C2"/>
    <a:srgbClr val="484BAF"/>
    <a:srgbClr val="E48311"/>
    <a:srgbClr val="0F7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6"/>
    <p:restoredTop sz="50000"/>
  </p:normalViewPr>
  <p:slideViewPr>
    <p:cSldViewPr snapToGrid="0" snapToObjects="1">
      <p:cViewPr>
        <p:scale>
          <a:sx n="75" d="100"/>
          <a:sy n="75" d="100"/>
        </p:scale>
        <p:origin x="147" y="6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3BA0-58D0-408E-87F5-B5D4485CB8AC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5300-01C4-4EC5-A4B4-F523C256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7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0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 descr="C:\Users\Administrator\Downloads\iheplogo\logole.jpg">
            <a:extLst>
              <a:ext uri="{FF2B5EF4-FFF2-40B4-BE49-F238E27FC236}">
                <a16:creationId xmlns:a16="http://schemas.microsoft.com/office/drawing/2014/main" id="{0F6E30B1-C8E0-35FA-FF02-CEB97D0E52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12072" y="35466"/>
            <a:ext cx="1949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ihep.cas.cn/images/cepc_banner.jpg">
            <a:extLst>
              <a:ext uri="{FF2B5EF4-FFF2-40B4-BE49-F238E27FC236}">
                <a16:creationId xmlns:a16="http://schemas.microsoft.com/office/drawing/2014/main" id="{D58EEB5C-8C8B-191B-FFF7-5200333C0B6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9" t="593" r="42466" b="-593"/>
          <a:stretch/>
        </p:blipFill>
        <p:spPr bwMode="auto">
          <a:xfrm>
            <a:off x="8461522" y="1"/>
            <a:ext cx="1403055" cy="44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4528457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8FE0D23-B49A-E63C-1096-0E35F5C1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5364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7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60D81D-49B7-6A2B-4B59-9A418CBC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F67155-017C-4FD7-A4C1-21C035E0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E389C0-CF55-F90E-A346-84B672A4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72087"/>
            <a:ext cx="8543925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168400"/>
            <a:ext cx="8543925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D98D-72B3-3D49-9BC1-B5043B0D15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2EB6D3-F519-2346-A983-ABBB74A22DC8}"/>
              </a:ext>
            </a:extLst>
          </p:cNvPr>
          <p:cNvSpPr txBox="1">
            <a:spLocks/>
          </p:cNvSpPr>
          <p:nvPr userDrawn="1"/>
        </p:nvSpPr>
        <p:spPr>
          <a:xfrm>
            <a:off x="7553325" y="6318034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D98D-72B3-3D49-9BC1-B5043B0D1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448" y="1559102"/>
            <a:ext cx="8918303" cy="2454541"/>
          </a:xfrm>
        </p:spPr>
        <p:txBody>
          <a:bodyPr>
            <a:normAutofit fontScale="90000"/>
          </a:bodyPr>
          <a:lstStyle/>
          <a:p>
            <a:br>
              <a:rPr lang="en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</a:br>
            <a: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  <a:t>outer tracker </a:t>
            </a:r>
            <a:r>
              <a:rPr lang="zh-CN" altLang="en-US" b="1" dirty="0">
                <a:solidFill>
                  <a:srgbClr val="1A63A0"/>
                </a:solidFill>
                <a:latin typeface="Roboto" panose="02000000000000000000" pitchFamily="2" charset="0"/>
              </a:rPr>
              <a:t>方案和成本估算</a:t>
            </a:r>
            <a:b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</a:br>
            <a:r>
              <a:rPr lang="zh-CN" altLang="en-US" b="1" dirty="0">
                <a:solidFill>
                  <a:srgbClr val="1A63A0"/>
                </a:solidFill>
                <a:latin typeface="Roboto" panose="02000000000000000000" pitchFamily="2" charset="0"/>
              </a:rPr>
              <a:t>（以</a:t>
            </a:r>
            <a: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  <a:t>LGAD</a:t>
            </a:r>
            <a:r>
              <a:rPr lang="zh-CN" altLang="en-US" b="1" dirty="0">
                <a:solidFill>
                  <a:srgbClr val="1A63A0"/>
                </a:solidFill>
                <a:latin typeface="Roboto" panose="02000000000000000000" pitchFamily="2" charset="0"/>
              </a:rPr>
              <a:t>为例</a:t>
            </a:r>
            <a: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  <a:t> </a:t>
            </a:r>
            <a:r>
              <a:rPr lang="zh-CN" altLang="en-US" b="1" dirty="0">
                <a:solidFill>
                  <a:srgbClr val="1A63A0"/>
                </a:solidFill>
                <a:latin typeface="Roboto" panose="02000000000000000000" pitchFamily="2" charset="0"/>
              </a:rPr>
              <a:t>）</a:t>
            </a:r>
            <a:b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</a:br>
            <a:endParaRPr lang="en-US" altLang="zh-CN" b="1" dirty="0">
              <a:solidFill>
                <a:srgbClr val="1A63A0"/>
              </a:solidFill>
              <a:latin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2863" y="3594543"/>
            <a:ext cx="5769487" cy="152990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zh-CN" altLang="en-US" dirty="0"/>
              <a:t>严雄波，魏微，胡俊，史欣，梁志均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4584A-45C5-BE86-577E-496A8252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/>
          <a:lstStyle/>
          <a:p>
            <a:r>
              <a:rPr lang="en-US" altLang="zh-CN" dirty="0"/>
              <a:t>Si Trip Data rate 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D99D4575-6A98-F61B-1887-512F0FD81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835051"/>
              </p:ext>
            </p:extLst>
          </p:nvPr>
        </p:nvGraphicFramePr>
        <p:xfrm>
          <a:off x="559595" y="1188090"/>
          <a:ext cx="878681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234">
                  <a:extLst>
                    <a:ext uri="{9D8B030D-6E8A-4147-A177-3AD203B41FA5}">
                      <a16:colId xmlns:a16="http://schemas.microsoft.com/office/drawing/2014/main" val="4217849367"/>
                    </a:ext>
                  </a:extLst>
                </a:gridCol>
                <a:gridCol w="732234">
                  <a:extLst>
                    <a:ext uri="{9D8B030D-6E8A-4147-A177-3AD203B41FA5}">
                      <a16:colId xmlns:a16="http://schemas.microsoft.com/office/drawing/2014/main" val="2868255593"/>
                    </a:ext>
                  </a:extLst>
                </a:gridCol>
                <a:gridCol w="638758">
                  <a:extLst>
                    <a:ext uri="{9D8B030D-6E8A-4147-A177-3AD203B41FA5}">
                      <a16:colId xmlns:a16="http://schemas.microsoft.com/office/drawing/2014/main" val="3500351051"/>
                    </a:ext>
                  </a:extLst>
                </a:gridCol>
                <a:gridCol w="705424">
                  <a:extLst>
                    <a:ext uri="{9D8B030D-6E8A-4147-A177-3AD203B41FA5}">
                      <a16:colId xmlns:a16="http://schemas.microsoft.com/office/drawing/2014/main" val="2183688935"/>
                    </a:ext>
                  </a:extLst>
                </a:gridCol>
                <a:gridCol w="569917">
                  <a:extLst>
                    <a:ext uri="{9D8B030D-6E8A-4147-A177-3AD203B41FA5}">
                      <a16:colId xmlns:a16="http://schemas.microsoft.com/office/drawing/2014/main" val="3741989139"/>
                    </a:ext>
                  </a:extLst>
                </a:gridCol>
                <a:gridCol w="494195">
                  <a:extLst>
                    <a:ext uri="{9D8B030D-6E8A-4147-A177-3AD203B41FA5}">
                      <a16:colId xmlns:a16="http://schemas.microsoft.com/office/drawing/2014/main" val="477687560"/>
                    </a:ext>
                  </a:extLst>
                </a:gridCol>
                <a:gridCol w="872812">
                  <a:extLst>
                    <a:ext uri="{9D8B030D-6E8A-4147-A177-3AD203B41FA5}">
                      <a16:colId xmlns:a16="http://schemas.microsoft.com/office/drawing/2014/main" val="318341985"/>
                    </a:ext>
                  </a:extLst>
                </a:gridCol>
                <a:gridCol w="1112300">
                  <a:extLst>
                    <a:ext uri="{9D8B030D-6E8A-4147-A177-3AD203B41FA5}">
                      <a16:colId xmlns:a16="http://schemas.microsoft.com/office/drawing/2014/main" val="4209687730"/>
                    </a:ext>
                  </a:extLst>
                </a:gridCol>
                <a:gridCol w="732234">
                  <a:extLst>
                    <a:ext uri="{9D8B030D-6E8A-4147-A177-3AD203B41FA5}">
                      <a16:colId xmlns:a16="http://schemas.microsoft.com/office/drawing/2014/main" val="4151536614"/>
                    </a:ext>
                  </a:extLst>
                </a:gridCol>
                <a:gridCol w="732234">
                  <a:extLst>
                    <a:ext uri="{9D8B030D-6E8A-4147-A177-3AD203B41FA5}">
                      <a16:colId xmlns:a16="http://schemas.microsoft.com/office/drawing/2014/main" val="3985488398"/>
                    </a:ext>
                  </a:extLst>
                </a:gridCol>
                <a:gridCol w="732234">
                  <a:extLst>
                    <a:ext uri="{9D8B030D-6E8A-4147-A177-3AD203B41FA5}">
                      <a16:colId xmlns:a16="http://schemas.microsoft.com/office/drawing/2014/main" val="1768801481"/>
                    </a:ext>
                  </a:extLst>
                </a:gridCol>
                <a:gridCol w="732234">
                  <a:extLst>
                    <a:ext uri="{9D8B030D-6E8A-4147-A177-3AD203B41FA5}">
                      <a16:colId xmlns:a16="http://schemas.microsoft.com/office/drawing/2014/main" val="2874960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ASIC </a:t>
                      </a:r>
                      <a:r>
                        <a:rPr lang="en-US" altLang="zh-CN" sz="1100" dirty="0" err="1"/>
                        <a:t>chs</a:t>
                      </a:r>
                      <a:endParaRPr lang="en-US" altLang="zh-CN" sz="1100" dirty="0"/>
                    </a:p>
                    <a:p>
                      <a:r>
                        <a:rPr lang="en-US" altLang="zh-CN" sz="1100" dirty="0"/>
                        <a:t>/chip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Chips</a:t>
                      </a:r>
                    </a:p>
                    <a:p>
                      <a:r>
                        <a:rPr lang="en-US" altLang="zh-CN" sz="1100" dirty="0"/>
                        <a:t>/module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Modules</a:t>
                      </a:r>
                    </a:p>
                    <a:p>
                      <a:r>
                        <a:rPr lang="en-US" altLang="zh-CN" sz="1100" dirty="0"/>
                        <a:t>/stave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Staves</a:t>
                      </a:r>
                    </a:p>
                    <a:p>
                      <a:r>
                        <a:rPr lang="en-US" altLang="zh-CN" sz="1100" dirty="0"/>
                        <a:t>/ladder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ladder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Total chip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Total </a:t>
                      </a:r>
                      <a:r>
                        <a:rPr lang="en-US" altLang="zh-CN" sz="1100" dirty="0" err="1"/>
                        <a:t>ch</a:t>
                      </a:r>
                      <a:endParaRPr lang="en-US" altLang="zh-C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Data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rate/chip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Data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bits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Data rate/stave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Total data rate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214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Si Strip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128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114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67K/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25 wafer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8,460,800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12.8Hz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32 bit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41Kbps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27Mbps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12858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DA9E087A-DD38-DFFF-5ABD-4104971AC8F2}"/>
              </a:ext>
            </a:extLst>
          </p:cNvPr>
          <p:cNvSpPr/>
          <p:nvPr/>
        </p:nvSpPr>
        <p:spPr>
          <a:xfrm>
            <a:off x="5284499" y="2515801"/>
            <a:ext cx="2927307" cy="38405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4E04A0C-9405-F068-3F27-970E8044C58E}"/>
              </a:ext>
            </a:extLst>
          </p:cNvPr>
          <p:cNvSpPr/>
          <p:nvPr/>
        </p:nvSpPr>
        <p:spPr>
          <a:xfrm>
            <a:off x="5450196" y="2717547"/>
            <a:ext cx="2602051" cy="3440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61D9B92-A780-5421-CE79-D93B3A4F6D19}"/>
              </a:ext>
            </a:extLst>
          </p:cNvPr>
          <p:cNvSpPr/>
          <p:nvPr/>
        </p:nvSpPr>
        <p:spPr>
          <a:xfrm>
            <a:off x="5523838" y="3550796"/>
            <a:ext cx="2448628" cy="2516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128chs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75um pitch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96F54B6-9530-F651-6891-632B89C6BB7E}"/>
              </a:ext>
            </a:extLst>
          </p:cNvPr>
          <p:cNvCxnSpPr/>
          <p:nvPr/>
        </p:nvCxnSpPr>
        <p:spPr>
          <a:xfrm flipH="1">
            <a:off x="4578755" y="6071543"/>
            <a:ext cx="871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9A261C0-5822-EDFB-4647-E59360A608BB}"/>
              </a:ext>
            </a:extLst>
          </p:cNvPr>
          <p:cNvCxnSpPr>
            <a:cxnSpLocks/>
          </p:cNvCxnSpPr>
          <p:nvPr/>
        </p:nvCxnSpPr>
        <p:spPr>
          <a:xfrm flipH="1" flipV="1">
            <a:off x="4541185" y="3548925"/>
            <a:ext cx="705744" cy="1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C25D79E-A9FC-9246-262F-6957BE51AEA1}"/>
              </a:ext>
            </a:extLst>
          </p:cNvPr>
          <p:cNvCxnSpPr>
            <a:cxnSpLocks/>
          </p:cNvCxnSpPr>
          <p:nvPr/>
        </p:nvCxnSpPr>
        <p:spPr>
          <a:xfrm>
            <a:off x="4891737" y="3569901"/>
            <a:ext cx="0" cy="2406255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F2687B55-4C84-9EEA-93EC-C1A863E72437}"/>
              </a:ext>
            </a:extLst>
          </p:cNvPr>
          <p:cNvSpPr txBox="1"/>
          <p:nvPr/>
        </p:nvSpPr>
        <p:spPr>
          <a:xfrm rot="5400000">
            <a:off x="4254752" y="4147615"/>
            <a:ext cx="87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4800</a:t>
            </a:r>
            <a:endParaRPr lang="zh-CN" altLang="en-US" sz="1400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FCEF64B-8186-560D-7C35-624F93C34CC0}"/>
              </a:ext>
            </a:extLst>
          </p:cNvPr>
          <p:cNvCxnSpPr/>
          <p:nvPr/>
        </p:nvCxnSpPr>
        <p:spPr>
          <a:xfrm flipH="1">
            <a:off x="4562294" y="6356400"/>
            <a:ext cx="871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06CA8B4-A323-7DED-8942-0F917914B7FF}"/>
              </a:ext>
            </a:extLst>
          </p:cNvPr>
          <p:cNvCxnSpPr>
            <a:cxnSpLocks/>
          </p:cNvCxnSpPr>
          <p:nvPr/>
        </p:nvCxnSpPr>
        <p:spPr>
          <a:xfrm flipV="1">
            <a:off x="4898431" y="6071543"/>
            <a:ext cx="0" cy="284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17574F3D-DFB7-08BC-A44D-151A02B34087}"/>
              </a:ext>
            </a:extLst>
          </p:cNvPr>
          <p:cNvSpPr txBox="1"/>
          <p:nvPr/>
        </p:nvSpPr>
        <p:spPr>
          <a:xfrm rot="5400000">
            <a:off x="4415579" y="6060082"/>
            <a:ext cx="558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300</a:t>
            </a:r>
            <a:endParaRPr lang="zh-CN" altLang="en-US" sz="1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0BF8AA1-8BB3-1517-B24A-DB13DA81CB08}"/>
              </a:ext>
            </a:extLst>
          </p:cNvPr>
          <p:cNvSpPr txBox="1"/>
          <p:nvPr/>
        </p:nvSpPr>
        <p:spPr>
          <a:xfrm rot="5400000">
            <a:off x="4411242" y="3006176"/>
            <a:ext cx="558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1000</a:t>
            </a:r>
            <a:endParaRPr lang="zh-CN" altLang="en-US" sz="1400" dirty="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748279C-03A0-89DF-D9FC-DAA56016336A}"/>
              </a:ext>
            </a:extLst>
          </p:cNvPr>
          <p:cNvCxnSpPr/>
          <p:nvPr/>
        </p:nvCxnSpPr>
        <p:spPr>
          <a:xfrm flipH="1">
            <a:off x="4550097" y="2771654"/>
            <a:ext cx="871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E6F1934-00D2-121B-CAEB-732DECE4C469}"/>
              </a:ext>
            </a:extLst>
          </p:cNvPr>
          <p:cNvCxnSpPr>
            <a:cxnSpLocks/>
          </p:cNvCxnSpPr>
          <p:nvPr/>
        </p:nvCxnSpPr>
        <p:spPr>
          <a:xfrm>
            <a:off x="4872495" y="2762431"/>
            <a:ext cx="10874" cy="7507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C75D6519-DA63-E108-9C7B-97ACA5FB076E}"/>
              </a:ext>
            </a:extLst>
          </p:cNvPr>
          <p:cNvCxnSpPr/>
          <p:nvPr/>
        </p:nvCxnSpPr>
        <p:spPr>
          <a:xfrm flipH="1">
            <a:off x="4550097" y="2506577"/>
            <a:ext cx="871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F60CB365-7E78-DA00-FE67-96D2B107A59B}"/>
              </a:ext>
            </a:extLst>
          </p:cNvPr>
          <p:cNvSpPr txBox="1"/>
          <p:nvPr/>
        </p:nvSpPr>
        <p:spPr>
          <a:xfrm rot="5400000">
            <a:off x="4405992" y="2551141"/>
            <a:ext cx="558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300</a:t>
            </a:r>
            <a:endParaRPr lang="zh-CN" altLang="en-US" sz="1400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E1DF1598-8DEA-65CD-1E4A-E2C583669579}"/>
              </a:ext>
            </a:extLst>
          </p:cNvPr>
          <p:cNvCxnSpPr>
            <a:cxnSpLocks/>
          </p:cNvCxnSpPr>
          <p:nvPr/>
        </p:nvCxnSpPr>
        <p:spPr>
          <a:xfrm flipV="1">
            <a:off x="4901153" y="2486797"/>
            <a:ext cx="0" cy="284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68B09EC-1CAC-2987-075F-6C07C488BAAB}"/>
              </a:ext>
            </a:extLst>
          </p:cNvPr>
          <p:cNvCxnSpPr/>
          <p:nvPr/>
        </p:nvCxnSpPr>
        <p:spPr>
          <a:xfrm>
            <a:off x="5284499" y="6444448"/>
            <a:ext cx="0" cy="239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645C1AB-A8E0-379E-1364-4D7ED60E26E2}"/>
              </a:ext>
            </a:extLst>
          </p:cNvPr>
          <p:cNvCxnSpPr/>
          <p:nvPr/>
        </p:nvCxnSpPr>
        <p:spPr>
          <a:xfrm>
            <a:off x="8211806" y="6444448"/>
            <a:ext cx="0" cy="239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9A33C42-8B0D-CFFA-5819-013B8C7DF6F1}"/>
              </a:ext>
            </a:extLst>
          </p:cNvPr>
          <p:cNvCxnSpPr/>
          <p:nvPr/>
        </p:nvCxnSpPr>
        <p:spPr>
          <a:xfrm>
            <a:off x="5348242" y="6564118"/>
            <a:ext cx="2773884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22039437-71D5-B19B-35BB-195C8D66E30A}"/>
              </a:ext>
            </a:extLst>
          </p:cNvPr>
          <p:cNvSpPr txBox="1"/>
          <p:nvPr/>
        </p:nvSpPr>
        <p:spPr>
          <a:xfrm>
            <a:off x="6299463" y="6600156"/>
            <a:ext cx="87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3000</a:t>
            </a:r>
            <a:endParaRPr lang="zh-CN" altLang="en-US" sz="14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7154F61-9B63-D755-7C3C-96EC855B1343}"/>
              </a:ext>
            </a:extLst>
          </p:cNvPr>
          <p:cNvSpPr/>
          <p:nvPr/>
        </p:nvSpPr>
        <p:spPr>
          <a:xfrm>
            <a:off x="5516436" y="2794918"/>
            <a:ext cx="1466723" cy="7302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F286F2E-1605-E8A0-C62D-06EDB2BA4B4E}"/>
              </a:ext>
            </a:extLst>
          </p:cNvPr>
          <p:cNvSpPr/>
          <p:nvPr/>
        </p:nvSpPr>
        <p:spPr>
          <a:xfrm>
            <a:off x="7016911" y="2794918"/>
            <a:ext cx="926674" cy="7302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C0702CF-086C-54BF-485A-3F77BE40A499}"/>
              </a:ext>
            </a:extLst>
          </p:cNvPr>
          <p:cNvSpPr txBox="1"/>
          <p:nvPr/>
        </p:nvSpPr>
        <p:spPr>
          <a:xfrm>
            <a:off x="323248" y="3553026"/>
            <a:ext cx="4239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工艺：</a:t>
            </a:r>
            <a:r>
              <a:rPr lang="en-US" altLang="zh-CN" dirty="0"/>
              <a:t>55nm</a:t>
            </a:r>
          </a:p>
          <a:p>
            <a:r>
              <a:rPr lang="zh-CN" altLang="en-US" dirty="0"/>
              <a:t>芯片尺寸：</a:t>
            </a:r>
            <a:r>
              <a:rPr lang="en-US" altLang="zh-CN" dirty="0"/>
              <a:t>6.4mm*3mm</a:t>
            </a:r>
          </a:p>
          <a:p>
            <a:r>
              <a:rPr lang="en-US" altLang="zh-CN" dirty="0"/>
              <a:t>12</a:t>
            </a:r>
            <a:r>
              <a:rPr lang="zh-CN" altLang="en-US" dirty="0"/>
              <a:t>寸</a:t>
            </a:r>
            <a:r>
              <a:rPr lang="en-US" altLang="zh-CN" dirty="0"/>
              <a:t>wafer</a:t>
            </a:r>
            <a:r>
              <a:rPr lang="zh-CN" altLang="en-US" dirty="0"/>
              <a:t>产量（</a:t>
            </a:r>
            <a:r>
              <a:rPr lang="en-US" altLang="zh-CN" dirty="0"/>
              <a:t>yield 90%</a:t>
            </a:r>
            <a:r>
              <a:rPr lang="zh-CN" altLang="en-US" dirty="0"/>
              <a:t>）：</a:t>
            </a:r>
            <a:r>
              <a:rPr lang="en-US" altLang="zh-CN" dirty="0"/>
              <a:t>2700 chips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249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A346E8B-1AD3-89DF-7402-A3A112CB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Cost </a:t>
            </a:r>
            <a:r>
              <a:rPr lang="zh-CN" altLang="en-US" dirty="0"/>
              <a:t>（</a:t>
            </a:r>
            <a:r>
              <a:rPr lang="en-US" altLang="zh-CN" dirty="0"/>
              <a:t>Si Strip</a:t>
            </a:r>
            <a:r>
              <a:rPr lang="zh-CN" altLang="en-US" dirty="0"/>
              <a:t>）</a:t>
            </a:r>
          </a:p>
        </p:txBody>
      </p:sp>
      <p:graphicFrame>
        <p:nvGraphicFramePr>
          <p:cNvPr id="5" name="内容占位符 3">
            <a:extLst>
              <a:ext uri="{FF2B5EF4-FFF2-40B4-BE49-F238E27FC236}">
                <a16:creationId xmlns:a16="http://schemas.microsoft.com/office/drawing/2014/main" id="{5AEBB97C-3646-45ED-0D1A-20EBA3C416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040643"/>
              </p:ext>
            </p:extLst>
          </p:nvPr>
        </p:nvGraphicFramePr>
        <p:xfrm>
          <a:off x="255069" y="689166"/>
          <a:ext cx="9107604" cy="4587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4304">
                  <a:extLst>
                    <a:ext uri="{9D8B030D-6E8A-4147-A177-3AD203B41FA5}">
                      <a16:colId xmlns:a16="http://schemas.microsoft.com/office/drawing/2014/main" val="2724818947"/>
                    </a:ext>
                  </a:extLst>
                </a:gridCol>
                <a:gridCol w="827772">
                  <a:extLst>
                    <a:ext uri="{9D8B030D-6E8A-4147-A177-3AD203B41FA5}">
                      <a16:colId xmlns:a16="http://schemas.microsoft.com/office/drawing/2014/main" val="1327737217"/>
                    </a:ext>
                  </a:extLst>
                </a:gridCol>
                <a:gridCol w="827773">
                  <a:extLst>
                    <a:ext uri="{9D8B030D-6E8A-4147-A177-3AD203B41FA5}">
                      <a16:colId xmlns:a16="http://schemas.microsoft.com/office/drawing/2014/main" val="867479725"/>
                    </a:ext>
                  </a:extLst>
                </a:gridCol>
                <a:gridCol w="1838601">
                  <a:extLst>
                    <a:ext uri="{9D8B030D-6E8A-4147-A177-3AD203B41FA5}">
                      <a16:colId xmlns:a16="http://schemas.microsoft.com/office/drawing/2014/main" val="1433823064"/>
                    </a:ext>
                  </a:extLst>
                </a:gridCol>
                <a:gridCol w="600790">
                  <a:extLst>
                    <a:ext uri="{9D8B030D-6E8A-4147-A177-3AD203B41FA5}">
                      <a16:colId xmlns:a16="http://schemas.microsoft.com/office/drawing/2014/main" val="2358401564"/>
                    </a:ext>
                  </a:extLst>
                </a:gridCol>
                <a:gridCol w="3068364">
                  <a:extLst>
                    <a:ext uri="{9D8B030D-6E8A-4147-A177-3AD203B41FA5}">
                      <a16:colId xmlns:a16="http://schemas.microsoft.com/office/drawing/2014/main" val="359597798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Items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Unit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Unit cost (RMB)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  Quantity</a:t>
                      </a:r>
                    </a:p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Module*stave*ladder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自研成本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量产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成本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 (10k RMB)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3391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FEE</a:t>
                      </a:r>
                      <a:r>
                        <a:rPr lang="zh-CN" altLang="en-US" sz="1400" dirty="0"/>
                        <a:t>板</a:t>
                      </a:r>
                      <a:r>
                        <a:rPr lang="en-US" altLang="zh-CN" sz="1400" dirty="0"/>
                        <a:t>PCB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块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10*6*114=6840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636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FEE ASIC</a:t>
                      </a:r>
                      <a:r>
                        <a:rPr lang="zh-CN" altLang="en-US" sz="1400" dirty="0"/>
                        <a:t>（</a:t>
                      </a:r>
                      <a:r>
                        <a:rPr lang="en-US" altLang="zh-CN" sz="1400" dirty="0"/>
                        <a:t>6.4mm*3mm</a:t>
                      </a:r>
                      <a:r>
                        <a:rPr lang="zh-CN" altLang="en-US" sz="1400" dirty="0"/>
                        <a:t>）</a:t>
                      </a:r>
                      <a:endParaRPr lang="en-US" altLang="zh-CN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通道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8.7E6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360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50(</a:t>
                      </a:r>
                      <a:r>
                        <a:rPr lang="zh-CN" altLang="en-US" sz="1400" dirty="0"/>
                        <a:t>流片</a:t>
                      </a:r>
                      <a:r>
                        <a:rPr lang="en-US" altLang="zh-CN" sz="1400" dirty="0"/>
                        <a:t>)+100</a:t>
                      </a:r>
                      <a:r>
                        <a:rPr lang="zh-CN" altLang="en-US" sz="1400" dirty="0"/>
                        <a:t>（测试）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不含封装</a:t>
                      </a:r>
                      <a:r>
                        <a:rPr lang="en-US" altLang="zh-CN" sz="1400" dirty="0"/>
                        <a:t>,</a:t>
                      </a:r>
                      <a:r>
                        <a:rPr lang="zh-CN" altLang="en-US" sz="1400" dirty="0"/>
                        <a:t>打线</a:t>
                      </a:r>
                      <a:r>
                        <a:rPr lang="en-US" altLang="zh-CN" sz="1400" dirty="0"/>
                        <a:t>)</a:t>
                      </a:r>
                      <a:r>
                        <a:rPr lang="zh-CN" altLang="en-US" sz="1400" dirty="0"/>
                        <a:t> （</a:t>
                      </a:r>
                      <a:r>
                        <a:rPr lang="en-US" altLang="zh-CN" sz="1400" dirty="0"/>
                        <a:t>25 wafer</a:t>
                      </a:r>
                      <a:r>
                        <a:rPr lang="zh-CN" altLang="en-US" sz="1400" dirty="0"/>
                        <a:t>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0021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POL for module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个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100?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6840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69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5077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数据汇总芯片 </a:t>
                      </a:r>
                      <a:r>
                        <a:rPr lang="en-US" altLang="zh-CN" sz="1400" dirty="0"/>
                        <a:t>( module</a:t>
                      </a:r>
                      <a:r>
                        <a:rPr lang="zh-CN" altLang="en-US" sz="1400" dirty="0"/>
                        <a:t>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片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6840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0414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汇总版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柔性板</a:t>
                      </a:r>
                      <a:r>
                        <a:rPr lang="en-US" altLang="zh-CN" sz="1400" dirty="0"/>
                        <a:t>(1m)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块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1*6*114=684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163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POL for slave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个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r>
                        <a:rPr lang="zh-CN" altLang="en-US" sz="1400" dirty="0"/>
                        <a:t>？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684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146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高压开关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个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？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6840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197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/>
                        <a:t>LpGBT_like</a:t>
                      </a:r>
                      <a:r>
                        <a:rPr lang="zh-CN" altLang="en-US" sz="1400" dirty="0"/>
                        <a:t>及接口</a:t>
                      </a:r>
                      <a:endParaRPr lang="en-US" altLang="zh-CN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/>
                        <a:t>LpGBT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个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4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400" dirty="0"/>
                    </a:p>
                    <a:p>
                      <a:r>
                        <a:rPr lang="en-US" altLang="zh-CN" sz="1400" dirty="0"/>
                        <a:t>684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400" dirty="0"/>
                    </a:p>
                    <a:p>
                      <a:r>
                        <a:rPr lang="en-US" altLang="zh-CN" sz="1400" dirty="0"/>
                        <a:t>14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81755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光纤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684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14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26528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Connector</a:t>
                      </a:r>
                      <a:r>
                        <a:rPr lang="zh-CN" altLang="en-US" sz="1400" dirty="0"/>
                        <a:t>（光纤）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2000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684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140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618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Connector</a:t>
                      </a:r>
                      <a:r>
                        <a:rPr lang="zh-CN" altLang="en-US" sz="1400" dirty="0"/>
                        <a:t>（柔性板）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6840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999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Cables(1 LV+7HV)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根</a:t>
                      </a:r>
                      <a:r>
                        <a:rPr lang="en-US" altLang="zh-CN" sz="1400" dirty="0"/>
                        <a:t>(20m)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400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684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28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7286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Total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592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990426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C950F549-B25E-D81D-B765-D1452E316EAA}"/>
              </a:ext>
            </a:extLst>
          </p:cNvPr>
          <p:cNvSpPr txBox="1"/>
          <p:nvPr/>
        </p:nvSpPr>
        <p:spPr>
          <a:xfrm>
            <a:off x="572452" y="5576717"/>
            <a:ext cx="726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高压开关：</a:t>
            </a:r>
            <a:r>
              <a:rPr lang="en-US" altLang="zh-CN" sz="1800" dirty="0"/>
              <a:t>PGA26E19BA</a:t>
            </a:r>
            <a:r>
              <a:rPr lang="zh-CN" altLang="en-US" dirty="0"/>
              <a:t>停产</a:t>
            </a:r>
          </a:p>
          <a:p>
            <a:r>
              <a:rPr lang="en-US" altLang="zh-CN" dirty="0"/>
              <a:t>ASIC</a:t>
            </a:r>
            <a:r>
              <a:rPr lang="zh-CN" altLang="en-US" dirty="0"/>
              <a:t>价格根据 </a:t>
            </a:r>
            <a:r>
              <a:rPr lang="en-US" altLang="zh-CN" dirty="0"/>
              <a:t>SMIC 55nm 12 inch wafer</a:t>
            </a:r>
            <a:r>
              <a:rPr lang="zh-CN" altLang="en-US" dirty="0"/>
              <a:t>计算，工程批</a:t>
            </a:r>
            <a:r>
              <a:rPr lang="en-US" altLang="zh-CN" dirty="0"/>
              <a:t>360</a:t>
            </a:r>
            <a:r>
              <a:rPr lang="zh-CN" altLang="en-US" dirty="0"/>
              <a:t>万</a:t>
            </a:r>
            <a:r>
              <a:rPr lang="en-US" altLang="zh-CN" dirty="0"/>
              <a:t>+2</a:t>
            </a:r>
            <a:r>
              <a:rPr lang="zh-CN" altLang="en-US" dirty="0"/>
              <a:t>万</a:t>
            </a:r>
            <a:r>
              <a:rPr lang="en-US" altLang="zh-CN" dirty="0"/>
              <a:t>/</a:t>
            </a:r>
            <a:r>
              <a:rPr lang="zh-CN" altLang="en-US" dirty="0"/>
              <a:t>片</a:t>
            </a:r>
            <a:r>
              <a:rPr lang="en-US" altLang="zh-CN" dirty="0"/>
              <a:t>wafer</a:t>
            </a:r>
          </a:p>
        </p:txBody>
      </p:sp>
    </p:spTree>
    <p:extLst>
      <p:ext uri="{BB962C8B-B14F-4D97-AF65-F5344CB8AC3E}">
        <p14:creationId xmlns:p14="http://schemas.microsoft.com/office/powerpoint/2010/main" val="400960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ED54963-5AC4-2956-2DDA-9F33ED8CB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01C4581-F338-C7BD-D71A-5CEEF69A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091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F5BFBC55-7140-E071-0C2C-E3C3E1966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534" y="632574"/>
            <a:ext cx="5831829" cy="2578019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766500D6-FF77-320E-7080-BC380F04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高压电缆：外径</a:t>
            </a:r>
            <a:r>
              <a:rPr lang="en-US" altLang="zh-CN" dirty="0"/>
              <a:t>&gt;1.8mm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75CCA5-C109-C2A7-0D28-801B76324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63" y="655637"/>
            <a:ext cx="5180037" cy="24153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45302FF-DA25-8ABE-E143-86152B432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812" y="3282950"/>
            <a:ext cx="5699150" cy="317868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B261F8B-BDE4-F4EB-C3B6-8A49E1A53D53}"/>
              </a:ext>
            </a:extLst>
          </p:cNvPr>
          <p:cNvSpPr/>
          <p:nvPr/>
        </p:nvSpPr>
        <p:spPr>
          <a:xfrm>
            <a:off x="3421061" y="3994150"/>
            <a:ext cx="5130800" cy="222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AEDF161-D9D6-4E1C-8283-D4435BCABB85}"/>
              </a:ext>
            </a:extLst>
          </p:cNvPr>
          <p:cNvSpPr/>
          <p:nvPr/>
        </p:nvSpPr>
        <p:spPr>
          <a:xfrm>
            <a:off x="3249611" y="5470670"/>
            <a:ext cx="5130800" cy="3395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4E2E061-B888-8F42-DC8F-37C502802FF7}"/>
              </a:ext>
            </a:extLst>
          </p:cNvPr>
          <p:cNvSpPr/>
          <p:nvPr/>
        </p:nvSpPr>
        <p:spPr>
          <a:xfrm>
            <a:off x="306363" y="2832245"/>
            <a:ext cx="5130800" cy="3395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A7D778F-E5C9-1A94-B869-34CAB56441BA}"/>
              </a:ext>
            </a:extLst>
          </p:cNvPr>
          <p:cNvSpPr/>
          <p:nvPr/>
        </p:nvSpPr>
        <p:spPr>
          <a:xfrm>
            <a:off x="355600" y="1372236"/>
            <a:ext cx="5130800" cy="222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689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8692A98-8A3C-3813-8CFC-C70197665A43}"/>
              </a:ext>
            </a:extLst>
          </p:cNvPr>
          <p:cNvSpPr/>
          <p:nvPr/>
        </p:nvSpPr>
        <p:spPr>
          <a:xfrm>
            <a:off x="1485133" y="786485"/>
            <a:ext cx="2927307" cy="45821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3931859-42BA-2E52-BE81-22651B93140F}"/>
              </a:ext>
            </a:extLst>
          </p:cNvPr>
          <p:cNvSpPr/>
          <p:nvPr/>
        </p:nvSpPr>
        <p:spPr>
          <a:xfrm>
            <a:off x="1650830" y="1051562"/>
            <a:ext cx="2602051" cy="4118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8EC4A82-37B9-EF39-9E18-10555A1C773C}"/>
              </a:ext>
            </a:extLst>
          </p:cNvPr>
          <p:cNvSpPr/>
          <p:nvPr/>
        </p:nvSpPr>
        <p:spPr>
          <a:xfrm>
            <a:off x="1724472" y="1888052"/>
            <a:ext cx="2448628" cy="31911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128 </a:t>
            </a:r>
            <a:r>
              <a:rPr lang="en-US" altLang="zh-CN" dirty="0" err="1">
                <a:solidFill>
                  <a:schemeClr val="tx1"/>
                </a:solidFill>
              </a:rPr>
              <a:t>chs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100um pitch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3BD230-23AB-CAFB-286F-8020DB51236E}"/>
              </a:ext>
            </a:extLst>
          </p:cNvPr>
          <p:cNvSpPr/>
          <p:nvPr/>
        </p:nvSpPr>
        <p:spPr>
          <a:xfrm>
            <a:off x="1745951" y="1104661"/>
            <a:ext cx="1466723" cy="7302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D2A58DD-A449-2713-2193-E7F7098BC34B}"/>
              </a:ext>
            </a:extLst>
          </p:cNvPr>
          <p:cNvSpPr/>
          <p:nvPr/>
        </p:nvSpPr>
        <p:spPr>
          <a:xfrm>
            <a:off x="3246426" y="1104661"/>
            <a:ext cx="926674" cy="7302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0E5A904-0586-A0CA-04D2-22F8ED8E2DEB}"/>
              </a:ext>
            </a:extLst>
          </p:cNvPr>
          <p:cNvCxnSpPr/>
          <p:nvPr/>
        </p:nvCxnSpPr>
        <p:spPr>
          <a:xfrm flipH="1">
            <a:off x="779389" y="5083770"/>
            <a:ext cx="871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314D2B9-5A87-8FB1-8830-DBD1F88820EF}"/>
              </a:ext>
            </a:extLst>
          </p:cNvPr>
          <p:cNvCxnSpPr>
            <a:cxnSpLocks/>
          </p:cNvCxnSpPr>
          <p:nvPr/>
        </p:nvCxnSpPr>
        <p:spPr>
          <a:xfrm flipH="1" flipV="1">
            <a:off x="779389" y="1888052"/>
            <a:ext cx="705744" cy="1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A3158EC-F3FF-7CFE-82CE-A114B39C9493}"/>
              </a:ext>
            </a:extLst>
          </p:cNvPr>
          <p:cNvCxnSpPr/>
          <p:nvPr/>
        </p:nvCxnSpPr>
        <p:spPr>
          <a:xfrm>
            <a:off x="1092371" y="1972099"/>
            <a:ext cx="0" cy="301628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AD2333B-C38D-F9FA-0022-56D65332074B}"/>
              </a:ext>
            </a:extLst>
          </p:cNvPr>
          <p:cNvSpPr txBox="1"/>
          <p:nvPr/>
        </p:nvSpPr>
        <p:spPr>
          <a:xfrm rot="5400000">
            <a:off x="455386" y="3159842"/>
            <a:ext cx="87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6400</a:t>
            </a:r>
            <a:endParaRPr lang="zh-CN" altLang="en-US" sz="1400" dirty="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DCB55DC-F7D5-1D0B-853E-4EAA75A7F6A7}"/>
              </a:ext>
            </a:extLst>
          </p:cNvPr>
          <p:cNvCxnSpPr/>
          <p:nvPr/>
        </p:nvCxnSpPr>
        <p:spPr>
          <a:xfrm flipH="1">
            <a:off x="762928" y="5368627"/>
            <a:ext cx="871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AEC20935-FDA4-8710-43E1-B1D21AED498B}"/>
              </a:ext>
            </a:extLst>
          </p:cNvPr>
          <p:cNvCxnSpPr>
            <a:cxnSpLocks/>
          </p:cNvCxnSpPr>
          <p:nvPr/>
        </p:nvCxnSpPr>
        <p:spPr>
          <a:xfrm flipV="1">
            <a:off x="1099065" y="5083770"/>
            <a:ext cx="0" cy="284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A8C07362-8C5A-9F16-4718-3DC564332016}"/>
              </a:ext>
            </a:extLst>
          </p:cNvPr>
          <p:cNvSpPr txBox="1"/>
          <p:nvPr/>
        </p:nvSpPr>
        <p:spPr>
          <a:xfrm rot="5400000">
            <a:off x="616213" y="5072309"/>
            <a:ext cx="558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300</a:t>
            </a:r>
            <a:endParaRPr lang="zh-CN" altLang="en-US" sz="14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B64AA6C-59EF-3899-F213-65CE7E4F2BE8}"/>
              </a:ext>
            </a:extLst>
          </p:cNvPr>
          <p:cNvSpPr txBox="1"/>
          <p:nvPr/>
        </p:nvSpPr>
        <p:spPr>
          <a:xfrm rot="5400000">
            <a:off x="541357" y="1307353"/>
            <a:ext cx="713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1000</a:t>
            </a:r>
            <a:endParaRPr lang="zh-CN" altLang="en-US" sz="1400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1F63EFC-30B3-F827-F3CC-038914847A68}"/>
              </a:ext>
            </a:extLst>
          </p:cNvPr>
          <p:cNvCxnSpPr/>
          <p:nvPr/>
        </p:nvCxnSpPr>
        <p:spPr>
          <a:xfrm flipH="1">
            <a:off x="779389" y="1051562"/>
            <a:ext cx="871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47A67368-5533-7412-149D-4F7D7A24D2BB}"/>
              </a:ext>
            </a:extLst>
          </p:cNvPr>
          <p:cNvCxnSpPr>
            <a:cxnSpLocks/>
          </p:cNvCxnSpPr>
          <p:nvPr/>
        </p:nvCxnSpPr>
        <p:spPr>
          <a:xfrm flipH="1">
            <a:off x="1099065" y="1071342"/>
            <a:ext cx="17291" cy="8238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12D91644-CA87-9A93-FB6B-B66D132C29A4}"/>
              </a:ext>
            </a:extLst>
          </p:cNvPr>
          <p:cNvCxnSpPr/>
          <p:nvPr/>
        </p:nvCxnSpPr>
        <p:spPr>
          <a:xfrm flipH="1">
            <a:off x="779389" y="786485"/>
            <a:ext cx="871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888DBF69-2320-C8C8-CB7C-9F4AD47A1FD5}"/>
              </a:ext>
            </a:extLst>
          </p:cNvPr>
          <p:cNvSpPr txBox="1"/>
          <p:nvPr/>
        </p:nvSpPr>
        <p:spPr>
          <a:xfrm rot="5400000">
            <a:off x="681848" y="771955"/>
            <a:ext cx="470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300</a:t>
            </a:r>
            <a:endParaRPr lang="zh-CN" altLang="en-US" sz="1400" dirty="0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BB87E593-B86B-A92F-1935-58E70E4D533C}"/>
              </a:ext>
            </a:extLst>
          </p:cNvPr>
          <p:cNvCxnSpPr>
            <a:cxnSpLocks/>
          </p:cNvCxnSpPr>
          <p:nvPr/>
        </p:nvCxnSpPr>
        <p:spPr>
          <a:xfrm flipV="1">
            <a:off x="1130445" y="766705"/>
            <a:ext cx="0" cy="284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0CCD1AC6-3F0C-19F6-51E9-3CDAF6D14DE1}"/>
              </a:ext>
            </a:extLst>
          </p:cNvPr>
          <p:cNvCxnSpPr/>
          <p:nvPr/>
        </p:nvCxnSpPr>
        <p:spPr>
          <a:xfrm>
            <a:off x="1485133" y="5456675"/>
            <a:ext cx="0" cy="239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14A7393-D5FA-08D3-51C5-2E3328AF309A}"/>
              </a:ext>
            </a:extLst>
          </p:cNvPr>
          <p:cNvCxnSpPr/>
          <p:nvPr/>
        </p:nvCxnSpPr>
        <p:spPr>
          <a:xfrm>
            <a:off x="4412440" y="5456675"/>
            <a:ext cx="0" cy="239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6DB3D1E-11A8-5CFC-54F4-53BACEB51C00}"/>
              </a:ext>
            </a:extLst>
          </p:cNvPr>
          <p:cNvCxnSpPr/>
          <p:nvPr/>
        </p:nvCxnSpPr>
        <p:spPr>
          <a:xfrm>
            <a:off x="1548876" y="5576345"/>
            <a:ext cx="2773884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F3F29AB1-ED62-94EC-6A4B-0D7FCF95224A}"/>
              </a:ext>
            </a:extLst>
          </p:cNvPr>
          <p:cNvSpPr txBox="1"/>
          <p:nvPr/>
        </p:nvSpPr>
        <p:spPr>
          <a:xfrm>
            <a:off x="2500097" y="5612383"/>
            <a:ext cx="87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3000</a:t>
            </a:r>
            <a:endParaRPr lang="zh-CN" altLang="en-US" sz="1400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0CE5996-01CB-00BD-46CD-12299DC66EF0}"/>
              </a:ext>
            </a:extLst>
          </p:cNvPr>
          <p:cNvSpPr/>
          <p:nvPr/>
        </p:nvSpPr>
        <p:spPr>
          <a:xfrm>
            <a:off x="6086061" y="1616076"/>
            <a:ext cx="2927307" cy="38405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F2B658BD-9CB1-240D-0524-C9C51627D6E4}"/>
              </a:ext>
            </a:extLst>
          </p:cNvPr>
          <p:cNvSpPr/>
          <p:nvPr/>
        </p:nvSpPr>
        <p:spPr>
          <a:xfrm>
            <a:off x="6251758" y="1817822"/>
            <a:ext cx="2602051" cy="3440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6AC4735-7A43-2F4F-8BEE-F6ED6DC8BA6F}"/>
              </a:ext>
            </a:extLst>
          </p:cNvPr>
          <p:cNvSpPr/>
          <p:nvPr/>
        </p:nvSpPr>
        <p:spPr>
          <a:xfrm>
            <a:off x="6325400" y="2651071"/>
            <a:ext cx="2448628" cy="25162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128chs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75um pitch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F417575F-0BE7-6046-C619-C2E261ED0ABD}"/>
              </a:ext>
            </a:extLst>
          </p:cNvPr>
          <p:cNvCxnSpPr/>
          <p:nvPr/>
        </p:nvCxnSpPr>
        <p:spPr>
          <a:xfrm flipH="1">
            <a:off x="5380317" y="5171818"/>
            <a:ext cx="871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8574B233-CEC5-F1E8-747B-CB4C60813D64}"/>
              </a:ext>
            </a:extLst>
          </p:cNvPr>
          <p:cNvCxnSpPr>
            <a:cxnSpLocks/>
          </p:cNvCxnSpPr>
          <p:nvPr/>
        </p:nvCxnSpPr>
        <p:spPr>
          <a:xfrm flipH="1" flipV="1">
            <a:off x="5342747" y="2649200"/>
            <a:ext cx="705744" cy="1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63B04CE7-3811-0AB6-9370-1C217FE72304}"/>
              </a:ext>
            </a:extLst>
          </p:cNvPr>
          <p:cNvCxnSpPr>
            <a:cxnSpLocks/>
          </p:cNvCxnSpPr>
          <p:nvPr/>
        </p:nvCxnSpPr>
        <p:spPr>
          <a:xfrm>
            <a:off x="5693299" y="2670176"/>
            <a:ext cx="0" cy="2406255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AD1B7744-4C16-3158-79FE-D0CE66C65C3A}"/>
              </a:ext>
            </a:extLst>
          </p:cNvPr>
          <p:cNvSpPr txBox="1"/>
          <p:nvPr/>
        </p:nvSpPr>
        <p:spPr>
          <a:xfrm rot="5400000">
            <a:off x="5056314" y="3247890"/>
            <a:ext cx="87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4800</a:t>
            </a:r>
            <a:endParaRPr lang="zh-CN" altLang="en-US" sz="1400" dirty="0"/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C8393F29-FFE6-1874-80B2-FB3EBDE5ABEE}"/>
              </a:ext>
            </a:extLst>
          </p:cNvPr>
          <p:cNvCxnSpPr/>
          <p:nvPr/>
        </p:nvCxnSpPr>
        <p:spPr>
          <a:xfrm flipH="1">
            <a:off x="5363856" y="5456675"/>
            <a:ext cx="871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6730CD04-6A7F-9CC6-1042-FEFAB399E3D6}"/>
              </a:ext>
            </a:extLst>
          </p:cNvPr>
          <p:cNvCxnSpPr>
            <a:cxnSpLocks/>
          </p:cNvCxnSpPr>
          <p:nvPr/>
        </p:nvCxnSpPr>
        <p:spPr>
          <a:xfrm flipV="1">
            <a:off x="5699993" y="5171818"/>
            <a:ext cx="0" cy="284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B534E014-5F12-0611-F4AA-2EF5D26A6434}"/>
              </a:ext>
            </a:extLst>
          </p:cNvPr>
          <p:cNvSpPr txBox="1"/>
          <p:nvPr/>
        </p:nvSpPr>
        <p:spPr>
          <a:xfrm rot="5400000">
            <a:off x="5217141" y="5160357"/>
            <a:ext cx="558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300</a:t>
            </a:r>
            <a:endParaRPr lang="zh-CN" altLang="en-US" sz="14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561500A-9802-BA44-8431-D3C7956676E9}"/>
              </a:ext>
            </a:extLst>
          </p:cNvPr>
          <p:cNvSpPr txBox="1"/>
          <p:nvPr/>
        </p:nvSpPr>
        <p:spPr>
          <a:xfrm rot="5400000">
            <a:off x="5212804" y="2106451"/>
            <a:ext cx="558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1000</a:t>
            </a:r>
            <a:endParaRPr lang="zh-CN" altLang="en-US" sz="1400" dirty="0"/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1CDF9404-A63F-019A-78A7-7D655036FE96}"/>
              </a:ext>
            </a:extLst>
          </p:cNvPr>
          <p:cNvCxnSpPr/>
          <p:nvPr/>
        </p:nvCxnSpPr>
        <p:spPr>
          <a:xfrm flipH="1">
            <a:off x="5351659" y="1871929"/>
            <a:ext cx="871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9432D909-C5C7-6C7E-BA09-B26FCCD6D390}"/>
              </a:ext>
            </a:extLst>
          </p:cNvPr>
          <p:cNvCxnSpPr>
            <a:cxnSpLocks/>
          </p:cNvCxnSpPr>
          <p:nvPr/>
        </p:nvCxnSpPr>
        <p:spPr>
          <a:xfrm>
            <a:off x="5674057" y="1862706"/>
            <a:ext cx="10874" cy="7507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490EA7F-D135-430C-66FC-0B11C31D9530}"/>
              </a:ext>
            </a:extLst>
          </p:cNvPr>
          <p:cNvCxnSpPr/>
          <p:nvPr/>
        </p:nvCxnSpPr>
        <p:spPr>
          <a:xfrm flipH="1">
            <a:off x="5351659" y="1606852"/>
            <a:ext cx="871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797138A0-5655-03AB-CD1D-48C17D7589DC}"/>
              </a:ext>
            </a:extLst>
          </p:cNvPr>
          <p:cNvSpPr txBox="1"/>
          <p:nvPr/>
        </p:nvSpPr>
        <p:spPr>
          <a:xfrm rot="5400000">
            <a:off x="5207554" y="1651416"/>
            <a:ext cx="558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300</a:t>
            </a:r>
            <a:endParaRPr lang="zh-CN" altLang="en-US" sz="1400" dirty="0"/>
          </a:p>
        </p:txBody>
      </p: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C5367B62-5685-291B-26BA-E46A255393C2}"/>
              </a:ext>
            </a:extLst>
          </p:cNvPr>
          <p:cNvCxnSpPr>
            <a:cxnSpLocks/>
          </p:cNvCxnSpPr>
          <p:nvPr/>
        </p:nvCxnSpPr>
        <p:spPr>
          <a:xfrm flipV="1">
            <a:off x="5702715" y="1587072"/>
            <a:ext cx="0" cy="2848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C7E8BF98-74CD-171F-A76C-C60C55A34BDC}"/>
              </a:ext>
            </a:extLst>
          </p:cNvPr>
          <p:cNvCxnSpPr/>
          <p:nvPr/>
        </p:nvCxnSpPr>
        <p:spPr>
          <a:xfrm>
            <a:off x="6086061" y="5544723"/>
            <a:ext cx="0" cy="239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A801498C-7B65-C773-EAB5-D4AEDCDCD705}"/>
              </a:ext>
            </a:extLst>
          </p:cNvPr>
          <p:cNvCxnSpPr/>
          <p:nvPr/>
        </p:nvCxnSpPr>
        <p:spPr>
          <a:xfrm>
            <a:off x="9013368" y="5544723"/>
            <a:ext cx="0" cy="239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48C2F879-5525-CE2E-33CE-498A985BD933}"/>
              </a:ext>
            </a:extLst>
          </p:cNvPr>
          <p:cNvCxnSpPr/>
          <p:nvPr/>
        </p:nvCxnSpPr>
        <p:spPr>
          <a:xfrm>
            <a:off x="6149804" y="5664393"/>
            <a:ext cx="2773884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56F935DE-F583-1CCD-46FD-94FAEC96CD44}"/>
              </a:ext>
            </a:extLst>
          </p:cNvPr>
          <p:cNvSpPr txBox="1"/>
          <p:nvPr/>
        </p:nvSpPr>
        <p:spPr>
          <a:xfrm>
            <a:off x="7101025" y="5700431"/>
            <a:ext cx="87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3000</a:t>
            </a:r>
            <a:endParaRPr lang="zh-CN" altLang="en-US" sz="1400" dirty="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9F0CD9D0-996E-B4E3-A1FF-DC95F3311F4C}"/>
              </a:ext>
            </a:extLst>
          </p:cNvPr>
          <p:cNvSpPr/>
          <p:nvPr/>
        </p:nvSpPr>
        <p:spPr>
          <a:xfrm>
            <a:off x="6317998" y="1895193"/>
            <a:ext cx="1466723" cy="7302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A8F974D6-BCF4-A686-080A-09E08D058ED2}"/>
              </a:ext>
            </a:extLst>
          </p:cNvPr>
          <p:cNvSpPr/>
          <p:nvPr/>
        </p:nvSpPr>
        <p:spPr>
          <a:xfrm>
            <a:off x="7818473" y="1895193"/>
            <a:ext cx="926674" cy="7302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9ACE931B-7ADF-069D-5263-9BC81E882369}"/>
              </a:ext>
            </a:extLst>
          </p:cNvPr>
          <p:cNvSpPr txBox="1"/>
          <p:nvPr/>
        </p:nvSpPr>
        <p:spPr>
          <a:xfrm>
            <a:off x="568510" y="5881950"/>
            <a:ext cx="4239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工艺：</a:t>
            </a:r>
            <a:r>
              <a:rPr lang="en-US" altLang="zh-CN" dirty="0"/>
              <a:t>55nm</a:t>
            </a:r>
          </a:p>
          <a:p>
            <a:r>
              <a:rPr lang="zh-CN" altLang="en-US" dirty="0"/>
              <a:t>芯片尺寸：</a:t>
            </a:r>
            <a:r>
              <a:rPr lang="en-US" altLang="zh-CN" dirty="0"/>
              <a:t>8mm*3mm</a:t>
            </a:r>
          </a:p>
          <a:p>
            <a:r>
              <a:rPr lang="en-US" altLang="zh-CN" dirty="0"/>
              <a:t>12</a:t>
            </a:r>
            <a:r>
              <a:rPr lang="zh-CN" altLang="en-US" dirty="0"/>
              <a:t>寸</a:t>
            </a:r>
            <a:r>
              <a:rPr lang="en-US" altLang="zh-CN" dirty="0"/>
              <a:t>wafer</a:t>
            </a:r>
            <a:r>
              <a:rPr lang="zh-CN" altLang="en-US" dirty="0"/>
              <a:t>产量（</a:t>
            </a:r>
            <a:r>
              <a:rPr lang="en-US" altLang="zh-CN" dirty="0"/>
              <a:t>yield 90%</a:t>
            </a:r>
            <a:r>
              <a:rPr lang="zh-CN" altLang="en-US" dirty="0"/>
              <a:t>）：</a:t>
            </a:r>
            <a:r>
              <a:rPr lang="en-US" altLang="zh-CN" dirty="0"/>
              <a:t>2200 chips</a:t>
            </a:r>
            <a:endParaRPr lang="zh-CN" altLang="en-US" dirty="0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9DF69CF1-B044-CD33-CC24-56E80E3398D9}"/>
              </a:ext>
            </a:extLst>
          </p:cNvPr>
          <p:cNvSpPr txBox="1"/>
          <p:nvPr/>
        </p:nvSpPr>
        <p:spPr>
          <a:xfrm>
            <a:off x="5351659" y="5905118"/>
            <a:ext cx="4239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工艺：</a:t>
            </a:r>
            <a:r>
              <a:rPr lang="en-US" altLang="zh-CN" dirty="0"/>
              <a:t>55nm</a:t>
            </a:r>
          </a:p>
          <a:p>
            <a:r>
              <a:rPr lang="zh-CN" altLang="en-US" dirty="0"/>
              <a:t>芯片尺寸：</a:t>
            </a:r>
            <a:r>
              <a:rPr lang="en-US" altLang="zh-CN" dirty="0"/>
              <a:t>6.4mm*3mm</a:t>
            </a:r>
          </a:p>
          <a:p>
            <a:r>
              <a:rPr lang="en-US" altLang="zh-CN" dirty="0"/>
              <a:t>12</a:t>
            </a:r>
            <a:r>
              <a:rPr lang="zh-CN" altLang="en-US" dirty="0"/>
              <a:t>寸</a:t>
            </a:r>
            <a:r>
              <a:rPr lang="en-US" altLang="zh-CN" dirty="0"/>
              <a:t>wafer</a:t>
            </a:r>
            <a:r>
              <a:rPr lang="zh-CN" altLang="en-US" dirty="0"/>
              <a:t>产量（</a:t>
            </a:r>
            <a:r>
              <a:rPr lang="en-US" altLang="zh-CN" dirty="0"/>
              <a:t>yield 90%</a:t>
            </a:r>
            <a:r>
              <a:rPr lang="zh-CN" altLang="en-US" dirty="0"/>
              <a:t>）：</a:t>
            </a:r>
            <a:r>
              <a:rPr lang="en-US" altLang="zh-CN" dirty="0"/>
              <a:t>2700 chips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464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5379-E940-13FA-97DB-24B96B8B8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en-CN" dirty="0"/>
              <a:t>Arrangement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ToF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</a:t>
            </a:r>
            <a:r>
              <a:rPr lang="en-US" altLang="zh-CN" dirty="0"/>
              <a:t>LGAD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586A-EFE2-9D09-9D09-31D87BC3B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9" y="1114610"/>
            <a:ext cx="4025088" cy="1621929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One layer: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90</a:t>
            </a:r>
            <a:r>
              <a:rPr lang="zh-CN" altLang="en-US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ladders</a:t>
            </a:r>
            <a:r>
              <a:rPr lang="zh-CN" altLang="en-US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，</a:t>
            </a:r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45 ladders each</a:t>
            </a:r>
            <a:r>
              <a:rPr lang="zh-CN" altLang="en-US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side, 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zh-CN" sz="1200" dirty="0">
                <a:solidFill>
                  <a:srgbClr val="000000"/>
                </a:solidFill>
                <a:latin typeface="Helvetica Neue" panose="02000503000000020004" pitchFamily="2" charset="0"/>
              </a:rPr>
              <a:t>42 modules/ladder</a:t>
            </a:r>
          </a:p>
          <a:p>
            <a:pPr lvl="2">
              <a:buFont typeface="Wingdings" panose="05000000000000000000" pitchFamily="2" charset="2"/>
              <a:buChar char="n"/>
            </a:pPr>
            <a:r>
              <a:rPr lang="en-US" altLang="zh-CN" sz="1200" dirty="0">
                <a:solidFill>
                  <a:srgbClr val="000000"/>
                </a:solidFill>
                <a:latin typeface="Helvetica Neue" panose="02000503000000020004" pitchFamily="2" charset="0"/>
              </a:rPr>
              <a:t>22</a:t>
            </a:r>
            <a:r>
              <a:rPr lang="zh-CN" altLang="en-US" sz="12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Helvetica Neue" panose="02000503000000020004" pitchFamily="2" charset="0"/>
              </a:rPr>
              <a:t>ASIC/module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altLang="zh-CN" sz="12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128 channels/ASIC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Total</a:t>
            </a:r>
            <a:r>
              <a:rPr lang="zh-CN" altLang="en-US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modules</a:t>
            </a:r>
            <a:r>
              <a:rPr lang="zh-CN" altLang="en-US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needed</a:t>
            </a:r>
            <a:r>
              <a:rPr lang="zh-CN" altLang="en-US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：</a:t>
            </a:r>
            <a:endParaRPr lang="en-US" altLang="zh-CN" sz="16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zh-CN" altLang="en-US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45</a:t>
            </a:r>
            <a:r>
              <a:rPr lang="zh-CN" altLang="en-US" sz="16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*2*42 = 3780</a:t>
            </a:r>
            <a:r>
              <a:rPr lang="zh-CN" altLang="en-US" sz="16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modules</a:t>
            </a:r>
            <a:endParaRPr lang="en-US" sz="16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11C3F-DA93-0102-27F3-1526AA78A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456" y="1569247"/>
            <a:ext cx="3131738" cy="2243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75E5D1-31D4-C20D-A286-D67E5021C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319" y="3551913"/>
            <a:ext cx="2112934" cy="1267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F0AE3B-69D1-C740-0B95-9DB234E6FEE5}"/>
              </a:ext>
            </a:extLst>
          </p:cNvPr>
          <p:cNvSpPr txBox="1"/>
          <p:nvPr/>
        </p:nvSpPr>
        <p:spPr>
          <a:xfrm>
            <a:off x="5803194" y="1029292"/>
            <a:ext cx="2324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One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layer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 err="1">
                <a:solidFill>
                  <a:schemeClr val="accent1"/>
                </a:solidFill>
              </a:rPr>
              <a:t>ToF</a:t>
            </a:r>
            <a:endParaRPr lang="en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R=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1800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mm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endParaRPr lang="en-US" altLang="zh-CN" b="1" dirty="0">
              <a:solidFill>
                <a:schemeClr val="accent1"/>
              </a:solidFill>
            </a:endParaRPr>
          </a:p>
          <a:p>
            <a:r>
              <a:rPr lang="en-US" altLang="zh-CN" b="1" dirty="0">
                <a:solidFill>
                  <a:schemeClr val="accent1"/>
                </a:solidFill>
              </a:rPr>
              <a:t>H</a:t>
            </a:r>
            <a:r>
              <a:rPr lang="zh-CN" altLang="en-US" b="1" dirty="0">
                <a:solidFill>
                  <a:schemeClr val="accent1"/>
                </a:solidFill>
              </a:rPr>
              <a:t>～</a:t>
            </a:r>
            <a:r>
              <a:rPr lang="en-US" altLang="zh-CN" b="1" dirty="0">
                <a:solidFill>
                  <a:schemeClr val="accent1"/>
                </a:solidFill>
              </a:rPr>
              <a:t>5800mm</a:t>
            </a:r>
            <a:endParaRPr lang="en-CN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BDA12-76E3-65C2-0738-D462D5C34665}"/>
              </a:ext>
            </a:extLst>
          </p:cNvPr>
          <p:cNvSpPr txBox="1"/>
          <p:nvPr/>
        </p:nvSpPr>
        <p:spPr>
          <a:xfrm>
            <a:off x="7944227" y="3254914"/>
            <a:ext cx="2324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200" b="1" dirty="0">
                <a:solidFill>
                  <a:schemeClr val="accent1"/>
                </a:solidFill>
              </a:rPr>
              <a:t>Module</a:t>
            </a:r>
          </a:p>
          <a:p>
            <a:r>
              <a:rPr lang="en-US" altLang="zh-CN" sz="1200" b="1" dirty="0">
                <a:solidFill>
                  <a:schemeClr val="accent1"/>
                </a:solidFill>
              </a:rPr>
              <a:t>140</a:t>
            </a:r>
            <a:r>
              <a:rPr lang="en-CN" altLang="zh-CN" sz="1200" b="1" dirty="0">
                <a:solidFill>
                  <a:schemeClr val="accent1"/>
                </a:solidFill>
              </a:rPr>
              <a:t>mm</a:t>
            </a:r>
            <a:r>
              <a:rPr lang="zh-CN" altLang="en-US" sz="1200" b="1" dirty="0">
                <a:solidFill>
                  <a:schemeClr val="accent1"/>
                </a:solidFill>
              </a:rPr>
              <a:t> </a:t>
            </a:r>
            <a:r>
              <a:rPr lang="en-US" altLang="zh-CN" sz="1200" b="1" dirty="0">
                <a:solidFill>
                  <a:schemeClr val="accent1"/>
                </a:solidFill>
              </a:rPr>
              <a:t>x</a:t>
            </a:r>
            <a:r>
              <a:rPr lang="zh-CN" altLang="en-US" sz="1200" b="1" dirty="0">
                <a:solidFill>
                  <a:schemeClr val="accent1"/>
                </a:solidFill>
              </a:rPr>
              <a:t> </a:t>
            </a:r>
            <a:r>
              <a:rPr lang="en-US" altLang="zh-CN" sz="1200" b="1" dirty="0">
                <a:solidFill>
                  <a:schemeClr val="accent1"/>
                </a:solidFill>
              </a:rPr>
              <a:t>160mm</a:t>
            </a:r>
            <a:endParaRPr lang="en-CN" sz="1200" b="1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14842B-25D2-9F60-3C7A-42F46F700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633" y="1180756"/>
            <a:ext cx="1306306" cy="678896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4F7344-1CFE-25F9-6595-8D6A74DAE67C}"/>
              </a:ext>
            </a:extLst>
          </p:cNvPr>
          <p:cNvCxnSpPr/>
          <p:nvPr/>
        </p:nvCxnSpPr>
        <p:spPr>
          <a:xfrm flipV="1">
            <a:off x="7799294" y="1490957"/>
            <a:ext cx="461243" cy="208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2CC883E-0F5C-93C9-6273-E6DC3F09A8F3}"/>
              </a:ext>
            </a:extLst>
          </p:cNvPr>
          <p:cNvCxnSpPr/>
          <p:nvPr/>
        </p:nvCxnSpPr>
        <p:spPr>
          <a:xfrm>
            <a:off x="126468" y="4265978"/>
            <a:ext cx="0" cy="235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C1035266-465E-1C42-8795-156B1DBEB464}"/>
              </a:ext>
            </a:extLst>
          </p:cNvPr>
          <p:cNvCxnSpPr/>
          <p:nvPr/>
        </p:nvCxnSpPr>
        <p:spPr>
          <a:xfrm flipV="1">
            <a:off x="145667" y="4757476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3A4410C-7DE7-3DF9-0C72-9735F7BB0979}"/>
              </a:ext>
            </a:extLst>
          </p:cNvPr>
          <p:cNvCxnSpPr/>
          <p:nvPr/>
        </p:nvCxnSpPr>
        <p:spPr>
          <a:xfrm>
            <a:off x="-66939" y="4525710"/>
            <a:ext cx="354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A822D29-25F9-92EA-4281-8F4729E85AF3}"/>
              </a:ext>
            </a:extLst>
          </p:cNvPr>
          <p:cNvCxnSpPr/>
          <p:nvPr/>
        </p:nvCxnSpPr>
        <p:spPr>
          <a:xfrm>
            <a:off x="-50587" y="4719377"/>
            <a:ext cx="354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BB57C94-5220-37C8-5120-EFCC4B7C1048}"/>
              </a:ext>
            </a:extLst>
          </p:cNvPr>
          <p:cNvCxnSpPr/>
          <p:nvPr/>
        </p:nvCxnSpPr>
        <p:spPr>
          <a:xfrm>
            <a:off x="374954" y="4949185"/>
            <a:ext cx="0" cy="181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9E138DBF-475B-94D6-13BC-F8869BB37C2A}"/>
              </a:ext>
            </a:extLst>
          </p:cNvPr>
          <p:cNvCxnSpPr>
            <a:cxnSpLocks/>
          </p:cNvCxnSpPr>
          <p:nvPr/>
        </p:nvCxnSpPr>
        <p:spPr>
          <a:xfrm flipH="1" flipV="1">
            <a:off x="428433" y="5043616"/>
            <a:ext cx="1516886" cy="11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446098B-2602-F042-179C-08F024C23C7A}"/>
              </a:ext>
            </a:extLst>
          </p:cNvPr>
          <p:cNvCxnSpPr/>
          <p:nvPr/>
        </p:nvCxnSpPr>
        <p:spPr>
          <a:xfrm>
            <a:off x="4032164" y="4916380"/>
            <a:ext cx="0" cy="181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AD869797-4F36-6D45-3290-AEC57C28A339}"/>
              </a:ext>
            </a:extLst>
          </p:cNvPr>
          <p:cNvCxnSpPr>
            <a:cxnSpLocks/>
          </p:cNvCxnSpPr>
          <p:nvPr/>
        </p:nvCxnSpPr>
        <p:spPr>
          <a:xfrm>
            <a:off x="2489858" y="5026923"/>
            <a:ext cx="15399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EC8E15DA-DD2B-907F-4983-90653DA7B94B}"/>
              </a:ext>
            </a:extLst>
          </p:cNvPr>
          <p:cNvSpPr txBox="1"/>
          <p:nvPr/>
        </p:nvSpPr>
        <p:spPr>
          <a:xfrm>
            <a:off x="2056022" y="4916380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70mm</a:t>
            </a:r>
            <a:endParaRPr lang="zh-CN" altLang="en-US" sz="9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A59DA55-42FF-BCB8-044C-9B13A5B12A74}"/>
              </a:ext>
            </a:extLst>
          </p:cNvPr>
          <p:cNvSpPr txBox="1"/>
          <p:nvPr/>
        </p:nvSpPr>
        <p:spPr>
          <a:xfrm rot="16200000">
            <a:off x="-139839" y="3955480"/>
            <a:ext cx="5148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0.1mm</a:t>
            </a:r>
            <a:endParaRPr lang="zh-CN" altLang="en-US" sz="900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1C80EEB4-7F15-8DB3-E3C3-8D37B46276AA}"/>
              </a:ext>
            </a:extLst>
          </p:cNvPr>
          <p:cNvCxnSpPr>
            <a:cxnSpLocks/>
          </p:cNvCxnSpPr>
          <p:nvPr/>
        </p:nvCxnSpPr>
        <p:spPr>
          <a:xfrm flipV="1">
            <a:off x="4029786" y="3592860"/>
            <a:ext cx="0" cy="120968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Picture 3">
            <a:extLst>
              <a:ext uri="{FF2B5EF4-FFF2-40B4-BE49-F238E27FC236}">
                <a16:creationId xmlns:a16="http://schemas.microsoft.com/office/drawing/2014/main" id="{817B6352-8102-95F5-8B61-5D3EEBADC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06" y="2904102"/>
            <a:ext cx="5549855" cy="1241926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8F5D4490-DC7F-E585-74CB-D35705AD65C0}"/>
              </a:ext>
            </a:extLst>
          </p:cNvPr>
          <p:cNvSpPr/>
          <p:nvPr/>
        </p:nvSpPr>
        <p:spPr>
          <a:xfrm>
            <a:off x="1976438" y="3027302"/>
            <a:ext cx="433677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C116F119-1E38-C223-E38C-19620E2B9415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0" y="3050162"/>
            <a:ext cx="1976438" cy="46211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6C9ED7CE-36A2-5536-2935-A98F8846F00D}"/>
              </a:ext>
            </a:extLst>
          </p:cNvPr>
          <p:cNvCxnSpPr>
            <a:cxnSpLocks/>
          </p:cNvCxnSpPr>
          <p:nvPr/>
        </p:nvCxnSpPr>
        <p:spPr>
          <a:xfrm>
            <a:off x="2386657" y="3059144"/>
            <a:ext cx="4813166" cy="45313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540883-BF7F-32B6-9729-B893E44FF3D0}"/>
              </a:ext>
            </a:extLst>
          </p:cNvPr>
          <p:cNvSpPr txBox="1"/>
          <p:nvPr/>
        </p:nvSpPr>
        <p:spPr>
          <a:xfrm>
            <a:off x="72328" y="2615677"/>
            <a:ext cx="217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1"/>
                </a:solidFill>
              </a:rPr>
              <a:t>Ladder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9FAE0A5-5D08-CC60-474C-6F93EEF250E8}"/>
              </a:ext>
            </a:extLst>
          </p:cNvPr>
          <p:cNvSpPr/>
          <p:nvPr/>
        </p:nvSpPr>
        <p:spPr>
          <a:xfrm>
            <a:off x="8042416" y="3321869"/>
            <a:ext cx="1820722" cy="15596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F294B1B6-4D85-4D1C-36D2-934FE022981F}"/>
              </a:ext>
            </a:extLst>
          </p:cNvPr>
          <p:cNvCxnSpPr>
            <a:cxnSpLocks/>
          </p:cNvCxnSpPr>
          <p:nvPr/>
        </p:nvCxnSpPr>
        <p:spPr>
          <a:xfrm>
            <a:off x="4029786" y="3569045"/>
            <a:ext cx="0" cy="1233497"/>
          </a:xfrm>
          <a:prstGeom prst="lin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>
            <a:extLst>
              <a:ext uri="{FF2B5EF4-FFF2-40B4-BE49-F238E27FC236}">
                <a16:creationId xmlns:a16="http://schemas.microsoft.com/office/drawing/2014/main" id="{AB6B44AA-1FCC-0E07-4DBD-720954E1CE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089"/>
          <a:stretch/>
        </p:blipFill>
        <p:spPr>
          <a:xfrm>
            <a:off x="3033367" y="5147212"/>
            <a:ext cx="2500034" cy="1223897"/>
          </a:xfrm>
          <a:prstGeom prst="rect">
            <a:avLst/>
          </a:prstGeom>
        </p:spPr>
      </p:pic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78D06BF3-5260-1A7D-CDB6-3E17BE200921}"/>
              </a:ext>
            </a:extLst>
          </p:cNvPr>
          <p:cNvCxnSpPr>
            <a:cxnSpLocks/>
          </p:cNvCxnSpPr>
          <p:nvPr/>
        </p:nvCxnSpPr>
        <p:spPr>
          <a:xfrm flipH="1">
            <a:off x="3033367" y="4870994"/>
            <a:ext cx="443160" cy="233206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A08E7B93-D171-C844-E8E8-3A9B4DF598FA}"/>
              </a:ext>
            </a:extLst>
          </p:cNvPr>
          <p:cNvCxnSpPr>
            <a:cxnSpLocks/>
          </p:cNvCxnSpPr>
          <p:nvPr/>
        </p:nvCxnSpPr>
        <p:spPr>
          <a:xfrm>
            <a:off x="4469010" y="4847880"/>
            <a:ext cx="900345" cy="299332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181DA7B1-C986-E847-8EFC-229E62CCEBFC}"/>
              </a:ext>
            </a:extLst>
          </p:cNvPr>
          <p:cNvSpPr/>
          <p:nvPr/>
        </p:nvSpPr>
        <p:spPr>
          <a:xfrm>
            <a:off x="2964421" y="5173168"/>
            <a:ext cx="2568980" cy="11979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C570FFE1-CBAD-F753-B912-2DDC9DA5CEC9}"/>
              </a:ext>
            </a:extLst>
          </p:cNvPr>
          <p:cNvSpPr txBox="1"/>
          <p:nvPr/>
        </p:nvSpPr>
        <p:spPr>
          <a:xfrm rot="1620453">
            <a:off x="7977631" y="4466650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11 ASICs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CC7D3D2-2CC4-BA19-F5C8-9009D18BEBB5}"/>
              </a:ext>
            </a:extLst>
          </p:cNvPr>
          <p:cNvSpPr txBox="1"/>
          <p:nvPr/>
        </p:nvSpPr>
        <p:spPr>
          <a:xfrm rot="1620453">
            <a:off x="9097777" y="3711969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11 ASICs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0C5F993-6AD5-8443-14DD-2D7090356F7E}"/>
              </a:ext>
            </a:extLst>
          </p:cNvPr>
          <p:cNvCxnSpPr>
            <a:cxnSpLocks/>
          </p:cNvCxnSpPr>
          <p:nvPr/>
        </p:nvCxnSpPr>
        <p:spPr>
          <a:xfrm flipH="1">
            <a:off x="7975648" y="4146028"/>
            <a:ext cx="66768" cy="96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21DA8E7-4494-3D5C-1079-B7406F3236A7}"/>
              </a:ext>
            </a:extLst>
          </p:cNvPr>
          <p:cNvCxnSpPr/>
          <p:nvPr/>
        </p:nvCxnSpPr>
        <p:spPr>
          <a:xfrm>
            <a:off x="8066703" y="4231779"/>
            <a:ext cx="791669" cy="461932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D3C1EB0-7A3A-62BD-955F-E97BEBC0149C}"/>
              </a:ext>
            </a:extLst>
          </p:cNvPr>
          <p:cNvCxnSpPr/>
          <p:nvPr/>
        </p:nvCxnSpPr>
        <p:spPr>
          <a:xfrm flipH="1">
            <a:off x="8791020" y="4681542"/>
            <a:ext cx="158407" cy="89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2E0C018-F2C5-44B6-030D-911C8B133528}"/>
              </a:ext>
            </a:extLst>
          </p:cNvPr>
          <p:cNvCxnSpPr/>
          <p:nvPr/>
        </p:nvCxnSpPr>
        <p:spPr>
          <a:xfrm>
            <a:off x="9047616" y="4716308"/>
            <a:ext cx="139279" cy="61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1AC8324F-9C25-6330-51B7-4806CBDF743C}"/>
              </a:ext>
            </a:extLst>
          </p:cNvPr>
          <p:cNvCxnSpPr/>
          <p:nvPr/>
        </p:nvCxnSpPr>
        <p:spPr>
          <a:xfrm>
            <a:off x="9793498" y="4211939"/>
            <a:ext cx="139279" cy="61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6A077A55-7A78-D18D-3D58-57072E4DA25D}"/>
              </a:ext>
            </a:extLst>
          </p:cNvPr>
          <p:cNvCxnSpPr/>
          <p:nvPr/>
        </p:nvCxnSpPr>
        <p:spPr>
          <a:xfrm flipV="1">
            <a:off x="9222480" y="4273733"/>
            <a:ext cx="571018" cy="407809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45AB9776-4B70-194F-FCCD-B36606B60133}"/>
              </a:ext>
            </a:extLst>
          </p:cNvPr>
          <p:cNvSpPr txBox="1"/>
          <p:nvPr/>
        </p:nvSpPr>
        <p:spPr>
          <a:xfrm rot="19276384">
            <a:off x="9343454" y="4482018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140</a:t>
            </a:r>
            <a:endParaRPr lang="zh-CN" altLang="en-US" sz="1000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55535BB8-7E64-45D1-8960-B0A9353B2016}"/>
              </a:ext>
            </a:extLst>
          </p:cNvPr>
          <p:cNvSpPr txBox="1"/>
          <p:nvPr/>
        </p:nvSpPr>
        <p:spPr>
          <a:xfrm rot="1366278">
            <a:off x="8236687" y="431878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160</a:t>
            </a:r>
            <a:endParaRPr lang="zh-CN" altLang="en-US" sz="1000" dirty="0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160A138C-3DAC-FACE-F52A-9F59680BEE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506" y="3490788"/>
            <a:ext cx="7077466" cy="132745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99B8767C-3675-44F0-27F4-86E5FD6DCDCF}"/>
              </a:ext>
            </a:extLst>
          </p:cNvPr>
          <p:cNvSpPr/>
          <p:nvPr/>
        </p:nvSpPr>
        <p:spPr>
          <a:xfrm>
            <a:off x="3493465" y="3458039"/>
            <a:ext cx="952139" cy="13332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90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67E8B-967E-8937-F333-D402D5C4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/>
          <a:lstStyle/>
          <a:p>
            <a:r>
              <a:rPr kumimoji="1" lang="en-US" altLang="zh-CN" dirty="0"/>
              <a:t>LGAD Barrel</a:t>
            </a:r>
            <a:endParaRPr kumimoji="1"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2431A2A9-5B29-8D95-CC92-5BE516E35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091582"/>
              </p:ext>
            </p:extLst>
          </p:nvPr>
        </p:nvGraphicFramePr>
        <p:xfrm>
          <a:off x="585788" y="904875"/>
          <a:ext cx="6752738" cy="582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025">
                  <a:extLst>
                    <a:ext uri="{9D8B030D-6E8A-4147-A177-3AD203B41FA5}">
                      <a16:colId xmlns:a16="http://schemas.microsoft.com/office/drawing/2014/main" val="2493316967"/>
                    </a:ext>
                  </a:extLst>
                </a:gridCol>
                <a:gridCol w="4206713">
                  <a:extLst>
                    <a:ext uri="{9D8B030D-6E8A-4147-A177-3AD203B41FA5}">
                      <a16:colId xmlns:a16="http://schemas.microsoft.com/office/drawing/2014/main" val="1109437004"/>
                    </a:ext>
                  </a:extLst>
                </a:gridCol>
              </a:tblGrid>
              <a:tr h="281307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LGAD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061527"/>
                  </a:ext>
                </a:extLst>
              </a:tr>
              <a:tr h="21639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信息需求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TOA</a:t>
                      </a:r>
                      <a:r>
                        <a:rPr lang="zh-CN" altLang="en-US" sz="1400" dirty="0"/>
                        <a:t>，</a:t>
                      </a:r>
                      <a:r>
                        <a:rPr lang="en-US" altLang="zh-CN" sz="1400" dirty="0"/>
                        <a:t>TOT</a:t>
                      </a:r>
                      <a:r>
                        <a:rPr lang="zh-CN" altLang="en-US" sz="1400" dirty="0"/>
                        <a:t>，给触发？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831595"/>
                  </a:ext>
                </a:extLst>
              </a:tr>
              <a:tr h="21639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Area (m</a:t>
                      </a:r>
                      <a:r>
                        <a:rPr lang="en-US" altLang="zh-CN" sz="1400" baseline="30000" dirty="0"/>
                        <a:t>2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~ 70</a:t>
                      </a:r>
                      <a:r>
                        <a:rPr lang="zh-CN" altLang="en-US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954237"/>
                  </a:ext>
                </a:extLst>
              </a:tr>
              <a:tr h="367863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Granularity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70mm </a:t>
                      </a:r>
                      <a:r>
                        <a:rPr lang="en-US" altLang="zh-CN" sz="1400" b="0" i="0" dirty="0">
                          <a:solidFill>
                            <a:srgbClr val="333333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×</a:t>
                      </a:r>
                      <a:r>
                        <a:rPr lang="en-US" altLang="zh-CN" sz="1400" dirty="0"/>
                        <a:t> 0.1mm</a:t>
                      </a:r>
                    </a:p>
                    <a:p>
                      <a:r>
                        <a:rPr lang="en-US" altLang="zh-CN" sz="1400" dirty="0"/>
                        <a:t>(10</a:t>
                      </a:r>
                      <a:r>
                        <a:rPr lang="zh-CN" altLang="en-US" sz="1400" dirty="0"/>
                        <a:t>平方厘米，每个芯片</a:t>
                      </a:r>
                      <a:r>
                        <a:rPr lang="en-US" altLang="zh-CN" sz="1400" dirty="0"/>
                        <a:t>128</a:t>
                      </a:r>
                      <a:r>
                        <a:rPr lang="zh-CN" altLang="en-US" sz="1400" dirty="0"/>
                        <a:t>道）</a:t>
                      </a:r>
                      <a:endParaRPr lang="en-US" altLang="zh-C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046653"/>
                  </a:ext>
                </a:extLst>
              </a:tr>
              <a:tr h="21639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Capacitance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~10 pF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792040"/>
                  </a:ext>
                </a:extLst>
              </a:tr>
              <a:tr h="21639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Charge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&gt;15fC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55021"/>
                  </a:ext>
                </a:extLst>
              </a:tr>
              <a:tr h="21639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Channel number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~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</a:rPr>
                        <a:t> 1×</a:t>
                      </a:r>
                      <a:r>
                        <a:rPr lang="en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10</a:t>
                      </a:r>
                      <a:r>
                        <a:rPr lang="en-US" altLang="zh-CN" sz="1400" b="1" baseline="30000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7</a:t>
                      </a:r>
                      <a:r>
                        <a:rPr lang="en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(</a:t>
                      </a:r>
                      <a:r>
                        <a:rPr lang="en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10644480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CN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770840"/>
                  </a:ext>
                </a:extLst>
              </a:tr>
              <a:tr h="21639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Module assembly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Wire bonding at strip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049563"/>
                  </a:ext>
                </a:extLst>
              </a:tr>
              <a:tr h="35070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MIP Time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resolution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   ~50 </a:t>
                      </a:r>
                      <a:r>
                        <a:rPr lang="en-US" altLang="zh-CN" sz="1400" dirty="0" err="1">
                          <a:solidFill>
                            <a:srgbClr val="FF0000"/>
                          </a:solidFill>
                        </a:rPr>
                        <a:t>ps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259862"/>
                  </a:ext>
                </a:extLst>
              </a:tr>
              <a:tr h="21639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Spatial resolution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~ 10 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μm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808722"/>
                  </a:ext>
                </a:extLst>
              </a:tr>
              <a:tr h="35070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Number of Module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3780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(14cm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14cm)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205867"/>
                  </a:ext>
                </a:extLst>
              </a:tr>
              <a:tr h="50318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Number of channels per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module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2816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(22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 芯片，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128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道）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757842"/>
                  </a:ext>
                </a:extLst>
              </a:tr>
              <a:tr h="96062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Data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size</a:t>
                      </a:r>
                      <a:r>
                        <a:rPr lang="zh-CN" alt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bit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(9 TOT, 7 TOA) + channel(7bit, 128) +bunch ID(8bit) + chip ID (4-5 bit)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~40-48 bits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717858"/>
                  </a:ext>
                </a:extLst>
              </a:tr>
              <a:tr h="21639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Event rate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5Hz/ cm2</a:t>
                      </a:r>
                      <a:endParaRPr lang="zh-CN" altLang="en-US" sz="1400" kern="1200" baseline="300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74403"/>
                  </a:ext>
                </a:extLst>
              </a:tr>
              <a:tr h="21639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散热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功耗上限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082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66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155B4982-264F-5EFD-B36B-24740631D21F}"/>
              </a:ext>
            </a:extLst>
          </p:cNvPr>
          <p:cNvSpPr/>
          <p:nvPr/>
        </p:nvSpPr>
        <p:spPr>
          <a:xfrm>
            <a:off x="3322304" y="2286487"/>
            <a:ext cx="328612" cy="1620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182897E-BA67-33BF-231E-41AD64308CEB}"/>
              </a:ext>
            </a:extLst>
          </p:cNvPr>
          <p:cNvSpPr/>
          <p:nvPr/>
        </p:nvSpPr>
        <p:spPr>
          <a:xfrm>
            <a:off x="1632194" y="2267660"/>
            <a:ext cx="328612" cy="15725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013434C-B1AF-87D1-1186-04C7273802C8}"/>
              </a:ext>
            </a:extLst>
          </p:cNvPr>
          <p:cNvSpPr/>
          <p:nvPr/>
        </p:nvSpPr>
        <p:spPr>
          <a:xfrm>
            <a:off x="2476457" y="2274133"/>
            <a:ext cx="328612" cy="1572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6E931CE-8502-D237-81F0-76E4A550D318}"/>
              </a:ext>
            </a:extLst>
          </p:cNvPr>
          <p:cNvSpPr/>
          <p:nvPr/>
        </p:nvSpPr>
        <p:spPr>
          <a:xfrm>
            <a:off x="604744" y="2288441"/>
            <a:ext cx="328612" cy="16201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57B32D6-953D-F5E6-0197-FD7295E0BEFC}"/>
              </a:ext>
            </a:extLst>
          </p:cNvPr>
          <p:cNvSpPr/>
          <p:nvPr/>
        </p:nvSpPr>
        <p:spPr>
          <a:xfrm>
            <a:off x="4860632" y="2267565"/>
            <a:ext cx="328612" cy="1572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D40A8EA-81B0-0BE6-73A2-B243B11F2CB5}"/>
              </a:ext>
            </a:extLst>
          </p:cNvPr>
          <p:cNvSpPr txBox="1"/>
          <p:nvPr/>
        </p:nvSpPr>
        <p:spPr>
          <a:xfrm>
            <a:off x="1019081" y="2218352"/>
            <a:ext cx="527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LGAD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B92E051-2357-8D01-0C47-CA07221A6E42}"/>
              </a:ext>
            </a:extLst>
          </p:cNvPr>
          <p:cNvSpPr txBox="1"/>
          <p:nvPr/>
        </p:nvSpPr>
        <p:spPr>
          <a:xfrm>
            <a:off x="2046531" y="2207785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PCB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78600CF-BC82-C30B-E605-3069CC084278}"/>
              </a:ext>
            </a:extLst>
          </p:cNvPr>
          <p:cNvSpPr txBox="1"/>
          <p:nvPr/>
        </p:nvSpPr>
        <p:spPr>
          <a:xfrm>
            <a:off x="2890794" y="2218663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ASIC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C20FE0A-8728-7AFE-4D28-98751B1FA98D}"/>
              </a:ext>
            </a:extLst>
          </p:cNvPr>
          <p:cNvSpPr txBox="1"/>
          <p:nvPr/>
        </p:nvSpPr>
        <p:spPr>
          <a:xfrm>
            <a:off x="3714782" y="2247805"/>
            <a:ext cx="1127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一级汇总、供电</a:t>
            </a:r>
            <a:endParaRPr lang="en-US" altLang="zh-CN" sz="105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636741A-32EF-B10E-7453-A61DC83D5C16}"/>
              </a:ext>
            </a:extLst>
          </p:cNvPr>
          <p:cNvSpPr txBox="1"/>
          <p:nvPr/>
        </p:nvSpPr>
        <p:spPr>
          <a:xfrm>
            <a:off x="5211370" y="223300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柔性板</a:t>
            </a:r>
            <a:endParaRPr lang="en-US" altLang="zh-CN" sz="1050" dirty="0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A74083E1-EA9C-3B5F-22B9-309FE6CEAD50}"/>
              </a:ext>
            </a:extLst>
          </p:cNvPr>
          <p:cNvSpPr/>
          <p:nvPr/>
        </p:nvSpPr>
        <p:spPr>
          <a:xfrm>
            <a:off x="604744" y="1612716"/>
            <a:ext cx="3859291" cy="1685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BD78AD56-ABE6-C54D-E18F-208A69BBB8E7}"/>
              </a:ext>
            </a:extLst>
          </p:cNvPr>
          <p:cNvCxnSpPr/>
          <p:nvPr/>
        </p:nvCxnSpPr>
        <p:spPr>
          <a:xfrm>
            <a:off x="1829786" y="1620320"/>
            <a:ext cx="0" cy="16850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1677CCF8-B6D8-CF25-A80F-1E1109206491}"/>
              </a:ext>
            </a:extLst>
          </p:cNvPr>
          <p:cNvCxnSpPr/>
          <p:nvPr/>
        </p:nvCxnSpPr>
        <p:spPr>
          <a:xfrm>
            <a:off x="3093434" y="1610996"/>
            <a:ext cx="0" cy="16850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>
            <a:extLst>
              <a:ext uri="{FF2B5EF4-FFF2-40B4-BE49-F238E27FC236}">
                <a16:creationId xmlns:a16="http://schemas.microsoft.com/office/drawing/2014/main" id="{4FF13E85-8031-2032-ABA9-ABFB31F5D71A}"/>
              </a:ext>
            </a:extLst>
          </p:cNvPr>
          <p:cNvSpPr/>
          <p:nvPr/>
        </p:nvSpPr>
        <p:spPr>
          <a:xfrm>
            <a:off x="604744" y="1612716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8593BAD9-D37A-A1F6-8EF1-35A36F31D11A}"/>
              </a:ext>
            </a:extLst>
          </p:cNvPr>
          <p:cNvSpPr/>
          <p:nvPr/>
        </p:nvSpPr>
        <p:spPr>
          <a:xfrm>
            <a:off x="776222" y="1612716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6D0E9963-4DC7-0DEC-AB9D-73E79B80BAAE}"/>
              </a:ext>
            </a:extLst>
          </p:cNvPr>
          <p:cNvSpPr/>
          <p:nvPr/>
        </p:nvSpPr>
        <p:spPr>
          <a:xfrm>
            <a:off x="1119178" y="1612715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1EBD6EA7-5C78-4040-40F8-48147342641D}"/>
              </a:ext>
            </a:extLst>
          </p:cNvPr>
          <p:cNvSpPr/>
          <p:nvPr/>
        </p:nvSpPr>
        <p:spPr>
          <a:xfrm>
            <a:off x="947700" y="1612715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0FD0BA1B-464F-AA2D-9BF8-FA931064C27D}"/>
              </a:ext>
            </a:extLst>
          </p:cNvPr>
          <p:cNvSpPr/>
          <p:nvPr/>
        </p:nvSpPr>
        <p:spPr>
          <a:xfrm>
            <a:off x="1290656" y="1612716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585A75D2-F1DF-FB35-C7C6-E4FB4F7602E5}"/>
              </a:ext>
            </a:extLst>
          </p:cNvPr>
          <p:cNvSpPr/>
          <p:nvPr/>
        </p:nvSpPr>
        <p:spPr>
          <a:xfrm>
            <a:off x="1462134" y="1614447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3299E366-E958-ECBD-5D97-1A9F49EB7796}"/>
              </a:ext>
            </a:extLst>
          </p:cNvPr>
          <p:cNvSpPr/>
          <p:nvPr/>
        </p:nvSpPr>
        <p:spPr>
          <a:xfrm>
            <a:off x="1639230" y="1610997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FFDBB178-A28F-F854-A216-5EE71B557FB7}"/>
              </a:ext>
            </a:extLst>
          </p:cNvPr>
          <p:cNvCxnSpPr/>
          <p:nvPr/>
        </p:nvCxnSpPr>
        <p:spPr>
          <a:xfrm>
            <a:off x="604744" y="1846273"/>
            <a:ext cx="0" cy="12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0CA4583D-FD4F-F9F1-6AA2-4C7633B8E787}"/>
              </a:ext>
            </a:extLst>
          </p:cNvPr>
          <p:cNvCxnSpPr>
            <a:cxnSpLocks/>
          </p:cNvCxnSpPr>
          <p:nvPr/>
        </p:nvCxnSpPr>
        <p:spPr>
          <a:xfrm>
            <a:off x="1810708" y="1811391"/>
            <a:ext cx="0" cy="15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D4B394FF-8481-F538-924D-8861546887DD}"/>
              </a:ext>
            </a:extLst>
          </p:cNvPr>
          <p:cNvCxnSpPr>
            <a:cxnSpLocks/>
          </p:cNvCxnSpPr>
          <p:nvPr/>
        </p:nvCxnSpPr>
        <p:spPr>
          <a:xfrm flipH="1">
            <a:off x="647700" y="1938348"/>
            <a:ext cx="352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FA936DD4-FA60-7144-AB74-BAD3C6845A82}"/>
              </a:ext>
            </a:extLst>
          </p:cNvPr>
          <p:cNvCxnSpPr>
            <a:cxnSpLocks/>
            <a:stCxn id="88" idx="3"/>
          </p:cNvCxnSpPr>
          <p:nvPr/>
        </p:nvCxnSpPr>
        <p:spPr>
          <a:xfrm>
            <a:off x="1626022" y="1945101"/>
            <a:ext cx="180452" cy="2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87763318-EB9A-774A-32BE-6BB8D2DCAA82}"/>
              </a:ext>
            </a:extLst>
          </p:cNvPr>
          <p:cNvSpPr txBox="1"/>
          <p:nvPr/>
        </p:nvSpPr>
        <p:spPr>
          <a:xfrm>
            <a:off x="968078" y="1821990"/>
            <a:ext cx="657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980mm 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442E6DC1-8BEF-D41B-9FD6-D8DE060A4C99}"/>
              </a:ext>
            </a:extLst>
          </p:cNvPr>
          <p:cNvSpPr/>
          <p:nvPr/>
        </p:nvSpPr>
        <p:spPr>
          <a:xfrm>
            <a:off x="4470269" y="1608933"/>
            <a:ext cx="3859291" cy="1685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49811ADE-2A5E-B48F-1507-83F2495C7414}"/>
              </a:ext>
            </a:extLst>
          </p:cNvPr>
          <p:cNvCxnSpPr/>
          <p:nvPr/>
        </p:nvCxnSpPr>
        <p:spPr>
          <a:xfrm>
            <a:off x="5695311" y="1616537"/>
            <a:ext cx="0" cy="16850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D88A941A-F8A7-17C1-9FF7-01D843EBFFE4}"/>
              </a:ext>
            </a:extLst>
          </p:cNvPr>
          <p:cNvCxnSpPr/>
          <p:nvPr/>
        </p:nvCxnSpPr>
        <p:spPr>
          <a:xfrm>
            <a:off x="6958959" y="1607213"/>
            <a:ext cx="0" cy="16850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 95">
            <a:extLst>
              <a:ext uri="{FF2B5EF4-FFF2-40B4-BE49-F238E27FC236}">
                <a16:creationId xmlns:a16="http://schemas.microsoft.com/office/drawing/2014/main" id="{10BA8029-9F4F-2215-4A2C-6BF2610A5D52}"/>
              </a:ext>
            </a:extLst>
          </p:cNvPr>
          <p:cNvSpPr/>
          <p:nvPr/>
        </p:nvSpPr>
        <p:spPr>
          <a:xfrm>
            <a:off x="4470269" y="1608933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96B1C0B3-6852-46D3-C128-A9E862F182B6}"/>
              </a:ext>
            </a:extLst>
          </p:cNvPr>
          <p:cNvSpPr/>
          <p:nvPr/>
        </p:nvSpPr>
        <p:spPr>
          <a:xfrm>
            <a:off x="4641747" y="1608933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73F357CD-EB64-C5DB-2C06-68478E8A88E1}"/>
              </a:ext>
            </a:extLst>
          </p:cNvPr>
          <p:cNvSpPr/>
          <p:nvPr/>
        </p:nvSpPr>
        <p:spPr>
          <a:xfrm>
            <a:off x="4984703" y="1608932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23221ED8-1CC3-7A7B-4379-C1E5D0AFBB09}"/>
              </a:ext>
            </a:extLst>
          </p:cNvPr>
          <p:cNvSpPr/>
          <p:nvPr/>
        </p:nvSpPr>
        <p:spPr>
          <a:xfrm>
            <a:off x="4813225" y="1608932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841E706B-45D4-735D-12A1-D76F2B7B418E}"/>
              </a:ext>
            </a:extLst>
          </p:cNvPr>
          <p:cNvSpPr/>
          <p:nvPr/>
        </p:nvSpPr>
        <p:spPr>
          <a:xfrm>
            <a:off x="5156181" y="1608933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8546F33C-F943-7DA9-750F-66242C5A02E3}"/>
              </a:ext>
            </a:extLst>
          </p:cNvPr>
          <p:cNvSpPr/>
          <p:nvPr/>
        </p:nvSpPr>
        <p:spPr>
          <a:xfrm>
            <a:off x="5327659" y="1606185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1675A961-F566-4E61-89EB-6D144C3B2DD7}"/>
              </a:ext>
            </a:extLst>
          </p:cNvPr>
          <p:cNvSpPr/>
          <p:nvPr/>
        </p:nvSpPr>
        <p:spPr>
          <a:xfrm>
            <a:off x="5505408" y="1604747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25C2576F-D5A4-1DA3-6633-3D9624A47C25}"/>
              </a:ext>
            </a:extLst>
          </p:cNvPr>
          <p:cNvSpPr txBox="1"/>
          <p:nvPr/>
        </p:nvSpPr>
        <p:spPr>
          <a:xfrm>
            <a:off x="4563217" y="1712108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7modules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751F241C-9301-03C3-60EB-61A3A1F9F525}"/>
              </a:ext>
            </a:extLst>
          </p:cNvPr>
          <p:cNvSpPr/>
          <p:nvPr/>
        </p:nvSpPr>
        <p:spPr>
          <a:xfrm>
            <a:off x="1089172" y="1228587"/>
            <a:ext cx="257217" cy="142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48BC9A7D-8C1C-D283-3936-77CC89EFE3DA}"/>
              </a:ext>
            </a:extLst>
          </p:cNvPr>
          <p:cNvSpPr/>
          <p:nvPr/>
        </p:nvSpPr>
        <p:spPr>
          <a:xfrm>
            <a:off x="2293122" y="1218392"/>
            <a:ext cx="257217" cy="142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C1D466A8-1693-CF4C-0408-4FCC4E162664}"/>
              </a:ext>
            </a:extLst>
          </p:cNvPr>
          <p:cNvSpPr/>
          <p:nvPr/>
        </p:nvSpPr>
        <p:spPr>
          <a:xfrm>
            <a:off x="3612980" y="1200160"/>
            <a:ext cx="257217" cy="142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A2B4D3A9-90FE-3F5F-5C87-7D126AEF953F}"/>
              </a:ext>
            </a:extLst>
          </p:cNvPr>
          <p:cNvSpPr/>
          <p:nvPr/>
        </p:nvSpPr>
        <p:spPr>
          <a:xfrm>
            <a:off x="4882985" y="1209041"/>
            <a:ext cx="257217" cy="142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0BA151F9-24A6-713B-6E99-0E7EA064588C}"/>
              </a:ext>
            </a:extLst>
          </p:cNvPr>
          <p:cNvSpPr/>
          <p:nvPr/>
        </p:nvSpPr>
        <p:spPr>
          <a:xfrm>
            <a:off x="6202843" y="1214639"/>
            <a:ext cx="257217" cy="142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AE1058E2-213E-9388-4132-CC1B5E4FEFB0}"/>
              </a:ext>
            </a:extLst>
          </p:cNvPr>
          <p:cNvSpPr/>
          <p:nvPr/>
        </p:nvSpPr>
        <p:spPr>
          <a:xfrm>
            <a:off x="7561133" y="1228587"/>
            <a:ext cx="257217" cy="142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8" name="组合 177">
            <a:extLst>
              <a:ext uri="{FF2B5EF4-FFF2-40B4-BE49-F238E27FC236}">
                <a16:creationId xmlns:a16="http://schemas.microsoft.com/office/drawing/2014/main" id="{2732F978-1E70-A580-1B27-B28A308D7086}"/>
              </a:ext>
            </a:extLst>
          </p:cNvPr>
          <p:cNvGrpSpPr/>
          <p:nvPr/>
        </p:nvGrpSpPr>
        <p:grpSpPr>
          <a:xfrm>
            <a:off x="708901" y="1404409"/>
            <a:ext cx="992031" cy="186087"/>
            <a:chOff x="690483" y="866813"/>
            <a:chExt cx="992031" cy="186087"/>
          </a:xfrm>
        </p:grpSpPr>
        <p:cxnSp>
          <p:nvCxnSpPr>
            <p:cNvPr id="161" name="直接箭头连接符 160">
              <a:extLst>
                <a:ext uri="{FF2B5EF4-FFF2-40B4-BE49-F238E27FC236}">
                  <a16:creationId xmlns:a16="http://schemas.microsoft.com/office/drawing/2014/main" id="{2498610E-EE47-C367-46B3-F7E93F36E1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83" y="866813"/>
              <a:ext cx="500250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箭头连接符 162">
              <a:extLst>
                <a:ext uri="{FF2B5EF4-FFF2-40B4-BE49-F238E27FC236}">
                  <a16:creationId xmlns:a16="http://schemas.microsoft.com/office/drawing/2014/main" id="{95CE50C2-66C4-3916-90F8-46384A4062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0" y="870436"/>
              <a:ext cx="295383" cy="163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箭头连接符 164">
              <a:extLst>
                <a:ext uri="{FF2B5EF4-FFF2-40B4-BE49-F238E27FC236}">
                  <a16:creationId xmlns:a16="http://schemas.microsoft.com/office/drawing/2014/main" id="{87ACFD7E-8D1E-7F28-73FD-9E8AA4B7BF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48" y="870436"/>
              <a:ext cx="138785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箭头连接符 168">
              <a:extLst>
                <a:ext uri="{FF2B5EF4-FFF2-40B4-BE49-F238E27FC236}">
                  <a16:creationId xmlns:a16="http://schemas.microsoft.com/office/drawing/2014/main" id="{1BE8CCCD-7D95-2EEF-EB73-2D5A2C3D88D2}"/>
                </a:ext>
              </a:extLst>
            </p:cNvPr>
            <p:cNvCxnSpPr/>
            <p:nvPr/>
          </p:nvCxnSpPr>
          <p:spPr>
            <a:xfrm>
              <a:off x="1190733" y="870436"/>
              <a:ext cx="0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箭头连接符 170">
              <a:extLst>
                <a:ext uri="{FF2B5EF4-FFF2-40B4-BE49-F238E27FC236}">
                  <a16:creationId xmlns:a16="http://schemas.microsoft.com/office/drawing/2014/main" id="{7F4A2BA2-92B6-C5E3-B8C9-7C12C50F4628}"/>
                </a:ext>
              </a:extLst>
            </p:cNvPr>
            <p:cNvCxnSpPr/>
            <p:nvPr/>
          </p:nvCxnSpPr>
          <p:spPr>
            <a:xfrm>
              <a:off x="1190733" y="870436"/>
              <a:ext cx="149117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箭头连接符 172">
              <a:extLst>
                <a:ext uri="{FF2B5EF4-FFF2-40B4-BE49-F238E27FC236}">
                  <a16:creationId xmlns:a16="http://schemas.microsoft.com/office/drawing/2014/main" id="{BB6955D7-0930-29D7-D125-E48AF1102B72}"/>
                </a:ext>
              </a:extLst>
            </p:cNvPr>
            <p:cNvCxnSpPr>
              <a:cxnSpLocks/>
            </p:cNvCxnSpPr>
            <p:nvPr/>
          </p:nvCxnSpPr>
          <p:spPr>
            <a:xfrm>
              <a:off x="1204917" y="874722"/>
              <a:ext cx="284158" cy="170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箭头连接符 174">
              <a:extLst>
                <a:ext uri="{FF2B5EF4-FFF2-40B4-BE49-F238E27FC236}">
                  <a16:creationId xmlns:a16="http://schemas.microsoft.com/office/drawing/2014/main" id="{7C9BBF83-11AD-CE90-B755-03C25F4DE732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63" y="871448"/>
              <a:ext cx="483151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组合 178">
            <a:extLst>
              <a:ext uri="{FF2B5EF4-FFF2-40B4-BE49-F238E27FC236}">
                <a16:creationId xmlns:a16="http://schemas.microsoft.com/office/drawing/2014/main" id="{990BCBBD-A94F-268D-247E-2480B52F7A76}"/>
              </a:ext>
            </a:extLst>
          </p:cNvPr>
          <p:cNvGrpSpPr/>
          <p:nvPr/>
        </p:nvGrpSpPr>
        <p:grpSpPr>
          <a:xfrm>
            <a:off x="1918520" y="1396372"/>
            <a:ext cx="992031" cy="186087"/>
            <a:chOff x="690483" y="866813"/>
            <a:chExt cx="992031" cy="186087"/>
          </a:xfrm>
        </p:grpSpPr>
        <p:cxnSp>
          <p:nvCxnSpPr>
            <p:cNvPr id="180" name="直接箭头连接符 179">
              <a:extLst>
                <a:ext uri="{FF2B5EF4-FFF2-40B4-BE49-F238E27FC236}">
                  <a16:creationId xmlns:a16="http://schemas.microsoft.com/office/drawing/2014/main" id="{D5E898B7-1F81-E100-5DDB-58D8381216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83" y="866813"/>
              <a:ext cx="500250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箭头连接符 180">
              <a:extLst>
                <a:ext uri="{FF2B5EF4-FFF2-40B4-BE49-F238E27FC236}">
                  <a16:creationId xmlns:a16="http://schemas.microsoft.com/office/drawing/2014/main" id="{DA155749-50A0-9417-D05A-7E45249F29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0" y="870436"/>
              <a:ext cx="295383" cy="163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箭头连接符 181">
              <a:extLst>
                <a:ext uri="{FF2B5EF4-FFF2-40B4-BE49-F238E27FC236}">
                  <a16:creationId xmlns:a16="http://schemas.microsoft.com/office/drawing/2014/main" id="{8CC0B4BA-ABD5-F835-1C1F-43A1DBA7A9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48" y="870436"/>
              <a:ext cx="138785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箭头连接符 182">
              <a:extLst>
                <a:ext uri="{FF2B5EF4-FFF2-40B4-BE49-F238E27FC236}">
                  <a16:creationId xmlns:a16="http://schemas.microsoft.com/office/drawing/2014/main" id="{FAF59148-79F8-8226-6790-7AB7D12E649C}"/>
                </a:ext>
              </a:extLst>
            </p:cNvPr>
            <p:cNvCxnSpPr/>
            <p:nvPr/>
          </p:nvCxnSpPr>
          <p:spPr>
            <a:xfrm>
              <a:off x="1190733" y="870436"/>
              <a:ext cx="0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箭头连接符 183">
              <a:extLst>
                <a:ext uri="{FF2B5EF4-FFF2-40B4-BE49-F238E27FC236}">
                  <a16:creationId xmlns:a16="http://schemas.microsoft.com/office/drawing/2014/main" id="{46AF005C-E1DD-B314-6A58-C1A55543ED6B}"/>
                </a:ext>
              </a:extLst>
            </p:cNvPr>
            <p:cNvCxnSpPr/>
            <p:nvPr/>
          </p:nvCxnSpPr>
          <p:spPr>
            <a:xfrm>
              <a:off x="1190733" y="870436"/>
              <a:ext cx="149117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箭头连接符 184">
              <a:extLst>
                <a:ext uri="{FF2B5EF4-FFF2-40B4-BE49-F238E27FC236}">
                  <a16:creationId xmlns:a16="http://schemas.microsoft.com/office/drawing/2014/main" id="{B6ED5402-28F2-4D9A-5C37-62A62A5B1B81}"/>
                </a:ext>
              </a:extLst>
            </p:cNvPr>
            <p:cNvCxnSpPr>
              <a:cxnSpLocks/>
            </p:cNvCxnSpPr>
            <p:nvPr/>
          </p:nvCxnSpPr>
          <p:spPr>
            <a:xfrm>
              <a:off x="1204917" y="874722"/>
              <a:ext cx="284158" cy="170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箭头连接符 185">
              <a:extLst>
                <a:ext uri="{FF2B5EF4-FFF2-40B4-BE49-F238E27FC236}">
                  <a16:creationId xmlns:a16="http://schemas.microsoft.com/office/drawing/2014/main" id="{4C460906-F6AF-931D-BB1A-30DE8B909D44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63" y="871448"/>
              <a:ext cx="483151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组合 186">
            <a:extLst>
              <a:ext uri="{FF2B5EF4-FFF2-40B4-BE49-F238E27FC236}">
                <a16:creationId xmlns:a16="http://schemas.microsoft.com/office/drawing/2014/main" id="{92549D3B-6D66-DE40-A7CC-49FF86327191}"/>
              </a:ext>
            </a:extLst>
          </p:cNvPr>
          <p:cNvGrpSpPr/>
          <p:nvPr/>
        </p:nvGrpSpPr>
        <p:grpSpPr>
          <a:xfrm>
            <a:off x="3239253" y="1383363"/>
            <a:ext cx="992031" cy="186087"/>
            <a:chOff x="690483" y="866813"/>
            <a:chExt cx="992031" cy="186087"/>
          </a:xfrm>
        </p:grpSpPr>
        <p:cxnSp>
          <p:nvCxnSpPr>
            <p:cNvPr id="188" name="直接箭头连接符 187">
              <a:extLst>
                <a:ext uri="{FF2B5EF4-FFF2-40B4-BE49-F238E27FC236}">
                  <a16:creationId xmlns:a16="http://schemas.microsoft.com/office/drawing/2014/main" id="{625B980E-827E-3194-4BFB-F395FCFE1E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83" y="866813"/>
              <a:ext cx="500250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箭头连接符 188">
              <a:extLst>
                <a:ext uri="{FF2B5EF4-FFF2-40B4-BE49-F238E27FC236}">
                  <a16:creationId xmlns:a16="http://schemas.microsoft.com/office/drawing/2014/main" id="{25F26453-67A0-FC70-C4E7-BCC1249C99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0" y="870436"/>
              <a:ext cx="295383" cy="163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箭头连接符 189">
              <a:extLst>
                <a:ext uri="{FF2B5EF4-FFF2-40B4-BE49-F238E27FC236}">
                  <a16:creationId xmlns:a16="http://schemas.microsoft.com/office/drawing/2014/main" id="{6293A67A-5E9D-10E0-C97B-7748F6F525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48" y="870436"/>
              <a:ext cx="138785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箭头连接符 190">
              <a:extLst>
                <a:ext uri="{FF2B5EF4-FFF2-40B4-BE49-F238E27FC236}">
                  <a16:creationId xmlns:a16="http://schemas.microsoft.com/office/drawing/2014/main" id="{3D0ABB34-6C8A-4A3B-BBFE-21C935AE92F5}"/>
                </a:ext>
              </a:extLst>
            </p:cNvPr>
            <p:cNvCxnSpPr/>
            <p:nvPr/>
          </p:nvCxnSpPr>
          <p:spPr>
            <a:xfrm>
              <a:off x="1190733" y="870436"/>
              <a:ext cx="0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箭头连接符 191">
              <a:extLst>
                <a:ext uri="{FF2B5EF4-FFF2-40B4-BE49-F238E27FC236}">
                  <a16:creationId xmlns:a16="http://schemas.microsoft.com/office/drawing/2014/main" id="{7BAB7FB7-8D72-F15D-A578-27E20F36E67B}"/>
                </a:ext>
              </a:extLst>
            </p:cNvPr>
            <p:cNvCxnSpPr/>
            <p:nvPr/>
          </p:nvCxnSpPr>
          <p:spPr>
            <a:xfrm>
              <a:off x="1190733" y="870436"/>
              <a:ext cx="149117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箭头连接符 192">
              <a:extLst>
                <a:ext uri="{FF2B5EF4-FFF2-40B4-BE49-F238E27FC236}">
                  <a16:creationId xmlns:a16="http://schemas.microsoft.com/office/drawing/2014/main" id="{9AD3B969-EED1-5E1D-6CA8-7E6C787197FA}"/>
                </a:ext>
              </a:extLst>
            </p:cNvPr>
            <p:cNvCxnSpPr>
              <a:cxnSpLocks/>
            </p:cNvCxnSpPr>
            <p:nvPr/>
          </p:nvCxnSpPr>
          <p:spPr>
            <a:xfrm>
              <a:off x="1204917" y="874722"/>
              <a:ext cx="284158" cy="170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箭头连接符 193">
              <a:extLst>
                <a:ext uri="{FF2B5EF4-FFF2-40B4-BE49-F238E27FC236}">
                  <a16:creationId xmlns:a16="http://schemas.microsoft.com/office/drawing/2014/main" id="{FFF2A5A4-B50D-74C5-D17D-6FE29611E48A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63" y="871448"/>
              <a:ext cx="483151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66B8CC5C-9D87-E9EA-4E34-57EC4432EAC3}"/>
              </a:ext>
            </a:extLst>
          </p:cNvPr>
          <p:cNvGrpSpPr/>
          <p:nvPr/>
        </p:nvGrpSpPr>
        <p:grpSpPr>
          <a:xfrm>
            <a:off x="4540202" y="1386986"/>
            <a:ext cx="992031" cy="186087"/>
            <a:chOff x="690483" y="866813"/>
            <a:chExt cx="992031" cy="186087"/>
          </a:xfrm>
        </p:grpSpPr>
        <p:cxnSp>
          <p:nvCxnSpPr>
            <p:cNvPr id="196" name="直接箭头连接符 195">
              <a:extLst>
                <a:ext uri="{FF2B5EF4-FFF2-40B4-BE49-F238E27FC236}">
                  <a16:creationId xmlns:a16="http://schemas.microsoft.com/office/drawing/2014/main" id="{FF999F28-3F2A-0833-4309-68A5DB4F62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83" y="866813"/>
              <a:ext cx="500250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箭头连接符 196">
              <a:extLst>
                <a:ext uri="{FF2B5EF4-FFF2-40B4-BE49-F238E27FC236}">
                  <a16:creationId xmlns:a16="http://schemas.microsoft.com/office/drawing/2014/main" id="{DCFC3AAC-D587-4886-FDAB-324A7BBC1D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0" y="870436"/>
              <a:ext cx="295383" cy="163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箭头连接符 197">
              <a:extLst>
                <a:ext uri="{FF2B5EF4-FFF2-40B4-BE49-F238E27FC236}">
                  <a16:creationId xmlns:a16="http://schemas.microsoft.com/office/drawing/2014/main" id="{3A750622-2681-405F-98BC-85E79643E8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48" y="870436"/>
              <a:ext cx="138785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箭头连接符 198">
              <a:extLst>
                <a:ext uri="{FF2B5EF4-FFF2-40B4-BE49-F238E27FC236}">
                  <a16:creationId xmlns:a16="http://schemas.microsoft.com/office/drawing/2014/main" id="{2DEAA5F2-FDFE-EC92-47AB-1919BFE85AC1}"/>
                </a:ext>
              </a:extLst>
            </p:cNvPr>
            <p:cNvCxnSpPr/>
            <p:nvPr/>
          </p:nvCxnSpPr>
          <p:spPr>
            <a:xfrm>
              <a:off x="1190733" y="870436"/>
              <a:ext cx="0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箭头连接符 199">
              <a:extLst>
                <a:ext uri="{FF2B5EF4-FFF2-40B4-BE49-F238E27FC236}">
                  <a16:creationId xmlns:a16="http://schemas.microsoft.com/office/drawing/2014/main" id="{887C5F50-70FD-C1C3-1614-A42600261044}"/>
                </a:ext>
              </a:extLst>
            </p:cNvPr>
            <p:cNvCxnSpPr/>
            <p:nvPr/>
          </p:nvCxnSpPr>
          <p:spPr>
            <a:xfrm>
              <a:off x="1190733" y="870436"/>
              <a:ext cx="149117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箭头连接符 200">
              <a:extLst>
                <a:ext uri="{FF2B5EF4-FFF2-40B4-BE49-F238E27FC236}">
                  <a16:creationId xmlns:a16="http://schemas.microsoft.com/office/drawing/2014/main" id="{798318C6-4DF4-D943-6E16-DAD1E0D35506}"/>
                </a:ext>
              </a:extLst>
            </p:cNvPr>
            <p:cNvCxnSpPr>
              <a:cxnSpLocks/>
            </p:cNvCxnSpPr>
            <p:nvPr/>
          </p:nvCxnSpPr>
          <p:spPr>
            <a:xfrm>
              <a:off x="1204917" y="874722"/>
              <a:ext cx="284158" cy="170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箭头连接符 201">
              <a:extLst>
                <a:ext uri="{FF2B5EF4-FFF2-40B4-BE49-F238E27FC236}">
                  <a16:creationId xmlns:a16="http://schemas.microsoft.com/office/drawing/2014/main" id="{FC7169FD-7E9D-CF9F-A068-259DA4767C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63" y="871448"/>
              <a:ext cx="483151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组合 202">
            <a:extLst>
              <a:ext uri="{FF2B5EF4-FFF2-40B4-BE49-F238E27FC236}">
                <a16:creationId xmlns:a16="http://schemas.microsoft.com/office/drawing/2014/main" id="{29387617-C3CD-37B2-5573-66FE4D03FC19}"/>
              </a:ext>
            </a:extLst>
          </p:cNvPr>
          <p:cNvGrpSpPr/>
          <p:nvPr/>
        </p:nvGrpSpPr>
        <p:grpSpPr>
          <a:xfrm>
            <a:off x="5852309" y="1377356"/>
            <a:ext cx="992031" cy="186087"/>
            <a:chOff x="690483" y="866813"/>
            <a:chExt cx="992031" cy="186087"/>
          </a:xfrm>
        </p:grpSpPr>
        <p:cxnSp>
          <p:nvCxnSpPr>
            <p:cNvPr id="204" name="直接箭头连接符 203">
              <a:extLst>
                <a:ext uri="{FF2B5EF4-FFF2-40B4-BE49-F238E27FC236}">
                  <a16:creationId xmlns:a16="http://schemas.microsoft.com/office/drawing/2014/main" id="{50D2AA4A-BC3A-0D99-B029-B05FC17246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83" y="866813"/>
              <a:ext cx="500250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箭头连接符 204">
              <a:extLst>
                <a:ext uri="{FF2B5EF4-FFF2-40B4-BE49-F238E27FC236}">
                  <a16:creationId xmlns:a16="http://schemas.microsoft.com/office/drawing/2014/main" id="{DAA9EBE3-DF74-E601-9435-56CEA046C5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0" y="870436"/>
              <a:ext cx="295383" cy="163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箭头连接符 205">
              <a:extLst>
                <a:ext uri="{FF2B5EF4-FFF2-40B4-BE49-F238E27FC236}">
                  <a16:creationId xmlns:a16="http://schemas.microsoft.com/office/drawing/2014/main" id="{5446598F-0D54-8829-D854-5AC18F099F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48" y="870436"/>
              <a:ext cx="138785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箭头连接符 206">
              <a:extLst>
                <a:ext uri="{FF2B5EF4-FFF2-40B4-BE49-F238E27FC236}">
                  <a16:creationId xmlns:a16="http://schemas.microsoft.com/office/drawing/2014/main" id="{94A9405F-9AB4-44F0-81CA-CE63DDE928D9}"/>
                </a:ext>
              </a:extLst>
            </p:cNvPr>
            <p:cNvCxnSpPr/>
            <p:nvPr/>
          </p:nvCxnSpPr>
          <p:spPr>
            <a:xfrm>
              <a:off x="1190733" y="870436"/>
              <a:ext cx="0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箭头连接符 207">
              <a:extLst>
                <a:ext uri="{FF2B5EF4-FFF2-40B4-BE49-F238E27FC236}">
                  <a16:creationId xmlns:a16="http://schemas.microsoft.com/office/drawing/2014/main" id="{1DB4518E-06E7-0339-FFF4-8F90D235478F}"/>
                </a:ext>
              </a:extLst>
            </p:cNvPr>
            <p:cNvCxnSpPr/>
            <p:nvPr/>
          </p:nvCxnSpPr>
          <p:spPr>
            <a:xfrm>
              <a:off x="1190733" y="870436"/>
              <a:ext cx="149117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箭头连接符 208">
              <a:extLst>
                <a:ext uri="{FF2B5EF4-FFF2-40B4-BE49-F238E27FC236}">
                  <a16:creationId xmlns:a16="http://schemas.microsoft.com/office/drawing/2014/main" id="{808BD54B-D83B-92BC-FBEC-02CBFA4D8FA6}"/>
                </a:ext>
              </a:extLst>
            </p:cNvPr>
            <p:cNvCxnSpPr>
              <a:cxnSpLocks/>
            </p:cNvCxnSpPr>
            <p:nvPr/>
          </p:nvCxnSpPr>
          <p:spPr>
            <a:xfrm>
              <a:off x="1204917" y="874722"/>
              <a:ext cx="284158" cy="170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箭头连接符 209">
              <a:extLst>
                <a:ext uri="{FF2B5EF4-FFF2-40B4-BE49-F238E27FC236}">
                  <a16:creationId xmlns:a16="http://schemas.microsoft.com/office/drawing/2014/main" id="{839A3C9C-17FE-76F0-F678-1244928A805A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63" y="871448"/>
              <a:ext cx="483151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组合 210">
            <a:extLst>
              <a:ext uri="{FF2B5EF4-FFF2-40B4-BE49-F238E27FC236}">
                <a16:creationId xmlns:a16="http://schemas.microsoft.com/office/drawing/2014/main" id="{0649833C-FEE9-EF45-B768-90A86F435D6A}"/>
              </a:ext>
            </a:extLst>
          </p:cNvPr>
          <p:cNvGrpSpPr/>
          <p:nvPr/>
        </p:nvGrpSpPr>
        <p:grpSpPr>
          <a:xfrm>
            <a:off x="7174632" y="1391897"/>
            <a:ext cx="992031" cy="186087"/>
            <a:chOff x="690483" y="866813"/>
            <a:chExt cx="992031" cy="186087"/>
          </a:xfrm>
        </p:grpSpPr>
        <p:cxnSp>
          <p:nvCxnSpPr>
            <p:cNvPr id="212" name="直接箭头连接符 211">
              <a:extLst>
                <a:ext uri="{FF2B5EF4-FFF2-40B4-BE49-F238E27FC236}">
                  <a16:creationId xmlns:a16="http://schemas.microsoft.com/office/drawing/2014/main" id="{6C844A28-3B96-0808-BE2D-C7299C6F0E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83" y="866813"/>
              <a:ext cx="500250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箭头连接符 212">
              <a:extLst>
                <a:ext uri="{FF2B5EF4-FFF2-40B4-BE49-F238E27FC236}">
                  <a16:creationId xmlns:a16="http://schemas.microsoft.com/office/drawing/2014/main" id="{0AECEB74-B5AB-49A2-2046-5A554687D9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0" y="870436"/>
              <a:ext cx="295383" cy="163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箭头连接符 213">
              <a:extLst>
                <a:ext uri="{FF2B5EF4-FFF2-40B4-BE49-F238E27FC236}">
                  <a16:creationId xmlns:a16="http://schemas.microsoft.com/office/drawing/2014/main" id="{0C9FA326-37B6-EBA2-B36F-44DA2CD677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48" y="870436"/>
              <a:ext cx="138785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箭头连接符 214">
              <a:extLst>
                <a:ext uri="{FF2B5EF4-FFF2-40B4-BE49-F238E27FC236}">
                  <a16:creationId xmlns:a16="http://schemas.microsoft.com/office/drawing/2014/main" id="{552F4F40-9190-34A8-2ECD-612EDB1FD2DD}"/>
                </a:ext>
              </a:extLst>
            </p:cNvPr>
            <p:cNvCxnSpPr/>
            <p:nvPr/>
          </p:nvCxnSpPr>
          <p:spPr>
            <a:xfrm>
              <a:off x="1190733" y="870436"/>
              <a:ext cx="0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箭头连接符 215">
              <a:extLst>
                <a:ext uri="{FF2B5EF4-FFF2-40B4-BE49-F238E27FC236}">
                  <a16:creationId xmlns:a16="http://schemas.microsoft.com/office/drawing/2014/main" id="{8FF42B17-5F6D-DF50-A205-BDF335481B3F}"/>
                </a:ext>
              </a:extLst>
            </p:cNvPr>
            <p:cNvCxnSpPr/>
            <p:nvPr/>
          </p:nvCxnSpPr>
          <p:spPr>
            <a:xfrm>
              <a:off x="1190733" y="870436"/>
              <a:ext cx="149117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箭头连接符 216">
              <a:extLst>
                <a:ext uri="{FF2B5EF4-FFF2-40B4-BE49-F238E27FC236}">
                  <a16:creationId xmlns:a16="http://schemas.microsoft.com/office/drawing/2014/main" id="{92976E9E-F86D-5AF0-B8F9-1D8A4B324298}"/>
                </a:ext>
              </a:extLst>
            </p:cNvPr>
            <p:cNvCxnSpPr>
              <a:cxnSpLocks/>
            </p:cNvCxnSpPr>
            <p:nvPr/>
          </p:nvCxnSpPr>
          <p:spPr>
            <a:xfrm>
              <a:off x="1204917" y="874722"/>
              <a:ext cx="284158" cy="170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箭头连接符 217">
              <a:extLst>
                <a:ext uri="{FF2B5EF4-FFF2-40B4-BE49-F238E27FC236}">
                  <a16:creationId xmlns:a16="http://schemas.microsoft.com/office/drawing/2014/main" id="{AF12210F-43C9-1554-44B2-56F0FFFE31B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63" y="871448"/>
              <a:ext cx="483151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1" name="直接箭头连接符 220">
            <a:extLst>
              <a:ext uri="{FF2B5EF4-FFF2-40B4-BE49-F238E27FC236}">
                <a16:creationId xmlns:a16="http://schemas.microsoft.com/office/drawing/2014/main" id="{113FB362-032D-F0C1-42B0-1292C5FB961E}"/>
              </a:ext>
            </a:extLst>
          </p:cNvPr>
          <p:cNvCxnSpPr>
            <a:cxnSpLocks/>
          </p:cNvCxnSpPr>
          <p:nvPr/>
        </p:nvCxnSpPr>
        <p:spPr>
          <a:xfrm flipH="1">
            <a:off x="1237257" y="509675"/>
            <a:ext cx="2800588" cy="678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接箭头连接符 223">
            <a:extLst>
              <a:ext uri="{FF2B5EF4-FFF2-40B4-BE49-F238E27FC236}">
                <a16:creationId xmlns:a16="http://schemas.microsoft.com/office/drawing/2014/main" id="{D94023E8-D9DD-27C6-B0DC-6D1649A6387B}"/>
              </a:ext>
            </a:extLst>
          </p:cNvPr>
          <p:cNvCxnSpPr>
            <a:cxnSpLocks/>
          </p:cNvCxnSpPr>
          <p:nvPr/>
        </p:nvCxnSpPr>
        <p:spPr>
          <a:xfrm flipH="1">
            <a:off x="2397601" y="539151"/>
            <a:ext cx="1687759" cy="632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接箭头连接符 229">
            <a:extLst>
              <a:ext uri="{FF2B5EF4-FFF2-40B4-BE49-F238E27FC236}">
                <a16:creationId xmlns:a16="http://schemas.microsoft.com/office/drawing/2014/main" id="{C0F1108F-FF26-508B-DC48-5DAA8F26C7F2}"/>
              </a:ext>
            </a:extLst>
          </p:cNvPr>
          <p:cNvCxnSpPr>
            <a:cxnSpLocks/>
          </p:cNvCxnSpPr>
          <p:nvPr/>
        </p:nvCxnSpPr>
        <p:spPr>
          <a:xfrm flipH="1">
            <a:off x="3600718" y="513815"/>
            <a:ext cx="512761" cy="63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接箭头连接符 245">
            <a:extLst>
              <a:ext uri="{FF2B5EF4-FFF2-40B4-BE49-F238E27FC236}">
                <a16:creationId xmlns:a16="http://schemas.microsoft.com/office/drawing/2014/main" id="{F41BDBB2-15E0-6D31-4A7C-1397AAB72899}"/>
              </a:ext>
            </a:extLst>
          </p:cNvPr>
          <p:cNvCxnSpPr>
            <a:cxnSpLocks/>
          </p:cNvCxnSpPr>
          <p:nvPr/>
        </p:nvCxnSpPr>
        <p:spPr>
          <a:xfrm>
            <a:off x="4830657" y="448667"/>
            <a:ext cx="273105" cy="752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接箭头连接符 246">
            <a:extLst>
              <a:ext uri="{FF2B5EF4-FFF2-40B4-BE49-F238E27FC236}">
                <a16:creationId xmlns:a16="http://schemas.microsoft.com/office/drawing/2014/main" id="{47F92B32-5D1E-533B-015B-F5462D3400AB}"/>
              </a:ext>
            </a:extLst>
          </p:cNvPr>
          <p:cNvCxnSpPr>
            <a:cxnSpLocks/>
          </p:cNvCxnSpPr>
          <p:nvPr/>
        </p:nvCxnSpPr>
        <p:spPr>
          <a:xfrm>
            <a:off x="4830657" y="429009"/>
            <a:ext cx="1521902" cy="718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箭头连接符 247">
            <a:extLst>
              <a:ext uri="{FF2B5EF4-FFF2-40B4-BE49-F238E27FC236}">
                <a16:creationId xmlns:a16="http://schemas.microsoft.com/office/drawing/2014/main" id="{FE41ACB2-2B09-F71B-9196-72CC7B170B7F}"/>
              </a:ext>
            </a:extLst>
          </p:cNvPr>
          <p:cNvCxnSpPr>
            <a:cxnSpLocks/>
          </p:cNvCxnSpPr>
          <p:nvPr/>
        </p:nvCxnSpPr>
        <p:spPr>
          <a:xfrm>
            <a:off x="4842014" y="442575"/>
            <a:ext cx="2811545" cy="774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矩形 248">
            <a:extLst>
              <a:ext uri="{FF2B5EF4-FFF2-40B4-BE49-F238E27FC236}">
                <a16:creationId xmlns:a16="http://schemas.microsoft.com/office/drawing/2014/main" id="{82DFE127-8553-0676-A239-282F9653613B}"/>
              </a:ext>
            </a:extLst>
          </p:cNvPr>
          <p:cNvSpPr/>
          <p:nvPr/>
        </p:nvSpPr>
        <p:spPr>
          <a:xfrm>
            <a:off x="4022688" y="63161"/>
            <a:ext cx="684365" cy="3551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4" name="文本框 253">
            <a:extLst>
              <a:ext uri="{FF2B5EF4-FFF2-40B4-BE49-F238E27FC236}">
                <a16:creationId xmlns:a16="http://schemas.microsoft.com/office/drawing/2014/main" id="{6DC3DAFC-3778-5108-A173-C53EFE57B27F}"/>
              </a:ext>
            </a:extLst>
          </p:cNvPr>
          <p:cNvSpPr txBox="1"/>
          <p:nvPr/>
        </p:nvSpPr>
        <p:spPr>
          <a:xfrm>
            <a:off x="365556" y="1181771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/>
              <a:t>二级汇总</a:t>
            </a:r>
          </a:p>
        </p:txBody>
      </p:sp>
      <p:sp>
        <p:nvSpPr>
          <p:cNvPr id="267" name="文本框 266">
            <a:extLst>
              <a:ext uri="{FF2B5EF4-FFF2-40B4-BE49-F238E27FC236}">
                <a16:creationId xmlns:a16="http://schemas.microsoft.com/office/drawing/2014/main" id="{326C7EB3-DAA3-42A9-0D67-044067FAE658}"/>
              </a:ext>
            </a:extLst>
          </p:cNvPr>
          <p:cNvSpPr txBox="1"/>
          <p:nvPr/>
        </p:nvSpPr>
        <p:spPr>
          <a:xfrm>
            <a:off x="8302286" y="1561413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总长：</a:t>
            </a:r>
            <a:r>
              <a:rPr lang="en-US" altLang="zh-CN" sz="1200" dirty="0"/>
              <a:t>5880mm</a:t>
            </a:r>
            <a:endParaRPr lang="zh-CN" altLang="en-US" sz="1200" dirty="0"/>
          </a:p>
        </p:txBody>
      </p:sp>
      <p:sp>
        <p:nvSpPr>
          <p:cNvPr id="268" name="文本框 267">
            <a:extLst>
              <a:ext uri="{FF2B5EF4-FFF2-40B4-BE49-F238E27FC236}">
                <a16:creationId xmlns:a16="http://schemas.microsoft.com/office/drawing/2014/main" id="{8C1C8A42-05A6-0488-35D4-80BE57C35F0C}"/>
              </a:ext>
            </a:extLst>
          </p:cNvPr>
          <p:cNvSpPr txBox="1"/>
          <p:nvPr/>
        </p:nvSpPr>
        <p:spPr>
          <a:xfrm>
            <a:off x="31714" y="1573073"/>
            <a:ext cx="604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6 staves</a:t>
            </a:r>
            <a:endParaRPr lang="zh-CN" altLang="en-US" sz="1000" dirty="0"/>
          </a:p>
        </p:txBody>
      </p:sp>
      <p:sp>
        <p:nvSpPr>
          <p:cNvPr id="292" name="文本框 291">
            <a:extLst>
              <a:ext uri="{FF2B5EF4-FFF2-40B4-BE49-F238E27FC236}">
                <a16:creationId xmlns:a16="http://schemas.microsoft.com/office/drawing/2014/main" id="{B8F5F1AB-F229-AC28-2757-3AC86F1E7A2F}"/>
              </a:ext>
            </a:extLst>
          </p:cNvPr>
          <p:cNvSpPr txBox="1"/>
          <p:nvPr/>
        </p:nvSpPr>
        <p:spPr>
          <a:xfrm>
            <a:off x="2458327" y="563255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光纤，电源线</a:t>
            </a:r>
          </a:p>
        </p:txBody>
      </p:sp>
      <p:sp>
        <p:nvSpPr>
          <p:cNvPr id="294" name="文本框 293">
            <a:extLst>
              <a:ext uri="{FF2B5EF4-FFF2-40B4-BE49-F238E27FC236}">
                <a16:creationId xmlns:a16="http://schemas.microsoft.com/office/drawing/2014/main" id="{6DE83A62-96D3-38C8-49E2-AF98447CE424}"/>
              </a:ext>
            </a:extLst>
          </p:cNvPr>
          <p:cNvSpPr txBox="1"/>
          <p:nvPr/>
        </p:nvSpPr>
        <p:spPr>
          <a:xfrm>
            <a:off x="4939530" y="562489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光纤，电源线</a:t>
            </a:r>
          </a:p>
        </p:txBody>
      </p:sp>
      <p:sp>
        <p:nvSpPr>
          <p:cNvPr id="297" name="文本框 296">
            <a:extLst>
              <a:ext uri="{FF2B5EF4-FFF2-40B4-BE49-F238E27FC236}">
                <a16:creationId xmlns:a16="http://schemas.microsoft.com/office/drawing/2014/main" id="{F82E428E-17C2-1617-A724-B3C504FC8C10}"/>
              </a:ext>
            </a:extLst>
          </p:cNvPr>
          <p:cNvSpPr txBox="1"/>
          <p:nvPr/>
        </p:nvSpPr>
        <p:spPr>
          <a:xfrm>
            <a:off x="62729" y="-78038"/>
            <a:ext cx="170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LGAD</a:t>
            </a:r>
            <a:r>
              <a:rPr lang="zh-CN" altLang="en-US" sz="2800" dirty="0"/>
              <a:t>方案</a:t>
            </a:r>
          </a:p>
        </p:txBody>
      </p: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34CAE871-F15A-2FD0-4DF3-6C3B4BCC3EEE}"/>
              </a:ext>
            </a:extLst>
          </p:cNvPr>
          <p:cNvGrpSpPr/>
          <p:nvPr/>
        </p:nvGrpSpPr>
        <p:grpSpPr>
          <a:xfrm>
            <a:off x="-76201" y="2426184"/>
            <a:ext cx="10071306" cy="3059362"/>
            <a:chOff x="-76201" y="2426184"/>
            <a:chExt cx="10071306" cy="305936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90D31A4-740B-9C9D-53A6-6E927CFC0AF6}"/>
                </a:ext>
              </a:extLst>
            </p:cNvPr>
            <p:cNvSpPr/>
            <p:nvPr/>
          </p:nvSpPr>
          <p:spPr>
            <a:xfrm>
              <a:off x="295175" y="4969016"/>
              <a:ext cx="8961412" cy="46057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4FA327F-29AE-7010-092C-F97D3233436B}"/>
                </a:ext>
              </a:extLst>
            </p:cNvPr>
            <p:cNvSpPr/>
            <p:nvPr/>
          </p:nvSpPr>
          <p:spPr>
            <a:xfrm>
              <a:off x="-76201" y="2460151"/>
              <a:ext cx="9982201" cy="251404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2AB52B4-AC07-DE6E-F15A-D5E8FDD1801C}"/>
                </a:ext>
              </a:extLst>
            </p:cNvPr>
            <p:cNvCxnSpPr/>
            <p:nvPr/>
          </p:nvCxnSpPr>
          <p:spPr>
            <a:xfrm>
              <a:off x="3834076" y="2512735"/>
              <a:ext cx="0" cy="2396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F6862B7A-5B9D-5227-4991-4075EE29D01D}"/>
                </a:ext>
              </a:extLst>
            </p:cNvPr>
            <p:cNvCxnSpPr/>
            <p:nvPr/>
          </p:nvCxnSpPr>
          <p:spPr>
            <a:xfrm>
              <a:off x="2232289" y="2512734"/>
              <a:ext cx="0" cy="2396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A648202-2067-6564-DB59-D75CC03C9848}"/>
                </a:ext>
              </a:extLst>
            </p:cNvPr>
            <p:cNvSpPr/>
            <p:nvPr/>
          </p:nvSpPr>
          <p:spPr>
            <a:xfrm>
              <a:off x="2232289" y="2525537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523B9AF-D063-4919-4263-97FB1C354703}"/>
                </a:ext>
              </a:extLst>
            </p:cNvPr>
            <p:cNvSpPr/>
            <p:nvPr/>
          </p:nvSpPr>
          <p:spPr>
            <a:xfrm>
              <a:off x="2079918" y="2525537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C0142820-1740-1721-F887-867CC5B36B71}"/>
                </a:ext>
              </a:extLst>
            </p:cNvPr>
            <p:cNvSpPr/>
            <p:nvPr/>
          </p:nvSpPr>
          <p:spPr>
            <a:xfrm>
              <a:off x="8934545" y="4778841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463AB5DA-3D6C-59E0-AC3A-A59F4BB071CF}"/>
                </a:ext>
              </a:extLst>
            </p:cNvPr>
            <p:cNvSpPr/>
            <p:nvPr/>
          </p:nvSpPr>
          <p:spPr>
            <a:xfrm>
              <a:off x="2089414" y="4810515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5164BEA-4311-D702-D55D-38FF0FA251D1}"/>
                </a:ext>
              </a:extLst>
            </p:cNvPr>
            <p:cNvSpPr/>
            <p:nvPr/>
          </p:nvSpPr>
          <p:spPr>
            <a:xfrm>
              <a:off x="3603624" y="2519172"/>
              <a:ext cx="468521" cy="24629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6FB44EC-74C3-52FE-0DAC-9665431C16C9}"/>
                </a:ext>
              </a:extLst>
            </p:cNvPr>
            <p:cNvSpPr/>
            <p:nvPr/>
          </p:nvSpPr>
          <p:spPr>
            <a:xfrm>
              <a:off x="4258938" y="2816171"/>
              <a:ext cx="1185938" cy="216597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二级</a:t>
              </a:r>
              <a:endParaRPr lang="en-US" altLang="zh-CN" dirty="0"/>
            </a:p>
            <a:p>
              <a:pPr algn="ctr"/>
              <a:r>
                <a:rPr lang="zh-CN" altLang="en-US" dirty="0"/>
                <a:t>汇总板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779AB10-5E8E-572B-EAA5-7255EE29A105}"/>
                </a:ext>
              </a:extLst>
            </p:cNvPr>
            <p:cNvSpPr/>
            <p:nvPr/>
          </p:nvSpPr>
          <p:spPr>
            <a:xfrm>
              <a:off x="3853150" y="2512734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FE2635E-E386-8B12-32F7-6914C0983417}"/>
                </a:ext>
              </a:extLst>
            </p:cNvPr>
            <p:cNvSpPr/>
            <p:nvPr/>
          </p:nvSpPr>
          <p:spPr>
            <a:xfrm>
              <a:off x="3700779" y="2512734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B4ACCB6-286B-6DB3-5788-3369B0E13100}"/>
                </a:ext>
              </a:extLst>
            </p:cNvPr>
            <p:cNvSpPr/>
            <p:nvPr/>
          </p:nvSpPr>
          <p:spPr>
            <a:xfrm>
              <a:off x="3681701" y="4803378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730BCE85-6CE5-739A-3F8C-52C9F2BEDC92}"/>
                </a:ext>
              </a:extLst>
            </p:cNvPr>
            <p:cNvSpPr/>
            <p:nvPr/>
          </p:nvSpPr>
          <p:spPr>
            <a:xfrm>
              <a:off x="5669913" y="2519172"/>
              <a:ext cx="468521" cy="24629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71C7EE8-F691-689E-4CDF-B3B51AE9CB04}"/>
                </a:ext>
              </a:extLst>
            </p:cNvPr>
            <p:cNvCxnSpPr/>
            <p:nvPr/>
          </p:nvCxnSpPr>
          <p:spPr>
            <a:xfrm>
              <a:off x="5724789" y="2542472"/>
              <a:ext cx="0" cy="2396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0AC3D54-03E8-C4E4-D15D-12B6CF4865AB}"/>
                </a:ext>
              </a:extLst>
            </p:cNvPr>
            <p:cNvSpPr/>
            <p:nvPr/>
          </p:nvSpPr>
          <p:spPr>
            <a:xfrm>
              <a:off x="5904174" y="2512739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0237791-1A52-474E-9B1C-E36488051F0E}"/>
                </a:ext>
              </a:extLst>
            </p:cNvPr>
            <p:cNvSpPr/>
            <p:nvPr/>
          </p:nvSpPr>
          <p:spPr>
            <a:xfrm>
              <a:off x="5751803" y="2512739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FDCDA8A-B5F8-FBCD-5E28-A6DB4CB4943B}"/>
                </a:ext>
              </a:extLst>
            </p:cNvPr>
            <p:cNvSpPr/>
            <p:nvPr/>
          </p:nvSpPr>
          <p:spPr>
            <a:xfrm>
              <a:off x="5751803" y="4803378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2DBF0F45-C7B9-0BF0-71D9-115E93105975}"/>
                </a:ext>
              </a:extLst>
            </p:cNvPr>
            <p:cNvSpPr/>
            <p:nvPr/>
          </p:nvSpPr>
          <p:spPr>
            <a:xfrm>
              <a:off x="7333515" y="2522854"/>
              <a:ext cx="468521" cy="24629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774D5B46-DA82-30CA-6612-5193824211FC}"/>
                </a:ext>
              </a:extLst>
            </p:cNvPr>
            <p:cNvCxnSpPr/>
            <p:nvPr/>
          </p:nvCxnSpPr>
          <p:spPr>
            <a:xfrm>
              <a:off x="7571051" y="2512736"/>
              <a:ext cx="0" cy="2396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26509E6-3F8A-47B6-BDD8-D694A90B0B08}"/>
                </a:ext>
              </a:extLst>
            </p:cNvPr>
            <p:cNvSpPr/>
            <p:nvPr/>
          </p:nvSpPr>
          <p:spPr>
            <a:xfrm>
              <a:off x="7432965" y="2531316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5E52BC7-1AFC-756D-9383-0B2D931E9387}"/>
                </a:ext>
              </a:extLst>
            </p:cNvPr>
            <p:cNvSpPr/>
            <p:nvPr/>
          </p:nvSpPr>
          <p:spPr>
            <a:xfrm>
              <a:off x="7585337" y="2525538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3715D36-19AD-89C3-F286-6E695FC44408}"/>
                </a:ext>
              </a:extLst>
            </p:cNvPr>
            <p:cNvSpPr/>
            <p:nvPr/>
          </p:nvSpPr>
          <p:spPr>
            <a:xfrm>
              <a:off x="7418680" y="4803378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85DDB2B2-24E9-2590-BCDC-4E253DC1FCE7}"/>
                </a:ext>
              </a:extLst>
            </p:cNvPr>
            <p:cNvCxnSpPr/>
            <p:nvPr/>
          </p:nvCxnSpPr>
          <p:spPr>
            <a:xfrm>
              <a:off x="2209424" y="2536453"/>
              <a:ext cx="0" cy="2396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78129B4-9704-D11C-EEDD-D5E2A291225B}"/>
                </a:ext>
              </a:extLst>
            </p:cNvPr>
            <p:cNvSpPr/>
            <p:nvPr/>
          </p:nvSpPr>
          <p:spPr>
            <a:xfrm>
              <a:off x="1978972" y="2514276"/>
              <a:ext cx="468521" cy="24629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9F6638B4-E2BC-082E-6A17-2F218FCD985D}"/>
                </a:ext>
              </a:extLst>
            </p:cNvPr>
            <p:cNvSpPr/>
            <p:nvPr/>
          </p:nvSpPr>
          <p:spPr>
            <a:xfrm>
              <a:off x="2228498" y="2536452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5D427E96-6365-77B5-FED3-DC735CE984C3}"/>
                </a:ext>
              </a:extLst>
            </p:cNvPr>
            <p:cNvSpPr/>
            <p:nvPr/>
          </p:nvSpPr>
          <p:spPr>
            <a:xfrm>
              <a:off x="2076127" y="2536452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2C84CDE4-EF68-244F-23DC-C69C1F2DEEC9}"/>
                </a:ext>
              </a:extLst>
            </p:cNvPr>
            <p:cNvSpPr/>
            <p:nvPr/>
          </p:nvSpPr>
          <p:spPr>
            <a:xfrm>
              <a:off x="2057049" y="4827096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D7E4CB45-5F4C-07E1-9B1C-F6ADC59C3EC2}"/>
                </a:ext>
              </a:extLst>
            </p:cNvPr>
            <p:cNvCxnSpPr/>
            <p:nvPr/>
          </p:nvCxnSpPr>
          <p:spPr>
            <a:xfrm>
              <a:off x="9086936" y="2509558"/>
              <a:ext cx="0" cy="2396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0F2D520D-01D1-C0F5-7617-AA6739FE0B1B}"/>
                </a:ext>
              </a:extLst>
            </p:cNvPr>
            <p:cNvSpPr/>
            <p:nvPr/>
          </p:nvSpPr>
          <p:spPr>
            <a:xfrm>
              <a:off x="8788689" y="2525537"/>
              <a:ext cx="468521" cy="24629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F26EF1FD-15A4-008E-CCC5-E462791459B2}"/>
                </a:ext>
              </a:extLst>
            </p:cNvPr>
            <p:cNvSpPr/>
            <p:nvPr/>
          </p:nvSpPr>
          <p:spPr>
            <a:xfrm>
              <a:off x="9050537" y="2526769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9D24EE91-EB23-C3EF-8A65-B176E4FDBCEC}"/>
                </a:ext>
              </a:extLst>
            </p:cNvPr>
            <p:cNvSpPr/>
            <p:nvPr/>
          </p:nvSpPr>
          <p:spPr>
            <a:xfrm>
              <a:off x="8883761" y="4800201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87092388-4919-C09E-3A47-67A5A1C9C538}"/>
                </a:ext>
              </a:extLst>
            </p:cNvPr>
            <p:cNvSpPr/>
            <p:nvPr/>
          </p:nvSpPr>
          <p:spPr>
            <a:xfrm>
              <a:off x="287300" y="2510160"/>
              <a:ext cx="468521" cy="24629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7D71CEF-056D-A9C7-F440-4C90B297C615}"/>
                </a:ext>
              </a:extLst>
            </p:cNvPr>
            <p:cNvSpPr/>
            <p:nvPr/>
          </p:nvSpPr>
          <p:spPr>
            <a:xfrm>
              <a:off x="327286" y="2525537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335A567-7D5B-3C2B-B73D-9952EB32E944}"/>
                </a:ext>
              </a:extLst>
            </p:cNvPr>
            <p:cNvSpPr/>
            <p:nvPr/>
          </p:nvSpPr>
          <p:spPr>
            <a:xfrm>
              <a:off x="311504" y="4781427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8" name="组合 147">
              <a:extLst>
                <a:ext uri="{FF2B5EF4-FFF2-40B4-BE49-F238E27FC236}">
                  <a16:creationId xmlns:a16="http://schemas.microsoft.com/office/drawing/2014/main" id="{0EB3BA21-20FB-4FC1-ADE4-96A16D5D5DE2}"/>
                </a:ext>
              </a:extLst>
            </p:cNvPr>
            <p:cNvGrpSpPr/>
            <p:nvPr/>
          </p:nvGrpSpPr>
          <p:grpSpPr>
            <a:xfrm>
              <a:off x="387621" y="4959570"/>
              <a:ext cx="4180723" cy="387476"/>
              <a:chOff x="375285" y="4811397"/>
              <a:chExt cx="4180723" cy="387476"/>
            </a:xfrm>
          </p:grpSpPr>
          <p:cxnSp>
            <p:nvCxnSpPr>
              <p:cNvPr id="109" name="直接连接符 108">
                <a:extLst>
                  <a:ext uri="{FF2B5EF4-FFF2-40B4-BE49-F238E27FC236}">
                    <a16:creationId xmlns:a16="http://schemas.microsoft.com/office/drawing/2014/main" id="{02B35BF0-E61C-7B4E-A3EC-E8E48BC9D6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551" y="4830118"/>
                <a:ext cx="4801" cy="368755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00E42B9E-3B5A-CA51-FAE3-FA93F7FBCF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285" y="5191024"/>
                <a:ext cx="4180723" cy="7849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>
                <a:extLst>
                  <a:ext uri="{FF2B5EF4-FFF2-40B4-BE49-F238E27FC236}">
                    <a16:creationId xmlns:a16="http://schemas.microsoft.com/office/drawing/2014/main" id="{E957C899-31A4-DC01-0948-54D487D730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46079" y="4819629"/>
                <a:ext cx="4802" cy="364639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>
                <a:extLst>
                  <a:ext uri="{FF2B5EF4-FFF2-40B4-BE49-F238E27FC236}">
                    <a16:creationId xmlns:a16="http://schemas.microsoft.com/office/drawing/2014/main" id="{1F3B643E-F9C4-353D-C2B9-4FFE231383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0224" y="5059472"/>
                <a:ext cx="2538731" cy="0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>
                <a:extLst>
                  <a:ext uri="{FF2B5EF4-FFF2-40B4-BE49-F238E27FC236}">
                    <a16:creationId xmlns:a16="http://schemas.microsoft.com/office/drawing/2014/main" id="{5A8021CA-2C8B-B9CB-D85D-9335C86A4C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0224" y="4832998"/>
                <a:ext cx="3346" cy="212883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>
                <a:extLst>
                  <a:ext uri="{FF2B5EF4-FFF2-40B4-BE49-F238E27FC236}">
                    <a16:creationId xmlns:a16="http://schemas.microsoft.com/office/drawing/2014/main" id="{4DB028E9-7A4F-27B1-71CA-E9AFD5C95E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796" y="4811397"/>
                <a:ext cx="0" cy="239602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>
                <a:extLst>
                  <a:ext uri="{FF2B5EF4-FFF2-40B4-BE49-F238E27FC236}">
                    <a16:creationId xmlns:a16="http://schemas.microsoft.com/office/drawing/2014/main" id="{7C00273C-5406-0038-66D1-3E336787A1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62605" y="4943863"/>
                <a:ext cx="622570" cy="2862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>
                <a:extLst>
                  <a:ext uri="{FF2B5EF4-FFF2-40B4-BE49-F238E27FC236}">
                    <a16:creationId xmlns:a16="http://schemas.microsoft.com/office/drawing/2014/main" id="{95389363-0F09-30B9-958F-0A819EEE0A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26" y="4837653"/>
                <a:ext cx="0" cy="115434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>
                <a:extLst>
                  <a:ext uri="{FF2B5EF4-FFF2-40B4-BE49-F238E27FC236}">
                    <a16:creationId xmlns:a16="http://schemas.microsoft.com/office/drawing/2014/main" id="{53AAFFDD-BE79-A370-A94E-9372F82BC5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3960" y="4832998"/>
                <a:ext cx="0" cy="115434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组合 146">
              <a:extLst>
                <a:ext uri="{FF2B5EF4-FFF2-40B4-BE49-F238E27FC236}">
                  <a16:creationId xmlns:a16="http://schemas.microsoft.com/office/drawing/2014/main" id="{C6932F9F-79CC-5F83-D6A3-39BF108BD8AA}"/>
                </a:ext>
              </a:extLst>
            </p:cNvPr>
            <p:cNvGrpSpPr/>
            <p:nvPr/>
          </p:nvGrpSpPr>
          <p:grpSpPr>
            <a:xfrm flipH="1">
              <a:off x="4807913" y="4971867"/>
              <a:ext cx="4185524" cy="387476"/>
              <a:chOff x="4977071" y="4980784"/>
              <a:chExt cx="4185524" cy="387476"/>
            </a:xfrm>
          </p:grpSpPr>
          <p:cxnSp>
            <p:nvCxnSpPr>
              <p:cNvPr id="138" name="直接连接符 137">
                <a:extLst>
                  <a:ext uri="{FF2B5EF4-FFF2-40B4-BE49-F238E27FC236}">
                    <a16:creationId xmlns:a16="http://schemas.microsoft.com/office/drawing/2014/main" id="{6DB1CA8C-AF23-2057-F7E4-E4C3199BB7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7071" y="4984900"/>
                <a:ext cx="4801" cy="368755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>
                <a:extLst>
                  <a:ext uri="{FF2B5EF4-FFF2-40B4-BE49-F238E27FC236}">
                    <a16:creationId xmlns:a16="http://schemas.microsoft.com/office/drawing/2014/main" id="{758E06FD-BE09-1AB5-B0A1-A34BA49B05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81872" y="5360411"/>
                <a:ext cx="4180723" cy="7849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>
                <a:extLst>
                  <a:ext uri="{FF2B5EF4-FFF2-40B4-BE49-F238E27FC236}">
                    <a16:creationId xmlns:a16="http://schemas.microsoft.com/office/drawing/2014/main" id="{A1A4C5A3-C978-AFF4-58D2-DA29B578AC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52666" y="4989016"/>
                <a:ext cx="4802" cy="364639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>
                <a:extLst>
                  <a:ext uri="{FF2B5EF4-FFF2-40B4-BE49-F238E27FC236}">
                    <a16:creationId xmlns:a16="http://schemas.microsoft.com/office/drawing/2014/main" id="{619963A1-F069-1604-044D-15D02FD4BB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06811" y="5228859"/>
                <a:ext cx="2538731" cy="0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>
                <a:extLst>
                  <a:ext uri="{FF2B5EF4-FFF2-40B4-BE49-F238E27FC236}">
                    <a16:creationId xmlns:a16="http://schemas.microsoft.com/office/drawing/2014/main" id="{6BB86C7B-B683-9253-F76E-976AC074C5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06811" y="5002385"/>
                <a:ext cx="3346" cy="212883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>
                <a:extLst>
                  <a:ext uri="{FF2B5EF4-FFF2-40B4-BE49-F238E27FC236}">
                    <a16:creationId xmlns:a16="http://schemas.microsoft.com/office/drawing/2014/main" id="{7F6DD18B-7DFC-8FCC-39D4-3833E5B594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26383" y="4980784"/>
                <a:ext cx="0" cy="239602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>
                <a:extLst>
                  <a:ext uri="{FF2B5EF4-FFF2-40B4-BE49-F238E27FC236}">
                    <a16:creationId xmlns:a16="http://schemas.microsoft.com/office/drawing/2014/main" id="{69F063C5-B921-C5B1-E1CD-8C9F14A2FD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69192" y="5113250"/>
                <a:ext cx="622570" cy="2862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>
                <a:extLst>
                  <a:ext uri="{FF2B5EF4-FFF2-40B4-BE49-F238E27FC236}">
                    <a16:creationId xmlns:a16="http://schemas.microsoft.com/office/drawing/2014/main" id="{2ADA5CEC-A2A8-C08A-9F38-2B3000559D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3213" y="5007040"/>
                <a:ext cx="0" cy="115434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>
                <a:extLst>
                  <a:ext uri="{FF2B5EF4-FFF2-40B4-BE49-F238E27FC236}">
                    <a16:creationId xmlns:a16="http://schemas.microsoft.com/office/drawing/2014/main" id="{7C64CDEE-E9BC-A7A3-52DC-828FA1FB0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0547" y="5002385"/>
                <a:ext cx="0" cy="115434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F6038673-A959-015D-2A33-A076EAF29395}"/>
                </a:ext>
              </a:extLst>
            </p:cNvPr>
            <p:cNvSpPr txBox="1"/>
            <p:nvPr/>
          </p:nvSpPr>
          <p:spPr>
            <a:xfrm>
              <a:off x="2051813" y="4924236"/>
              <a:ext cx="2860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Power, HV, </a:t>
              </a:r>
              <a:r>
                <a:rPr lang="en-US" altLang="zh-CN" dirty="0" err="1"/>
                <a:t>clk</a:t>
              </a:r>
              <a:r>
                <a:rPr lang="zh-CN" altLang="en-US" dirty="0"/>
                <a:t>，</a:t>
              </a:r>
              <a:r>
                <a:rPr lang="en-US" altLang="zh-CN" dirty="0" err="1"/>
                <a:t>data,control</a:t>
              </a:r>
              <a:endParaRPr lang="en-US" altLang="zh-CN" dirty="0"/>
            </a:p>
          </p:txBody>
        </p:sp>
        <p:sp>
          <p:nvSpPr>
            <p:cNvPr id="262" name="文本框 261">
              <a:extLst>
                <a:ext uri="{FF2B5EF4-FFF2-40B4-BE49-F238E27FC236}">
                  <a16:creationId xmlns:a16="http://schemas.microsoft.com/office/drawing/2014/main" id="{1AA9B9DB-98EA-B059-DECC-07D3B2A20311}"/>
                </a:ext>
              </a:extLst>
            </p:cNvPr>
            <p:cNvSpPr txBox="1"/>
            <p:nvPr/>
          </p:nvSpPr>
          <p:spPr>
            <a:xfrm>
              <a:off x="7704258" y="499812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柔性板</a:t>
              </a:r>
            </a:p>
          </p:txBody>
        </p:sp>
        <p:sp>
          <p:nvSpPr>
            <p:cNvPr id="266" name="文本框 265">
              <a:extLst>
                <a:ext uri="{FF2B5EF4-FFF2-40B4-BE49-F238E27FC236}">
                  <a16:creationId xmlns:a16="http://schemas.microsoft.com/office/drawing/2014/main" id="{A8A75016-CA20-681F-8C68-381A37AF59F6}"/>
                </a:ext>
              </a:extLst>
            </p:cNvPr>
            <p:cNvSpPr txBox="1"/>
            <p:nvPr/>
          </p:nvSpPr>
          <p:spPr>
            <a:xfrm rot="21277953">
              <a:off x="9040998" y="5208547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/>
                <a:t>供电，光纤</a:t>
              </a: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E2C5A7E3-CE2B-100C-6B08-38BBAA3FF11F}"/>
                </a:ext>
              </a:extLst>
            </p:cNvPr>
            <p:cNvSpPr/>
            <p:nvPr/>
          </p:nvSpPr>
          <p:spPr>
            <a:xfrm>
              <a:off x="4672894" y="4509436"/>
              <a:ext cx="4937931" cy="779646"/>
            </a:xfrm>
            <a:custGeom>
              <a:avLst/>
              <a:gdLst>
                <a:gd name="connsiteX0" fmla="*/ 38672 w 4937931"/>
                <a:gd name="connsiteY0" fmla="*/ 0 h 779646"/>
                <a:gd name="connsiteX1" fmla="*/ 29047 w 4937931"/>
                <a:gd name="connsiteY1" fmla="*/ 38501 h 779646"/>
                <a:gd name="connsiteX2" fmla="*/ 171 w 4937931"/>
                <a:gd name="connsiteY2" fmla="*/ 389823 h 779646"/>
                <a:gd name="connsiteX3" fmla="*/ 14609 w 4937931"/>
                <a:gd name="connsiteY3" fmla="*/ 462012 h 779646"/>
                <a:gd name="connsiteX4" fmla="*/ 19422 w 4937931"/>
                <a:gd name="connsiteY4" fmla="*/ 486076 h 779646"/>
                <a:gd name="connsiteX5" fmla="*/ 33860 w 4937931"/>
                <a:gd name="connsiteY5" fmla="*/ 534202 h 779646"/>
                <a:gd name="connsiteX6" fmla="*/ 38672 w 4937931"/>
                <a:gd name="connsiteY6" fmla="*/ 563078 h 779646"/>
                <a:gd name="connsiteX7" fmla="*/ 53110 w 4937931"/>
                <a:gd name="connsiteY7" fmla="*/ 582328 h 779646"/>
                <a:gd name="connsiteX8" fmla="*/ 115674 w 4937931"/>
                <a:gd name="connsiteY8" fmla="*/ 664143 h 779646"/>
                <a:gd name="connsiteX9" fmla="*/ 134925 w 4937931"/>
                <a:gd name="connsiteY9" fmla="*/ 673768 h 779646"/>
                <a:gd name="connsiteX10" fmla="*/ 187864 w 4937931"/>
                <a:gd name="connsiteY10" fmla="*/ 678581 h 779646"/>
                <a:gd name="connsiteX11" fmla="*/ 332243 w 4937931"/>
                <a:gd name="connsiteY11" fmla="*/ 688206 h 779646"/>
                <a:gd name="connsiteX12" fmla="*/ 572874 w 4937931"/>
                <a:gd name="connsiteY12" fmla="*/ 697831 h 779646"/>
                <a:gd name="connsiteX13" fmla="*/ 1256268 w 4937931"/>
                <a:gd name="connsiteY13" fmla="*/ 707457 h 779646"/>
                <a:gd name="connsiteX14" fmla="*/ 1352521 w 4937931"/>
                <a:gd name="connsiteY14" fmla="*/ 712269 h 779646"/>
                <a:gd name="connsiteX15" fmla="*/ 1496900 w 4937931"/>
                <a:gd name="connsiteY15" fmla="*/ 721895 h 779646"/>
                <a:gd name="connsiteX16" fmla="*/ 1660529 w 4937931"/>
                <a:gd name="connsiteY16" fmla="*/ 726707 h 779646"/>
                <a:gd name="connsiteX17" fmla="*/ 1901161 w 4937931"/>
                <a:gd name="connsiteY17" fmla="*/ 736332 h 779646"/>
                <a:gd name="connsiteX18" fmla="*/ 2194731 w 4937931"/>
                <a:gd name="connsiteY18" fmla="*/ 745958 h 779646"/>
                <a:gd name="connsiteX19" fmla="*/ 2642306 w 4937931"/>
                <a:gd name="connsiteY19" fmla="*/ 779646 h 779646"/>
                <a:gd name="connsiteX20" fmla="*/ 3176508 w 4937931"/>
                <a:gd name="connsiteY20" fmla="*/ 774833 h 779646"/>
                <a:gd name="connsiteX21" fmla="*/ 3648146 w 4937931"/>
                <a:gd name="connsiteY21" fmla="*/ 750770 h 779646"/>
                <a:gd name="connsiteX22" fmla="*/ 4018719 w 4937931"/>
                <a:gd name="connsiteY22" fmla="*/ 697831 h 779646"/>
                <a:gd name="connsiteX23" fmla="*/ 4370041 w 4937931"/>
                <a:gd name="connsiteY23" fmla="*/ 683393 h 779646"/>
                <a:gd name="connsiteX24" fmla="*/ 4519232 w 4937931"/>
                <a:gd name="connsiteY24" fmla="*/ 683393 h 779646"/>
                <a:gd name="connsiteX25" fmla="*/ 4601047 w 4937931"/>
                <a:gd name="connsiteY25" fmla="*/ 702644 h 779646"/>
                <a:gd name="connsiteX26" fmla="*/ 4639548 w 4937931"/>
                <a:gd name="connsiteY26" fmla="*/ 712269 h 779646"/>
                <a:gd name="connsiteX27" fmla="*/ 4870554 w 4937931"/>
                <a:gd name="connsiteY27" fmla="*/ 721895 h 779646"/>
                <a:gd name="connsiteX28" fmla="*/ 4937931 w 4937931"/>
                <a:gd name="connsiteY28" fmla="*/ 736332 h 77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37931" h="779646">
                  <a:moveTo>
                    <a:pt x="38672" y="0"/>
                  </a:moveTo>
                  <a:cubicBezTo>
                    <a:pt x="35464" y="12834"/>
                    <a:pt x="30347" y="25336"/>
                    <a:pt x="29047" y="38501"/>
                  </a:cubicBezTo>
                  <a:cubicBezTo>
                    <a:pt x="17498" y="155434"/>
                    <a:pt x="7410" y="272544"/>
                    <a:pt x="171" y="389823"/>
                  </a:cubicBezTo>
                  <a:cubicBezTo>
                    <a:pt x="-1430" y="415758"/>
                    <a:pt x="8531" y="437699"/>
                    <a:pt x="14609" y="462012"/>
                  </a:cubicBezTo>
                  <a:cubicBezTo>
                    <a:pt x="16593" y="469948"/>
                    <a:pt x="17270" y="478184"/>
                    <a:pt x="19422" y="486076"/>
                  </a:cubicBezTo>
                  <a:cubicBezTo>
                    <a:pt x="28626" y="519824"/>
                    <a:pt x="28224" y="506022"/>
                    <a:pt x="33860" y="534202"/>
                  </a:cubicBezTo>
                  <a:cubicBezTo>
                    <a:pt x="35774" y="543771"/>
                    <a:pt x="35048" y="554018"/>
                    <a:pt x="38672" y="563078"/>
                  </a:cubicBezTo>
                  <a:cubicBezTo>
                    <a:pt x="41651" y="570525"/>
                    <a:pt x="48484" y="575775"/>
                    <a:pt x="53110" y="582328"/>
                  </a:cubicBezTo>
                  <a:cubicBezTo>
                    <a:pt x="64625" y="598641"/>
                    <a:pt x="91714" y="646172"/>
                    <a:pt x="115674" y="664143"/>
                  </a:cubicBezTo>
                  <a:cubicBezTo>
                    <a:pt x="121413" y="668448"/>
                    <a:pt x="127890" y="672361"/>
                    <a:pt x="134925" y="673768"/>
                  </a:cubicBezTo>
                  <a:cubicBezTo>
                    <a:pt x="152300" y="677243"/>
                    <a:pt x="170192" y="677288"/>
                    <a:pt x="187864" y="678581"/>
                  </a:cubicBezTo>
                  <a:lnTo>
                    <a:pt x="332243" y="688206"/>
                  </a:lnTo>
                  <a:cubicBezTo>
                    <a:pt x="408288" y="692862"/>
                    <a:pt x="499272" y="696555"/>
                    <a:pt x="572874" y="697831"/>
                  </a:cubicBezTo>
                  <a:lnTo>
                    <a:pt x="1256268" y="707457"/>
                  </a:lnTo>
                  <a:lnTo>
                    <a:pt x="1352521" y="712269"/>
                  </a:lnTo>
                  <a:lnTo>
                    <a:pt x="1496900" y="721895"/>
                  </a:lnTo>
                  <a:cubicBezTo>
                    <a:pt x="1551407" y="724450"/>
                    <a:pt x="1605997" y="724760"/>
                    <a:pt x="1660529" y="726707"/>
                  </a:cubicBezTo>
                  <a:lnTo>
                    <a:pt x="1901161" y="736332"/>
                  </a:lnTo>
                  <a:lnTo>
                    <a:pt x="2194731" y="745958"/>
                  </a:lnTo>
                  <a:cubicBezTo>
                    <a:pt x="2290289" y="754490"/>
                    <a:pt x="2527840" y="778873"/>
                    <a:pt x="2642306" y="779646"/>
                  </a:cubicBezTo>
                  <a:lnTo>
                    <a:pt x="3176508" y="774833"/>
                  </a:lnTo>
                  <a:cubicBezTo>
                    <a:pt x="3333721" y="766812"/>
                    <a:pt x="3491147" y="762230"/>
                    <a:pt x="3648146" y="750770"/>
                  </a:cubicBezTo>
                  <a:cubicBezTo>
                    <a:pt x="3808785" y="739045"/>
                    <a:pt x="3859898" y="716795"/>
                    <a:pt x="4018719" y="697831"/>
                  </a:cubicBezTo>
                  <a:cubicBezTo>
                    <a:pt x="4119154" y="685839"/>
                    <a:pt x="4277555" y="685495"/>
                    <a:pt x="4370041" y="683393"/>
                  </a:cubicBezTo>
                  <a:cubicBezTo>
                    <a:pt x="4437732" y="676625"/>
                    <a:pt x="4431338" y="674887"/>
                    <a:pt x="4519232" y="683393"/>
                  </a:cubicBezTo>
                  <a:cubicBezTo>
                    <a:pt x="4550368" y="686406"/>
                    <a:pt x="4571932" y="694880"/>
                    <a:pt x="4601047" y="702644"/>
                  </a:cubicBezTo>
                  <a:cubicBezTo>
                    <a:pt x="4613829" y="706052"/>
                    <a:pt x="4626441" y="710482"/>
                    <a:pt x="4639548" y="712269"/>
                  </a:cubicBezTo>
                  <a:cubicBezTo>
                    <a:pt x="4687404" y="718795"/>
                    <a:pt x="4863629" y="721691"/>
                    <a:pt x="4870554" y="721895"/>
                  </a:cubicBezTo>
                  <a:cubicBezTo>
                    <a:pt x="4924827" y="738176"/>
                    <a:pt x="4901932" y="736332"/>
                    <a:pt x="4937931" y="736332"/>
                  </a:cubicBezTo>
                </a:path>
              </a:pathLst>
            </a:custGeom>
            <a:noFill/>
            <a:ln w="666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3400A78A-44C7-29CB-BA16-B2FCDDA19D6D}"/>
                </a:ext>
              </a:extLst>
            </p:cNvPr>
            <p:cNvSpPr/>
            <p:nvPr/>
          </p:nvSpPr>
          <p:spPr>
            <a:xfrm>
              <a:off x="479657" y="2519172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E9E931E1-DBE6-D138-BD72-6201C30B3CD1}"/>
                </a:ext>
              </a:extLst>
            </p:cNvPr>
            <p:cNvSpPr/>
            <p:nvPr/>
          </p:nvSpPr>
          <p:spPr>
            <a:xfrm>
              <a:off x="8905135" y="2514276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9620E7A2-4033-0EAA-345A-3EA368DA5B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3171" y="2478895"/>
              <a:ext cx="1" cy="2487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482F85E0-714C-8EF9-C9A2-E238B8B19F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92595" y="2485643"/>
              <a:ext cx="1" cy="2487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8768382C-2C02-759D-596F-B4F02B0551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9867" y="2434339"/>
              <a:ext cx="1" cy="2487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46D8B246-AACA-89F2-91AF-B31E968DB1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8656" y="2426184"/>
              <a:ext cx="1" cy="2487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64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BD0CEFD-C396-7096-0D1E-F1390AA0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63" y="17547"/>
            <a:ext cx="8543925" cy="600073"/>
          </a:xfrm>
        </p:spPr>
        <p:txBody>
          <a:bodyPr/>
          <a:lstStyle/>
          <a:p>
            <a:r>
              <a:rPr lang="zh-CN" altLang="en-US" dirty="0"/>
              <a:t>系统方案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0654A83-B194-0027-AB65-22F8ACEFA28A}"/>
              </a:ext>
            </a:extLst>
          </p:cNvPr>
          <p:cNvSpPr/>
          <p:nvPr/>
        </p:nvSpPr>
        <p:spPr>
          <a:xfrm>
            <a:off x="4788758" y="2306687"/>
            <a:ext cx="1337879" cy="25148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120DDC4-E03C-E570-7EBE-693F61B8E722}"/>
              </a:ext>
            </a:extLst>
          </p:cNvPr>
          <p:cNvSpPr txBox="1"/>
          <p:nvPr/>
        </p:nvSpPr>
        <p:spPr>
          <a:xfrm>
            <a:off x="4874621" y="4466613"/>
            <a:ext cx="1181157" cy="27699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7 HVs&amp; Ctr/SWs</a:t>
            </a:r>
            <a:endParaRPr lang="zh-CN" altLang="en-US" sz="12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EE1A6FC-D668-E34F-8308-52E8197AEF54}"/>
              </a:ext>
            </a:extLst>
          </p:cNvPr>
          <p:cNvSpPr txBox="1"/>
          <p:nvPr/>
        </p:nvSpPr>
        <p:spPr>
          <a:xfrm>
            <a:off x="4874622" y="2548256"/>
            <a:ext cx="1161140" cy="307777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PoL</a:t>
            </a:r>
            <a:endParaRPr lang="zh-CN" altLang="en-US" sz="14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426143C-D133-1791-9D84-BA930975F8A4}"/>
              </a:ext>
            </a:extLst>
          </p:cNvPr>
          <p:cNvSpPr/>
          <p:nvPr/>
        </p:nvSpPr>
        <p:spPr>
          <a:xfrm>
            <a:off x="1726879" y="2381076"/>
            <a:ext cx="560032" cy="2441360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38F424D-4BA6-EC76-B602-85FB12E2B5BE}"/>
              </a:ext>
            </a:extLst>
          </p:cNvPr>
          <p:cNvSpPr txBox="1"/>
          <p:nvPr/>
        </p:nvSpPr>
        <p:spPr>
          <a:xfrm rot="16200000">
            <a:off x="1216234" y="3417089"/>
            <a:ext cx="143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LGAD/Si Strip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A9D310D-6E50-586F-43CB-706D1955219C}"/>
              </a:ext>
            </a:extLst>
          </p:cNvPr>
          <p:cNvSpPr/>
          <p:nvPr/>
        </p:nvSpPr>
        <p:spPr>
          <a:xfrm>
            <a:off x="4827121" y="3568987"/>
            <a:ext cx="1273720" cy="7026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78A8C48-6B14-8C2C-BBB3-DDDF9F20A3DB}"/>
              </a:ext>
            </a:extLst>
          </p:cNvPr>
          <p:cNvSpPr txBox="1"/>
          <p:nvPr/>
        </p:nvSpPr>
        <p:spPr>
          <a:xfrm>
            <a:off x="4974203" y="3669810"/>
            <a:ext cx="121539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 err="1"/>
              <a:t>LpGBT</a:t>
            </a:r>
            <a:r>
              <a:rPr lang="en-US" altLang="zh-CN" dirty="0"/>
              <a:t>/</a:t>
            </a:r>
          </a:p>
          <a:p>
            <a:r>
              <a:rPr lang="en-US" altLang="zh-CN" dirty="0" err="1"/>
              <a:t>LpGBT_like</a:t>
            </a:r>
            <a:endParaRPr lang="zh-CN" altLang="en-US" dirty="0"/>
          </a:p>
        </p:txBody>
      </p:sp>
      <p:sp>
        <p:nvSpPr>
          <p:cNvPr id="35" name="弧形 34">
            <a:extLst>
              <a:ext uri="{FF2B5EF4-FFF2-40B4-BE49-F238E27FC236}">
                <a16:creationId xmlns:a16="http://schemas.microsoft.com/office/drawing/2014/main" id="{E3ACF211-95FB-5DEB-81BD-8D908E95C696}"/>
              </a:ext>
            </a:extLst>
          </p:cNvPr>
          <p:cNvSpPr/>
          <p:nvPr/>
        </p:nvSpPr>
        <p:spPr>
          <a:xfrm>
            <a:off x="2119750" y="3355616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弧形 35">
            <a:extLst>
              <a:ext uri="{FF2B5EF4-FFF2-40B4-BE49-F238E27FC236}">
                <a16:creationId xmlns:a16="http://schemas.microsoft.com/office/drawing/2014/main" id="{DE5DD4AA-3908-E6F8-9FB0-824709D66826}"/>
              </a:ext>
            </a:extLst>
          </p:cNvPr>
          <p:cNvSpPr/>
          <p:nvPr/>
        </p:nvSpPr>
        <p:spPr>
          <a:xfrm rot="18753988">
            <a:off x="2072636" y="3048914"/>
            <a:ext cx="517121" cy="275773"/>
          </a:xfrm>
          <a:prstGeom prst="arc">
            <a:avLst>
              <a:gd name="adj1" fmla="val 16200000"/>
              <a:gd name="adj2" fmla="val 134650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弧形 36">
            <a:extLst>
              <a:ext uri="{FF2B5EF4-FFF2-40B4-BE49-F238E27FC236}">
                <a16:creationId xmlns:a16="http://schemas.microsoft.com/office/drawing/2014/main" id="{A105102A-D11A-0D0F-5CC3-55F5FFB0A0D0}"/>
              </a:ext>
            </a:extLst>
          </p:cNvPr>
          <p:cNvSpPr/>
          <p:nvPr/>
        </p:nvSpPr>
        <p:spPr>
          <a:xfrm rot="18753988">
            <a:off x="2068557" y="3181363"/>
            <a:ext cx="517121" cy="275773"/>
          </a:xfrm>
          <a:prstGeom prst="arc">
            <a:avLst>
              <a:gd name="adj1" fmla="val 16200000"/>
              <a:gd name="adj2" fmla="val 134650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弧形 37">
            <a:extLst>
              <a:ext uri="{FF2B5EF4-FFF2-40B4-BE49-F238E27FC236}">
                <a16:creationId xmlns:a16="http://schemas.microsoft.com/office/drawing/2014/main" id="{04A0DBF5-E2C8-5FFF-EDDA-8F8795EE907C}"/>
              </a:ext>
            </a:extLst>
          </p:cNvPr>
          <p:cNvSpPr/>
          <p:nvPr/>
        </p:nvSpPr>
        <p:spPr>
          <a:xfrm rot="18753988">
            <a:off x="2073655" y="3343813"/>
            <a:ext cx="517121" cy="275773"/>
          </a:xfrm>
          <a:prstGeom prst="arc">
            <a:avLst>
              <a:gd name="adj1" fmla="val 16200000"/>
              <a:gd name="adj2" fmla="val 134650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弧形 38">
            <a:extLst>
              <a:ext uri="{FF2B5EF4-FFF2-40B4-BE49-F238E27FC236}">
                <a16:creationId xmlns:a16="http://schemas.microsoft.com/office/drawing/2014/main" id="{D9AC9E97-B968-1577-BE1F-BA478F89E9AF}"/>
              </a:ext>
            </a:extLst>
          </p:cNvPr>
          <p:cNvSpPr/>
          <p:nvPr/>
        </p:nvSpPr>
        <p:spPr>
          <a:xfrm rot="18753988">
            <a:off x="2063763" y="3517766"/>
            <a:ext cx="517121" cy="275773"/>
          </a:xfrm>
          <a:prstGeom prst="arc">
            <a:avLst>
              <a:gd name="adj1" fmla="val 16200000"/>
              <a:gd name="adj2" fmla="val 134650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弧形 39">
            <a:extLst>
              <a:ext uri="{FF2B5EF4-FFF2-40B4-BE49-F238E27FC236}">
                <a16:creationId xmlns:a16="http://schemas.microsoft.com/office/drawing/2014/main" id="{C65FF3E9-795D-6540-7C5D-293CFD86A314}"/>
              </a:ext>
            </a:extLst>
          </p:cNvPr>
          <p:cNvSpPr/>
          <p:nvPr/>
        </p:nvSpPr>
        <p:spPr>
          <a:xfrm rot="18753988">
            <a:off x="2063763" y="3655616"/>
            <a:ext cx="517121" cy="275773"/>
          </a:xfrm>
          <a:prstGeom prst="arc">
            <a:avLst>
              <a:gd name="adj1" fmla="val 16200000"/>
              <a:gd name="adj2" fmla="val 134650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弧形 40">
            <a:extLst>
              <a:ext uri="{FF2B5EF4-FFF2-40B4-BE49-F238E27FC236}">
                <a16:creationId xmlns:a16="http://schemas.microsoft.com/office/drawing/2014/main" id="{9B7D9907-0532-346D-749A-39A7A26D5066}"/>
              </a:ext>
            </a:extLst>
          </p:cNvPr>
          <p:cNvSpPr/>
          <p:nvPr/>
        </p:nvSpPr>
        <p:spPr>
          <a:xfrm rot="18753988">
            <a:off x="2063763" y="3808296"/>
            <a:ext cx="517121" cy="275773"/>
          </a:xfrm>
          <a:prstGeom prst="arc">
            <a:avLst>
              <a:gd name="adj1" fmla="val 16200000"/>
              <a:gd name="adj2" fmla="val 134650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弧形 41">
            <a:extLst>
              <a:ext uri="{FF2B5EF4-FFF2-40B4-BE49-F238E27FC236}">
                <a16:creationId xmlns:a16="http://schemas.microsoft.com/office/drawing/2014/main" id="{372A3E40-73D8-CDBB-E735-7102653272C9}"/>
              </a:ext>
            </a:extLst>
          </p:cNvPr>
          <p:cNvSpPr/>
          <p:nvPr/>
        </p:nvSpPr>
        <p:spPr>
          <a:xfrm rot="18753988">
            <a:off x="2076403" y="4310368"/>
            <a:ext cx="517121" cy="275773"/>
          </a:xfrm>
          <a:prstGeom prst="arc">
            <a:avLst>
              <a:gd name="adj1" fmla="val 16200000"/>
              <a:gd name="adj2" fmla="val 134650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弧形 42">
            <a:extLst>
              <a:ext uri="{FF2B5EF4-FFF2-40B4-BE49-F238E27FC236}">
                <a16:creationId xmlns:a16="http://schemas.microsoft.com/office/drawing/2014/main" id="{DC8F0BA0-FB1E-C016-BCBB-BAD48E2EDD0F}"/>
              </a:ext>
            </a:extLst>
          </p:cNvPr>
          <p:cNvSpPr/>
          <p:nvPr/>
        </p:nvSpPr>
        <p:spPr>
          <a:xfrm rot="18753988">
            <a:off x="2038207" y="4390392"/>
            <a:ext cx="575590" cy="353813"/>
          </a:xfrm>
          <a:prstGeom prst="arc">
            <a:avLst>
              <a:gd name="adj1" fmla="val 16200000"/>
              <a:gd name="adj2" fmla="val 134650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弧形 44">
            <a:extLst>
              <a:ext uri="{FF2B5EF4-FFF2-40B4-BE49-F238E27FC236}">
                <a16:creationId xmlns:a16="http://schemas.microsoft.com/office/drawing/2014/main" id="{45E87C30-1D11-AFD2-5A1D-60C0D82CABC6}"/>
              </a:ext>
            </a:extLst>
          </p:cNvPr>
          <p:cNvSpPr/>
          <p:nvPr/>
        </p:nvSpPr>
        <p:spPr>
          <a:xfrm rot="18753988">
            <a:off x="2066843" y="4234002"/>
            <a:ext cx="575590" cy="353813"/>
          </a:xfrm>
          <a:prstGeom prst="arc">
            <a:avLst>
              <a:gd name="adj1" fmla="val 16200000"/>
              <a:gd name="adj2" fmla="val 134650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弧形 45">
            <a:extLst>
              <a:ext uri="{FF2B5EF4-FFF2-40B4-BE49-F238E27FC236}">
                <a16:creationId xmlns:a16="http://schemas.microsoft.com/office/drawing/2014/main" id="{184E7AD6-5FE2-8F81-5750-22E238CF6F94}"/>
              </a:ext>
            </a:extLst>
          </p:cNvPr>
          <p:cNvSpPr/>
          <p:nvPr/>
        </p:nvSpPr>
        <p:spPr>
          <a:xfrm rot="18753988">
            <a:off x="2043132" y="4628719"/>
            <a:ext cx="517121" cy="275773"/>
          </a:xfrm>
          <a:prstGeom prst="arc">
            <a:avLst>
              <a:gd name="adj1" fmla="val 16200000"/>
              <a:gd name="adj2" fmla="val 134650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弧形 46">
            <a:extLst>
              <a:ext uri="{FF2B5EF4-FFF2-40B4-BE49-F238E27FC236}">
                <a16:creationId xmlns:a16="http://schemas.microsoft.com/office/drawing/2014/main" id="{E81F13AA-CC9D-7DF7-12DC-5FF3174AB2E4}"/>
              </a:ext>
            </a:extLst>
          </p:cNvPr>
          <p:cNvSpPr/>
          <p:nvPr/>
        </p:nvSpPr>
        <p:spPr>
          <a:xfrm rot="18753988">
            <a:off x="2014625" y="4713608"/>
            <a:ext cx="575590" cy="353813"/>
          </a:xfrm>
          <a:prstGeom prst="arc">
            <a:avLst>
              <a:gd name="adj1" fmla="val 16200000"/>
              <a:gd name="adj2" fmla="val 134650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弧形 47">
            <a:extLst>
              <a:ext uri="{FF2B5EF4-FFF2-40B4-BE49-F238E27FC236}">
                <a16:creationId xmlns:a16="http://schemas.microsoft.com/office/drawing/2014/main" id="{56FC3CF7-A600-7F27-565A-48171B1EA5E0}"/>
              </a:ext>
            </a:extLst>
          </p:cNvPr>
          <p:cNvSpPr/>
          <p:nvPr/>
        </p:nvSpPr>
        <p:spPr>
          <a:xfrm rot="18753988">
            <a:off x="2071768" y="4486620"/>
            <a:ext cx="517121" cy="275773"/>
          </a:xfrm>
          <a:prstGeom prst="arc">
            <a:avLst>
              <a:gd name="adj1" fmla="val 16200000"/>
              <a:gd name="adj2" fmla="val 134650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弧形 48">
            <a:extLst>
              <a:ext uri="{FF2B5EF4-FFF2-40B4-BE49-F238E27FC236}">
                <a16:creationId xmlns:a16="http://schemas.microsoft.com/office/drawing/2014/main" id="{0F60560F-D2B8-2CCF-1377-9EA75D66CAC6}"/>
              </a:ext>
            </a:extLst>
          </p:cNvPr>
          <p:cNvSpPr/>
          <p:nvPr/>
        </p:nvSpPr>
        <p:spPr>
          <a:xfrm rot="18753988">
            <a:off x="2033572" y="4552353"/>
            <a:ext cx="575590" cy="353813"/>
          </a:xfrm>
          <a:prstGeom prst="arc">
            <a:avLst>
              <a:gd name="adj1" fmla="val 16200000"/>
              <a:gd name="adj2" fmla="val 134650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32E6DEC3-1846-FB6F-68AF-82F0931F441A}"/>
              </a:ext>
            </a:extLst>
          </p:cNvPr>
          <p:cNvCxnSpPr>
            <a:cxnSpLocks/>
          </p:cNvCxnSpPr>
          <p:nvPr/>
        </p:nvCxnSpPr>
        <p:spPr>
          <a:xfrm flipH="1">
            <a:off x="6100841" y="2718081"/>
            <a:ext cx="632527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050C69A9-D4E0-4598-87DD-9386076998EA}"/>
              </a:ext>
            </a:extLst>
          </p:cNvPr>
          <p:cNvSpPr txBox="1"/>
          <p:nvPr/>
        </p:nvSpPr>
        <p:spPr>
          <a:xfrm>
            <a:off x="6035761" y="2419761"/>
            <a:ext cx="814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48V/24V</a:t>
            </a:r>
            <a:endParaRPr lang="zh-CN" altLang="en-US" sz="1400" dirty="0"/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86BFFA63-9193-33BE-CCD1-BF08ECF5EA13}"/>
              </a:ext>
            </a:extLst>
          </p:cNvPr>
          <p:cNvCxnSpPr>
            <a:cxnSpLocks/>
          </p:cNvCxnSpPr>
          <p:nvPr/>
        </p:nvCxnSpPr>
        <p:spPr>
          <a:xfrm>
            <a:off x="6126637" y="3968393"/>
            <a:ext cx="673205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B22E573E-7AE6-BA8A-648E-0238BD4AF61F}"/>
              </a:ext>
            </a:extLst>
          </p:cNvPr>
          <p:cNvCxnSpPr>
            <a:cxnSpLocks/>
          </p:cNvCxnSpPr>
          <p:nvPr/>
        </p:nvCxnSpPr>
        <p:spPr>
          <a:xfrm flipH="1" flipV="1">
            <a:off x="6115347" y="4590889"/>
            <a:ext cx="668797" cy="1304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4726FA73-BC39-5938-ED20-93E0A9A43465}"/>
              </a:ext>
            </a:extLst>
          </p:cNvPr>
          <p:cNvCxnSpPr>
            <a:cxnSpLocks/>
          </p:cNvCxnSpPr>
          <p:nvPr/>
        </p:nvCxnSpPr>
        <p:spPr>
          <a:xfrm flipH="1">
            <a:off x="6126637" y="3789820"/>
            <a:ext cx="6332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102EB5F3-AF82-451C-B5A8-3860CC9E4882}"/>
              </a:ext>
            </a:extLst>
          </p:cNvPr>
          <p:cNvSpPr txBox="1"/>
          <p:nvPr/>
        </p:nvSpPr>
        <p:spPr>
          <a:xfrm>
            <a:off x="6078263" y="3716241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Ctr</a:t>
            </a:r>
            <a:r>
              <a:rPr lang="zh-CN" altLang="en-US" sz="1400" dirty="0"/>
              <a:t>，</a:t>
            </a:r>
            <a:r>
              <a:rPr lang="en-US" altLang="zh-CN" sz="1400" dirty="0" err="1"/>
              <a:t>clk</a:t>
            </a:r>
            <a:endParaRPr lang="zh-CN" altLang="en-US" sz="1400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C4B8A11F-F66D-7AE9-5C19-0BB2E0068288}"/>
              </a:ext>
            </a:extLst>
          </p:cNvPr>
          <p:cNvSpPr txBox="1"/>
          <p:nvPr/>
        </p:nvSpPr>
        <p:spPr>
          <a:xfrm>
            <a:off x="6223933" y="3964313"/>
            <a:ext cx="509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data</a:t>
            </a:r>
            <a:endParaRPr lang="zh-CN" altLang="en-US" sz="1400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B5AD278-CB0E-EA58-EAF2-3F2213F84404}"/>
              </a:ext>
            </a:extLst>
          </p:cNvPr>
          <p:cNvSpPr txBox="1"/>
          <p:nvPr/>
        </p:nvSpPr>
        <p:spPr>
          <a:xfrm>
            <a:off x="6303794" y="4590889"/>
            <a:ext cx="349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LV</a:t>
            </a:r>
            <a:endParaRPr lang="zh-CN" altLang="en-US" sz="1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0115FBB-1858-BDC8-2E8F-20C37F28D826}"/>
              </a:ext>
            </a:extLst>
          </p:cNvPr>
          <p:cNvSpPr/>
          <p:nvPr/>
        </p:nvSpPr>
        <p:spPr>
          <a:xfrm>
            <a:off x="2502929" y="2375885"/>
            <a:ext cx="1881188" cy="244135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88F6F9A-4BC1-D64E-FEC4-CE711386FA12}"/>
              </a:ext>
            </a:extLst>
          </p:cNvPr>
          <p:cNvCxnSpPr>
            <a:cxnSpLocks/>
            <a:stCxn id="11" idx="1"/>
            <a:endCxn id="21" idx="3"/>
          </p:cNvCxnSpPr>
          <p:nvPr/>
        </p:nvCxnSpPr>
        <p:spPr>
          <a:xfrm flipH="1" flipV="1">
            <a:off x="4088500" y="2692039"/>
            <a:ext cx="786122" cy="10106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5E0E4616-3F13-DC5E-DC30-2C65179F107F}"/>
              </a:ext>
            </a:extLst>
          </p:cNvPr>
          <p:cNvCxnSpPr>
            <a:cxnSpLocks/>
          </p:cNvCxnSpPr>
          <p:nvPr/>
        </p:nvCxnSpPr>
        <p:spPr>
          <a:xfrm>
            <a:off x="4125018" y="4042345"/>
            <a:ext cx="673205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6CF61B02-4F32-CFB7-3EB2-ADD56C5D9302}"/>
              </a:ext>
            </a:extLst>
          </p:cNvPr>
          <p:cNvCxnSpPr>
            <a:cxnSpLocks/>
          </p:cNvCxnSpPr>
          <p:nvPr/>
        </p:nvCxnSpPr>
        <p:spPr>
          <a:xfrm flipH="1">
            <a:off x="4125018" y="3836346"/>
            <a:ext cx="6332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箭头: 右 33">
            <a:extLst>
              <a:ext uri="{FF2B5EF4-FFF2-40B4-BE49-F238E27FC236}">
                <a16:creationId xmlns:a16="http://schemas.microsoft.com/office/drawing/2014/main" id="{0C832ED7-A0CB-6B9F-16D3-C07FA400750A}"/>
              </a:ext>
            </a:extLst>
          </p:cNvPr>
          <p:cNvSpPr/>
          <p:nvPr/>
        </p:nvSpPr>
        <p:spPr>
          <a:xfrm rot="10800000">
            <a:off x="4381998" y="4528316"/>
            <a:ext cx="405718" cy="214219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0E9727A-A37A-51C2-D8DB-908DB6B75210}"/>
              </a:ext>
            </a:extLst>
          </p:cNvPr>
          <p:cNvCxnSpPr>
            <a:cxnSpLocks/>
          </p:cNvCxnSpPr>
          <p:nvPr/>
        </p:nvCxnSpPr>
        <p:spPr>
          <a:xfrm flipV="1">
            <a:off x="4439148" y="3773711"/>
            <a:ext cx="114300" cy="1292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BCB665E9-6ABF-B56F-4152-D6F469B5B68D}"/>
              </a:ext>
            </a:extLst>
          </p:cNvPr>
          <p:cNvCxnSpPr>
            <a:cxnSpLocks/>
          </p:cNvCxnSpPr>
          <p:nvPr/>
        </p:nvCxnSpPr>
        <p:spPr>
          <a:xfrm flipV="1">
            <a:off x="4422502" y="3974504"/>
            <a:ext cx="114300" cy="1292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3DF7A709-1CEB-198B-6BA8-3FA111441CE8}"/>
              </a:ext>
            </a:extLst>
          </p:cNvPr>
          <p:cNvSpPr/>
          <p:nvPr/>
        </p:nvSpPr>
        <p:spPr>
          <a:xfrm>
            <a:off x="2641478" y="3135644"/>
            <a:ext cx="845103" cy="6000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D91943E-8DF2-57B6-B976-F6EDE05DB195}"/>
              </a:ext>
            </a:extLst>
          </p:cNvPr>
          <p:cNvSpPr/>
          <p:nvPr/>
        </p:nvSpPr>
        <p:spPr>
          <a:xfrm>
            <a:off x="2641477" y="3217189"/>
            <a:ext cx="845103" cy="6000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E0950A4-E0A1-0203-AF56-8B33C230C6AF}"/>
              </a:ext>
            </a:extLst>
          </p:cNvPr>
          <p:cNvSpPr/>
          <p:nvPr/>
        </p:nvSpPr>
        <p:spPr>
          <a:xfrm>
            <a:off x="2646335" y="3302914"/>
            <a:ext cx="845103" cy="6000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9F8BCB4-7DDD-09D9-B9DF-E99D39B4FE72}"/>
              </a:ext>
            </a:extLst>
          </p:cNvPr>
          <p:cNvSpPr/>
          <p:nvPr/>
        </p:nvSpPr>
        <p:spPr>
          <a:xfrm>
            <a:off x="2636619" y="3374947"/>
            <a:ext cx="845103" cy="6000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4A4811-6749-BF3A-5E12-AE5774DF4D28}"/>
              </a:ext>
            </a:extLst>
          </p:cNvPr>
          <p:cNvSpPr/>
          <p:nvPr/>
        </p:nvSpPr>
        <p:spPr>
          <a:xfrm>
            <a:off x="2636619" y="3480683"/>
            <a:ext cx="845103" cy="6000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2ABB8A5-A2DD-AE98-8D75-8328E1BED80D}"/>
              </a:ext>
            </a:extLst>
          </p:cNvPr>
          <p:cNvSpPr/>
          <p:nvPr/>
        </p:nvSpPr>
        <p:spPr>
          <a:xfrm>
            <a:off x="2636619" y="3556255"/>
            <a:ext cx="845103" cy="60007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8B03891-AA3A-03FB-1D5C-0BA92555F299}"/>
              </a:ext>
            </a:extLst>
          </p:cNvPr>
          <p:cNvSpPr/>
          <p:nvPr/>
        </p:nvSpPr>
        <p:spPr>
          <a:xfrm>
            <a:off x="2636619" y="3660694"/>
            <a:ext cx="845103" cy="6000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561BE14-EC68-81CE-CA28-613BEE0C48E3}"/>
              </a:ext>
            </a:extLst>
          </p:cNvPr>
          <p:cNvSpPr txBox="1"/>
          <p:nvPr/>
        </p:nvSpPr>
        <p:spPr>
          <a:xfrm>
            <a:off x="2701502" y="3836067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22 ASICs </a:t>
            </a:r>
            <a:endParaRPr lang="zh-CN" altLang="en-US" sz="11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556C5B3-776F-7C35-09E5-E07BA8B34774}"/>
              </a:ext>
            </a:extLst>
          </p:cNvPr>
          <p:cNvSpPr txBox="1"/>
          <p:nvPr/>
        </p:nvSpPr>
        <p:spPr>
          <a:xfrm>
            <a:off x="3264344" y="2491984"/>
            <a:ext cx="824156" cy="40011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b="1" dirty="0" err="1"/>
              <a:t>PoLs</a:t>
            </a:r>
            <a:endParaRPr lang="en-US" altLang="zh-CN" sz="1000" b="1" dirty="0"/>
          </a:p>
          <a:p>
            <a:r>
              <a:rPr lang="en-US" altLang="zh-CN" sz="1000" dirty="0"/>
              <a:t>1.2/2.5V</a:t>
            </a:r>
            <a:endParaRPr lang="zh-CN" altLang="en-US" sz="1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FEA106C-724D-7867-138B-97EC5E5F411F}"/>
              </a:ext>
            </a:extLst>
          </p:cNvPr>
          <p:cNvSpPr txBox="1"/>
          <p:nvPr/>
        </p:nvSpPr>
        <p:spPr>
          <a:xfrm rot="16200000">
            <a:off x="3409884" y="3593796"/>
            <a:ext cx="1162529" cy="246221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数据汇总</a:t>
            </a: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E4321C2E-F24D-2315-9161-D49DE103F8A1}"/>
              </a:ext>
            </a:extLst>
          </p:cNvPr>
          <p:cNvGrpSpPr/>
          <p:nvPr/>
        </p:nvGrpSpPr>
        <p:grpSpPr>
          <a:xfrm>
            <a:off x="3420400" y="3183954"/>
            <a:ext cx="468272" cy="1064217"/>
            <a:chOff x="3741778" y="5158114"/>
            <a:chExt cx="468272" cy="1064217"/>
          </a:xfrm>
        </p:grpSpPr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EEDD4A6F-CD21-CDEA-DDA2-17F3BD8CBFDF}"/>
                </a:ext>
              </a:extLst>
            </p:cNvPr>
            <p:cNvCxnSpPr>
              <a:cxnSpLocks/>
            </p:cNvCxnSpPr>
            <p:nvPr/>
          </p:nvCxnSpPr>
          <p:spPr>
            <a:xfrm>
              <a:off x="3789071" y="5239349"/>
              <a:ext cx="420979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1D0DCD45-B94D-964D-17E2-FC3329CB49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8465" y="5158114"/>
              <a:ext cx="114300" cy="1463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7ECD0C73-D0FB-7EE0-1861-878C4638ACC5}"/>
                </a:ext>
              </a:extLst>
            </p:cNvPr>
            <p:cNvCxnSpPr>
              <a:cxnSpLocks/>
            </p:cNvCxnSpPr>
            <p:nvPr/>
          </p:nvCxnSpPr>
          <p:spPr>
            <a:xfrm>
              <a:off x="3796250" y="5394533"/>
              <a:ext cx="4138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D677843E-4E9B-69EE-377A-26348D566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1139" y="5321340"/>
              <a:ext cx="114300" cy="1463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箭头连接符 86">
              <a:extLst>
                <a:ext uri="{FF2B5EF4-FFF2-40B4-BE49-F238E27FC236}">
                  <a16:creationId xmlns:a16="http://schemas.microsoft.com/office/drawing/2014/main" id="{E68EE013-6CCD-4502-CDAF-845C27258DD4}"/>
                </a:ext>
              </a:extLst>
            </p:cNvPr>
            <p:cNvCxnSpPr>
              <a:cxnSpLocks/>
            </p:cNvCxnSpPr>
            <p:nvPr/>
          </p:nvCxnSpPr>
          <p:spPr>
            <a:xfrm>
              <a:off x="3761256" y="5540919"/>
              <a:ext cx="420979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4D25DF8D-92BB-4ED8-9D7B-D6CC3369A6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0650" y="5459684"/>
              <a:ext cx="114300" cy="1463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箭头连接符 88">
              <a:extLst>
                <a:ext uri="{FF2B5EF4-FFF2-40B4-BE49-F238E27FC236}">
                  <a16:creationId xmlns:a16="http://schemas.microsoft.com/office/drawing/2014/main" id="{DE0C5363-0DDF-9C1B-9B96-7D16C5306FC1}"/>
                </a:ext>
              </a:extLst>
            </p:cNvPr>
            <p:cNvCxnSpPr>
              <a:cxnSpLocks/>
            </p:cNvCxnSpPr>
            <p:nvPr/>
          </p:nvCxnSpPr>
          <p:spPr>
            <a:xfrm>
              <a:off x="3768435" y="5696103"/>
              <a:ext cx="4138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9D3C56BC-7869-C4E8-CEB3-EC631B22A7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3324" y="5622910"/>
              <a:ext cx="114300" cy="1463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箭头连接符 90">
              <a:extLst>
                <a:ext uri="{FF2B5EF4-FFF2-40B4-BE49-F238E27FC236}">
                  <a16:creationId xmlns:a16="http://schemas.microsoft.com/office/drawing/2014/main" id="{7959E8EC-FA00-CD22-0645-81CF8EB95B29}"/>
                </a:ext>
              </a:extLst>
            </p:cNvPr>
            <p:cNvCxnSpPr>
              <a:cxnSpLocks/>
            </p:cNvCxnSpPr>
            <p:nvPr/>
          </p:nvCxnSpPr>
          <p:spPr>
            <a:xfrm>
              <a:off x="3757720" y="5847567"/>
              <a:ext cx="4138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0E7CC6C1-3131-1925-6589-3D894BBF0D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2609" y="5774374"/>
              <a:ext cx="114300" cy="1463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F4C04928-4CFD-07BB-C27F-7D9674B3BFC5}"/>
                </a:ext>
              </a:extLst>
            </p:cNvPr>
            <p:cNvCxnSpPr>
              <a:cxnSpLocks/>
            </p:cNvCxnSpPr>
            <p:nvPr/>
          </p:nvCxnSpPr>
          <p:spPr>
            <a:xfrm>
              <a:off x="3741778" y="5993953"/>
              <a:ext cx="420979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918DBC8C-389A-B928-8FA5-3B4F7378F3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1172" y="5912718"/>
              <a:ext cx="114300" cy="1463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箭头连接符 94">
              <a:extLst>
                <a:ext uri="{FF2B5EF4-FFF2-40B4-BE49-F238E27FC236}">
                  <a16:creationId xmlns:a16="http://schemas.microsoft.com/office/drawing/2014/main" id="{3AA97C28-6EFA-A032-E325-0A8EA78D3AF5}"/>
                </a:ext>
              </a:extLst>
            </p:cNvPr>
            <p:cNvCxnSpPr>
              <a:cxnSpLocks/>
            </p:cNvCxnSpPr>
            <p:nvPr/>
          </p:nvCxnSpPr>
          <p:spPr>
            <a:xfrm>
              <a:off x="3748957" y="6149137"/>
              <a:ext cx="4138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B552E7D6-D710-5D28-AF58-C1375DF206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3846" y="6075944"/>
              <a:ext cx="114300" cy="1463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矩形 101">
            <a:extLst>
              <a:ext uri="{FF2B5EF4-FFF2-40B4-BE49-F238E27FC236}">
                <a16:creationId xmlns:a16="http://schemas.microsoft.com/office/drawing/2014/main" id="{A9248387-7BCC-B8ED-192F-6D7825DC0AB2}"/>
              </a:ext>
            </a:extLst>
          </p:cNvPr>
          <p:cNvSpPr/>
          <p:nvPr/>
        </p:nvSpPr>
        <p:spPr>
          <a:xfrm>
            <a:off x="6804749" y="2203022"/>
            <a:ext cx="1396215" cy="27038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A8F7E75A-B332-3CC5-F087-87290E77A18E}"/>
              </a:ext>
            </a:extLst>
          </p:cNvPr>
          <p:cNvSpPr txBox="1"/>
          <p:nvPr/>
        </p:nvSpPr>
        <p:spPr>
          <a:xfrm>
            <a:off x="7177326" y="3370297"/>
            <a:ext cx="542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BEC</a:t>
            </a:r>
            <a:endParaRPr lang="zh-CN" altLang="en-US" dirty="0"/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59CE7C2C-3BC9-D0A3-5711-76620A4B8EE6}"/>
              </a:ext>
            </a:extLst>
          </p:cNvPr>
          <p:cNvSpPr txBox="1"/>
          <p:nvPr/>
        </p:nvSpPr>
        <p:spPr>
          <a:xfrm>
            <a:off x="1587335" y="5040813"/>
            <a:ext cx="6269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数据汇总芯片，自研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若没有可用的高压模块，直接每个</a:t>
            </a:r>
            <a:r>
              <a:rPr lang="en-US" altLang="zh-CN" dirty="0"/>
              <a:t>module</a:t>
            </a:r>
            <a:r>
              <a:rPr lang="zh-CN" altLang="en-US" dirty="0"/>
              <a:t>通过电缆给高压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若</a:t>
            </a:r>
            <a:r>
              <a:rPr lang="en-US" altLang="zh-CN" dirty="0" err="1"/>
              <a:t>LpGBT</a:t>
            </a:r>
            <a:r>
              <a:rPr lang="zh-CN" altLang="en-US" dirty="0"/>
              <a:t>无法采购，自研</a:t>
            </a:r>
            <a:r>
              <a:rPr lang="en-US" altLang="zh-CN" dirty="0" err="1"/>
              <a:t>LpGBT_like</a:t>
            </a:r>
            <a:r>
              <a:rPr lang="zh-CN" altLang="en-US" dirty="0"/>
              <a:t>芯片系列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EAA01424-8446-D081-83E7-B86D4C86ADF2}"/>
              </a:ext>
            </a:extLst>
          </p:cNvPr>
          <p:cNvSpPr txBox="1"/>
          <p:nvPr/>
        </p:nvSpPr>
        <p:spPr>
          <a:xfrm>
            <a:off x="2659183" y="2061162"/>
            <a:ext cx="1492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信号读出</a:t>
            </a:r>
            <a:r>
              <a:rPr lang="en-US" altLang="zh-CN" sz="1200" dirty="0"/>
              <a:t>+</a:t>
            </a:r>
            <a:r>
              <a:rPr lang="zh-CN" altLang="en-US" sz="1200" dirty="0"/>
              <a:t>一级汇总</a:t>
            </a: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CC9F59D4-52DB-7325-790E-5A4C7E90ACF1}"/>
              </a:ext>
            </a:extLst>
          </p:cNvPr>
          <p:cNvSpPr txBox="1"/>
          <p:nvPr/>
        </p:nvSpPr>
        <p:spPr>
          <a:xfrm>
            <a:off x="5085071" y="20296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二级汇总</a:t>
            </a: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6078C599-6CE1-307E-D301-83106D94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334" y="640734"/>
            <a:ext cx="3439540" cy="1325374"/>
          </a:xfrm>
          <a:ln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altLang="zh-CN" sz="1400" dirty="0"/>
              <a:t>Si Strip</a:t>
            </a:r>
          </a:p>
          <a:p>
            <a:r>
              <a:rPr lang="zh-CN" altLang="en-US" sz="1400" dirty="0"/>
              <a:t>数据汇总及传输，</a:t>
            </a:r>
            <a:r>
              <a:rPr lang="en-US" altLang="zh-CN" sz="1400" dirty="0" err="1"/>
              <a:t>LpGBT</a:t>
            </a:r>
            <a:r>
              <a:rPr lang="zh-CN" altLang="en-US" sz="1400" dirty="0"/>
              <a:t>，光纤</a:t>
            </a:r>
            <a:endParaRPr lang="en-US" altLang="zh-CN" sz="1400" dirty="0"/>
          </a:p>
          <a:p>
            <a:r>
              <a:rPr lang="zh-CN" altLang="en-US" sz="1400" dirty="0"/>
              <a:t>高压</a:t>
            </a:r>
            <a:r>
              <a:rPr lang="en-US" altLang="zh-CN" sz="1400" dirty="0"/>
              <a:t>(500V)</a:t>
            </a:r>
            <a:r>
              <a:rPr lang="zh-CN" altLang="en-US" sz="1400" dirty="0"/>
              <a:t>及控制</a:t>
            </a:r>
            <a:r>
              <a:rPr lang="en-US" altLang="zh-CN" sz="1400" dirty="0"/>
              <a:t>:</a:t>
            </a:r>
            <a:r>
              <a:rPr lang="zh-CN" altLang="en-US" sz="1400" dirty="0"/>
              <a:t>同一高压，单独</a:t>
            </a:r>
            <a:r>
              <a:rPr lang="zh-CN" altLang="en-US" sz="1400" dirty="0">
                <a:solidFill>
                  <a:srgbClr val="FF0000"/>
                </a:solidFill>
              </a:rPr>
              <a:t>开关控制</a:t>
            </a:r>
            <a:endParaRPr lang="en-US" altLang="zh-CN" sz="1400" dirty="0"/>
          </a:p>
          <a:p>
            <a:r>
              <a:rPr lang="en-US" altLang="zh-CN" sz="1400" dirty="0"/>
              <a:t> </a:t>
            </a:r>
            <a:r>
              <a:rPr lang="zh-CN" altLang="en-US" sz="1400" dirty="0"/>
              <a:t>触发</a:t>
            </a:r>
            <a:r>
              <a:rPr lang="en-US" altLang="zh-CN" sz="1400" dirty="0"/>
              <a:t>?</a:t>
            </a:r>
          </a:p>
        </p:txBody>
      </p:sp>
      <p:sp>
        <p:nvSpPr>
          <p:cNvPr id="152" name="内容占位符 2">
            <a:extLst>
              <a:ext uri="{FF2B5EF4-FFF2-40B4-BE49-F238E27FC236}">
                <a16:creationId xmlns:a16="http://schemas.microsoft.com/office/drawing/2014/main" id="{9F83F091-A4D7-1E7D-5F24-C68157A84290}"/>
              </a:ext>
            </a:extLst>
          </p:cNvPr>
          <p:cNvSpPr txBox="1">
            <a:spLocks/>
          </p:cNvSpPr>
          <p:nvPr/>
        </p:nvSpPr>
        <p:spPr>
          <a:xfrm>
            <a:off x="875899" y="617620"/>
            <a:ext cx="3682586" cy="132846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/>
              <a:t>LGAD</a:t>
            </a:r>
          </a:p>
          <a:p>
            <a:r>
              <a:rPr lang="zh-CN" altLang="en-US" sz="1400" dirty="0"/>
              <a:t>数据汇总及传输，</a:t>
            </a:r>
            <a:r>
              <a:rPr lang="en-US" altLang="zh-CN" sz="1400" dirty="0" err="1"/>
              <a:t>LpGBT</a:t>
            </a:r>
            <a:r>
              <a:rPr lang="zh-CN" altLang="en-US" sz="1400" dirty="0"/>
              <a:t>，光纤</a:t>
            </a:r>
            <a:endParaRPr lang="en-US" altLang="zh-CN" sz="1400" dirty="0"/>
          </a:p>
          <a:p>
            <a:r>
              <a:rPr lang="zh-CN" altLang="en-US" sz="1400" dirty="0"/>
              <a:t>高压</a:t>
            </a:r>
            <a:r>
              <a:rPr lang="en-US" altLang="zh-CN" sz="1400" dirty="0"/>
              <a:t>(&lt;800V)</a:t>
            </a:r>
            <a:r>
              <a:rPr lang="zh-CN" altLang="en-US" sz="1400" dirty="0"/>
              <a:t>及控制</a:t>
            </a:r>
            <a:r>
              <a:rPr lang="en-US" altLang="zh-CN" sz="1400" dirty="0"/>
              <a:t>:</a:t>
            </a:r>
            <a:r>
              <a:rPr lang="zh-CN" altLang="en-US" sz="1400" dirty="0"/>
              <a:t>单独</a:t>
            </a:r>
            <a:r>
              <a:rPr lang="zh-CN" altLang="en-US" sz="1400" dirty="0">
                <a:solidFill>
                  <a:srgbClr val="FF0000"/>
                </a:solidFill>
              </a:rPr>
              <a:t>高压控制，低压转高压</a:t>
            </a:r>
            <a:endParaRPr lang="en-US" altLang="zh-CN" sz="1400" dirty="0"/>
          </a:p>
          <a:p>
            <a:r>
              <a:rPr lang="zh-CN" altLang="en-US" sz="1400" dirty="0"/>
              <a:t>触发？</a:t>
            </a:r>
            <a:endParaRPr lang="en-US" altLang="zh-CN" sz="1400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F83E70E7-2611-E01A-556A-E3BBC4D1D686}"/>
              </a:ext>
            </a:extLst>
          </p:cNvPr>
          <p:cNvSpPr/>
          <p:nvPr/>
        </p:nvSpPr>
        <p:spPr>
          <a:xfrm>
            <a:off x="1337912" y="2029688"/>
            <a:ext cx="7223760" cy="303119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67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4584A-45C5-BE86-577E-496A8252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/>
          <a:lstStyle/>
          <a:p>
            <a:r>
              <a:rPr lang="en-US" altLang="zh-CN" dirty="0"/>
              <a:t>Si Trip VS. LGAD Data rate 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D99D4575-6A98-F61B-1887-512F0FD81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359586"/>
              </p:ext>
            </p:extLst>
          </p:nvPr>
        </p:nvGraphicFramePr>
        <p:xfrm>
          <a:off x="559595" y="1188090"/>
          <a:ext cx="878681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234">
                  <a:extLst>
                    <a:ext uri="{9D8B030D-6E8A-4147-A177-3AD203B41FA5}">
                      <a16:colId xmlns:a16="http://schemas.microsoft.com/office/drawing/2014/main" val="4217849367"/>
                    </a:ext>
                  </a:extLst>
                </a:gridCol>
                <a:gridCol w="732234">
                  <a:extLst>
                    <a:ext uri="{9D8B030D-6E8A-4147-A177-3AD203B41FA5}">
                      <a16:colId xmlns:a16="http://schemas.microsoft.com/office/drawing/2014/main" val="2868255593"/>
                    </a:ext>
                  </a:extLst>
                </a:gridCol>
                <a:gridCol w="638758">
                  <a:extLst>
                    <a:ext uri="{9D8B030D-6E8A-4147-A177-3AD203B41FA5}">
                      <a16:colId xmlns:a16="http://schemas.microsoft.com/office/drawing/2014/main" val="3500351051"/>
                    </a:ext>
                  </a:extLst>
                </a:gridCol>
                <a:gridCol w="705424">
                  <a:extLst>
                    <a:ext uri="{9D8B030D-6E8A-4147-A177-3AD203B41FA5}">
                      <a16:colId xmlns:a16="http://schemas.microsoft.com/office/drawing/2014/main" val="2183688935"/>
                    </a:ext>
                  </a:extLst>
                </a:gridCol>
                <a:gridCol w="569917">
                  <a:extLst>
                    <a:ext uri="{9D8B030D-6E8A-4147-A177-3AD203B41FA5}">
                      <a16:colId xmlns:a16="http://schemas.microsoft.com/office/drawing/2014/main" val="3741989139"/>
                    </a:ext>
                  </a:extLst>
                </a:gridCol>
                <a:gridCol w="494195">
                  <a:extLst>
                    <a:ext uri="{9D8B030D-6E8A-4147-A177-3AD203B41FA5}">
                      <a16:colId xmlns:a16="http://schemas.microsoft.com/office/drawing/2014/main" val="477687560"/>
                    </a:ext>
                  </a:extLst>
                </a:gridCol>
                <a:gridCol w="872812">
                  <a:extLst>
                    <a:ext uri="{9D8B030D-6E8A-4147-A177-3AD203B41FA5}">
                      <a16:colId xmlns:a16="http://schemas.microsoft.com/office/drawing/2014/main" val="318341985"/>
                    </a:ext>
                  </a:extLst>
                </a:gridCol>
                <a:gridCol w="1112300">
                  <a:extLst>
                    <a:ext uri="{9D8B030D-6E8A-4147-A177-3AD203B41FA5}">
                      <a16:colId xmlns:a16="http://schemas.microsoft.com/office/drawing/2014/main" val="4209687730"/>
                    </a:ext>
                  </a:extLst>
                </a:gridCol>
                <a:gridCol w="732234">
                  <a:extLst>
                    <a:ext uri="{9D8B030D-6E8A-4147-A177-3AD203B41FA5}">
                      <a16:colId xmlns:a16="http://schemas.microsoft.com/office/drawing/2014/main" val="4151536614"/>
                    </a:ext>
                  </a:extLst>
                </a:gridCol>
                <a:gridCol w="732234">
                  <a:extLst>
                    <a:ext uri="{9D8B030D-6E8A-4147-A177-3AD203B41FA5}">
                      <a16:colId xmlns:a16="http://schemas.microsoft.com/office/drawing/2014/main" val="3985488398"/>
                    </a:ext>
                  </a:extLst>
                </a:gridCol>
                <a:gridCol w="732234">
                  <a:extLst>
                    <a:ext uri="{9D8B030D-6E8A-4147-A177-3AD203B41FA5}">
                      <a16:colId xmlns:a16="http://schemas.microsoft.com/office/drawing/2014/main" val="1768801481"/>
                    </a:ext>
                  </a:extLst>
                </a:gridCol>
                <a:gridCol w="732234">
                  <a:extLst>
                    <a:ext uri="{9D8B030D-6E8A-4147-A177-3AD203B41FA5}">
                      <a16:colId xmlns:a16="http://schemas.microsoft.com/office/drawing/2014/main" val="2874960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ASIC </a:t>
                      </a:r>
                      <a:r>
                        <a:rPr lang="en-US" altLang="zh-CN" sz="1100" dirty="0" err="1"/>
                        <a:t>chs</a:t>
                      </a:r>
                      <a:endParaRPr lang="en-US" altLang="zh-CN" sz="1100" dirty="0"/>
                    </a:p>
                    <a:p>
                      <a:r>
                        <a:rPr lang="en-US" altLang="zh-CN" sz="1100" dirty="0"/>
                        <a:t>/chip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Chips</a:t>
                      </a:r>
                    </a:p>
                    <a:p>
                      <a:r>
                        <a:rPr lang="en-US" altLang="zh-CN" sz="1100" dirty="0"/>
                        <a:t>/module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Modules</a:t>
                      </a:r>
                    </a:p>
                    <a:p>
                      <a:r>
                        <a:rPr lang="en-US" altLang="zh-CN" sz="1100" dirty="0"/>
                        <a:t>/stave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Staves</a:t>
                      </a:r>
                    </a:p>
                    <a:p>
                      <a:r>
                        <a:rPr lang="en-US" altLang="zh-CN" sz="1100" dirty="0"/>
                        <a:t>/ladder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ladder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Total chip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Total </a:t>
                      </a:r>
                      <a:r>
                        <a:rPr lang="en-US" altLang="zh-CN" sz="1100" dirty="0" err="1"/>
                        <a:t>ch</a:t>
                      </a:r>
                      <a:endParaRPr lang="en-US" altLang="zh-C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Data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rate/chip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Data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bits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Data rate/stave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Total data rate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214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LGAD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128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90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84K/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39 wafer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10644480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50Hz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48 bit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370Kbps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200Mbps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647940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B146C0E4-164D-4FAB-6B5B-21D77184F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101" y="2458695"/>
            <a:ext cx="3240099" cy="421517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054E29E-5114-C77D-16F0-1A494F3F95C2}"/>
              </a:ext>
            </a:extLst>
          </p:cNvPr>
          <p:cNvSpPr txBox="1"/>
          <p:nvPr/>
        </p:nvSpPr>
        <p:spPr>
          <a:xfrm>
            <a:off x="308160" y="4338900"/>
            <a:ext cx="4239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工艺：</a:t>
            </a:r>
            <a:r>
              <a:rPr lang="en-US" altLang="zh-CN" dirty="0"/>
              <a:t>55nm</a:t>
            </a:r>
          </a:p>
          <a:p>
            <a:r>
              <a:rPr lang="zh-CN" altLang="en-US" dirty="0"/>
              <a:t>芯片尺寸：</a:t>
            </a:r>
            <a:r>
              <a:rPr lang="en-US" altLang="zh-CN" dirty="0"/>
              <a:t>8mm*3mm</a:t>
            </a:r>
          </a:p>
          <a:p>
            <a:r>
              <a:rPr lang="en-US" altLang="zh-CN" dirty="0"/>
              <a:t>12</a:t>
            </a:r>
            <a:r>
              <a:rPr lang="zh-CN" altLang="en-US" dirty="0"/>
              <a:t>寸</a:t>
            </a:r>
            <a:r>
              <a:rPr lang="en-US" altLang="zh-CN" dirty="0"/>
              <a:t>wafer</a:t>
            </a:r>
            <a:r>
              <a:rPr lang="zh-CN" altLang="en-US" dirty="0"/>
              <a:t>产量（</a:t>
            </a:r>
            <a:r>
              <a:rPr lang="en-US" altLang="zh-CN" dirty="0"/>
              <a:t>yield 90%</a:t>
            </a:r>
            <a:r>
              <a:rPr lang="zh-CN" altLang="en-US" dirty="0"/>
              <a:t>）：</a:t>
            </a:r>
            <a:r>
              <a:rPr lang="en-US" altLang="zh-CN" dirty="0"/>
              <a:t>2200 chips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009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A346E8B-1AD3-89DF-7402-A3A112CB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Cost </a:t>
            </a:r>
            <a:r>
              <a:rPr lang="zh-CN" altLang="en-US" dirty="0"/>
              <a:t>（</a:t>
            </a:r>
            <a:r>
              <a:rPr lang="en-US" altLang="zh-CN" dirty="0"/>
              <a:t>LGAD</a:t>
            </a:r>
            <a:r>
              <a:rPr lang="zh-CN" altLang="en-US" dirty="0"/>
              <a:t>）</a:t>
            </a:r>
          </a:p>
        </p:txBody>
      </p:sp>
      <p:graphicFrame>
        <p:nvGraphicFramePr>
          <p:cNvPr id="5" name="内容占位符 3">
            <a:extLst>
              <a:ext uri="{FF2B5EF4-FFF2-40B4-BE49-F238E27FC236}">
                <a16:creationId xmlns:a16="http://schemas.microsoft.com/office/drawing/2014/main" id="{5AEBB97C-3646-45ED-0D1A-20EBA3C416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123247"/>
              </p:ext>
            </p:extLst>
          </p:nvPr>
        </p:nvGraphicFramePr>
        <p:xfrm>
          <a:off x="293572" y="693499"/>
          <a:ext cx="9250480" cy="49656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1620">
                  <a:extLst>
                    <a:ext uri="{9D8B030D-6E8A-4147-A177-3AD203B41FA5}">
                      <a16:colId xmlns:a16="http://schemas.microsoft.com/office/drawing/2014/main" val="2724818947"/>
                    </a:ext>
                  </a:extLst>
                </a:gridCol>
                <a:gridCol w="866273">
                  <a:extLst>
                    <a:ext uri="{9D8B030D-6E8A-4147-A177-3AD203B41FA5}">
                      <a16:colId xmlns:a16="http://schemas.microsoft.com/office/drawing/2014/main" val="1327737217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867479725"/>
                    </a:ext>
                  </a:extLst>
                </a:gridCol>
                <a:gridCol w="2021305">
                  <a:extLst>
                    <a:ext uri="{9D8B030D-6E8A-4147-A177-3AD203B41FA5}">
                      <a16:colId xmlns:a16="http://schemas.microsoft.com/office/drawing/2014/main" val="1433823064"/>
                    </a:ext>
                  </a:extLst>
                </a:gridCol>
                <a:gridCol w="647508">
                  <a:extLst>
                    <a:ext uri="{9D8B030D-6E8A-4147-A177-3AD203B41FA5}">
                      <a16:colId xmlns:a16="http://schemas.microsoft.com/office/drawing/2014/main" val="3794323156"/>
                    </a:ext>
                  </a:extLst>
                </a:gridCol>
                <a:gridCol w="2062607">
                  <a:extLst>
                    <a:ext uri="{9D8B030D-6E8A-4147-A177-3AD203B41FA5}">
                      <a16:colId xmlns:a16="http://schemas.microsoft.com/office/drawing/2014/main" val="359597798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Items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Unit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Unit cost (RMB)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  Quantity</a:t>
                      </a:r>
                    </a:p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Module*stave*ladder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自研成本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Total cost (10k RMB)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3391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FEE</a:t>
                      </a:r>
                      <a:r>
                        <a:rPr lang="zh-CN" altLang="en-US" sz="1400" dirty="0"/>
                        <a:t>板</a:t>
                      </a:r>
                      <a:r>
                        <a:rPr lang="en-US" altLang="zh-CN" sz="1400" dirty="0"/>
                        <a:t>PCB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块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7*6*90=3780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636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FEE ASIC</a:t>
                      </a:r>
                      <a:r>
                        <a:rPr lang="zh-CN" altLang="en-US" sz="1400" dirty="0"/>
                        <a:t>（</a:t>
                      </a:r>
                      <a:r>
                        <a:rPr lang="en-US" altLang="zh-CN" sz="1400" dirty="0"/>
                        <a:t>8mm*3mm</a:t>
                      </a:r>
                      <a:r>
                        <a:rPr lang="zh-CN" altLang="en-US" sz="1400" dirty="0"/>
                        <a:t>）</a:t>
                      </a:r>
                      <a:endParaRPr lang="en-US" altLang="zh-CN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通道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1.06E7/8.7E6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360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78(</a:t>
                      </a:r>
                      <a:r>
                        <a:rPr lang="zh-CN" altLang="en-US" sz="1400" dirty="0"/>
                        <a:t>流片</a:t>
                      </a:r>
                      <a:r>
                        <a:rPr lang="en-US" altLang="zh-CN" sz="1400" dirty="0"/>
                        <a:t>)+100</a:t>
                      </a:r>
                      <a:r>
                        <a:rPr lang="zh-CN" altLang="en-US" sz="1400" dirty="0"/>
                        <a:t>（测试）（</a:t>
                      </a:r>
                      <a:r>
                        <a:rPr lang="en-US" altLang="zh-CN" sz="1400" dirty="0"/>
                        <a:t>39 wafer</a:t>
                      </a:r>
                      <a:r>
                        <a:rPr lang="zh-CN" altLang="en-US" sz="1400" dirty="0"/>
                        <a:t>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0021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PoL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 for module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个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100?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3780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38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5077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数据汇总芯片（</a:t>
                      </a:r>
                      <a:r>
                        <a:rPr lang="en-US" altLang="zh-CN" sz="1400" dirty="0"/>
                        <a:t>module</a:t>
                      </a:r>
                      <a:r>
                        <a:rPr lang="zh-CN" altLang="en-US" sz="1400" dirty="0"/>
                        <a:t>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3780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0414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汇总版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柔性板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块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1*6*90=540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163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 err="1"/>
                        <a:t>PoL</a:t>
                      </a:r>
                      <a:r>
                        <a:rPr lang="en-US" altLang="zh-CN" sz="1400" dirty="0"/>
                        <a:t> for slave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个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100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？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540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6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146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高压模块（</a:t>
                      </a:r>
                      <a:r>
                        <a:rPr lang="en-US" altLang="zh-CN" sz="1400" dirty="0"/>
                        <a:t>300V</a:t>
                      </a:r>
                      <a:r>
                        <a:rPr lang="zh-CN" altLang="en-US" sz="1400" dirty="0"/>
                        <a:t>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个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？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3780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75992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高压控制模块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个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3780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197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/>
                        <a:t>LpGBT_like</a:t>
                      </a:r>
                      <a:endParaRPr lang="en-US" altLang="zh-CN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/>
                        <a:t>LpGBT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个</a:t>
                      </a:r>
                      <a:endParaRPr lang="en-US" altLang="zh-CN" sz="1400" dirty="0"/>
                    </a:p>
                    <a:p>
                      <a:r>
                        <a:rPr lang="zh-CN" altLang="en-US" sz="1400" dirty="0"/>
                        <a:t>个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4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200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？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400" dirty="0"/>
                    </a:p>
                    <a:p>
                      <a:r>
                        <a:rPr lang="en-US" altLang="zh-CN" sz="1400" dirty="0"/>
                        <a:t>540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  <a:p>
                      <a:r>
                        <a:rPr lang="en-US" altLang="zh-CN" sz="1400" dirty="0"/>
                        <a:t>10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81755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光纤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根（</a:t>
                      </a:r>
                      <a:r>
                        <a:rPr lang="en-US" altLang="zh-CN" sz="1400" dirty="0"/>
                        <a:t>20m</a:t>
                      </a:r>
                      <a:r>
                        <a:rPr lang="zh-CN" altLang="en-US" sz="1400" dirty="0"/>
                        <a:t>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540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26528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Connector</a:t>
                      </a:r>
                      <a:r>
                        <a:rPr lang="zh-CN" altLang="en-US" sz="1400" dirty="0"/>
                        <a:t>（光纤）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2000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540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110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61875"/>
                  </a:ext>
                </a:extLst>
              </a:tr>
              <a:tr h="37838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Connector</a:t>
                      </a:r>
                      <a:r>
                        <a:rPr lang="zh-CN" altLang="en-US" sz="1400" dirty="0"/>
                        <a:t>（柔性板）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对（</a:t>
                      </a:r>
                      <a:r>
                        <a:rPr lang="en-US" altLang="zh-CN" sz="1400" dirty="0"/>
                        <a:t>1m</a:t>
                      </a:r>
                      <a:r>
                        <a:rPr lang="zh-CN" altLang="en-US" sz="1400" dirty="0"/>
                        <a:t>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3780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40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999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Cables(1LV+10HV)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根（</a:t>
                      </a:r>
                      <a:r>
                        <a:rPr lang="en-US" altLang="zh-CN" sz="1400" dirty="0"/>
                        <a:t>20m</a:t>
                      </a:r>
                      <a:r>
                        <a:rPr lang="zh-CN" altLang="en-US" sz="1400" dirty="0"/>
                        <a:t>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400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540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22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7286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Total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514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990426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C950F549-B25E-D81D-B765-D1452E316EAA}"/>
              </a:ext>
            </a:extLst>
          </p:cNvPr>
          <p:cNvSpPr txBox="1"/>
          <p:nvPr/>
        </p:nvSpPr>
        <p:spPr>
          <a:xfrm>
            <a:off x="293572" y="5760925"/>
            <a:ext cx="7441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ASIC</a:t>
            </a:r>
            <a:r>
              <a:rPr lang="zh-CN" altLang="en-US" dirty="0"/>
              <a:t>价格根据 </a:t>
            </a:r>
            <a:r>
              <a:rPr lang="en-US" altLang="zh-CN" dirty="0"/>
              <a:t>SMIC 55nm</a:t>
            </a:r>
            <a:r>
              <a:rPr lang="zh-CN" altLang="en-US" dirty="0"/>
              <a:t>计算，工程批价格</a:t>
            </a:r>
            <a:r>
              <a:rPr lang="en-US" altLang="zh-CN" dirty="0"/>
              <a:t>360</a:t>
            </a:r>
            <a:r>
              <a:rPr lang="zh-CN" altLang="en-US" dirty="0"/>
              <a:t>万，量产后价格</a:t>
            </a:r>
            <a:r>
              <a:rPr lang="en-US" altLang="zh-CN" dirty="0"/>
              <a:t>2</a:t>
            </a:r>
            <a:r>
              <a:rPr lang="zh-CN" altLang="en-US" dirty="0"/>
              <a:t>万</a:t>
            </a:r>
            <a:r>
              <a:rPr lang="en-US" altLang="zh-CN" dirty="0"/>
              <a:t>/wafer</a:t>
            </a:r>
          </a:p>
          <a:p>
            <a:r>
              <a:rPr lang="zh-CN" altLang="en-US" dirty="0"/>
              <a:t>不含封装和打线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1142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67E8B-967E-8937-F333-D402D5C4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/>
          <a:lstStyle/>
          <a:p>
            <a:r>
              <a:rPr kumimoji="1" lang="en-US" altLang="zh-CN" dirty="0"/>
              <a:t>Si Strip Barrel</a:t>
            </a:r>
            <a:endParaRPr kumimoji="1"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2431A2A9-5B29-8D95-CC92-5BE516E35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741838"/>
              </p:ext>
            </p:extLst>
          </p:nvPr>
        </p:nvGraphicFramePr>
        <p:xfrm>
          <a:off x="1144588" y="927733"/>
          <a:ext cx="4694399" cy="5672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025">
                  <a:extLst>
                    <a:ext uri="{9D8B030D-6E8A-4147-A177-3AD203B41FA5}">
                      <a16:colId xmlns:a16="http://schemas.microsoft.com/office/drawing/2014/main" val="2493316967"/>
                    </a:ext>
                  </a:extLst>
                </a:gridCol>
                <a:gridCol w="2148374">
                  <a:extLst>
                    <a:ext uri="{9D8B030D-6E8A-4147-A177-3AD203B41FA5}">
                      <a16:colId xmlns:a16="http://schemas.microsoft.com/office/drawing/2014/main" val="3070631921"/>
                    </a:ext>
                  </a:extLst>
                </a:gridCol>
              </a:tblGrid>
              <a:tr h="252732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Si Strip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061527"/>
                  </a:ext>
                </a:extLst>
              </a:tr>
              <a:tr h="21639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信息需求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击中，触发？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831595"/>
                  </a:ext>
                </a:extLst>
              </a:tr>
              <a:tr h="21639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Area (m</a:t>
                      </a:r>
                      <a:r>
                        <a:rPr lang="en-US" altLang="zh-CN" sz="1400" baseline="30000" dirty="0"/>
                        <a:t>2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~66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954237"/>
                  </a:ext>
                </a:extLst>
              </a:tr>
              <a:tr h="367863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Granularity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100mm </a:t>
                      </a:r>
                      <a:r>
                        <a:rPr lang="en-US" altLang="zh-CN" sz="1400" b="0" i="0" dirty="0">
                          <a:solidFill>
                            <a:srgbClr val="333333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×0.075</a:t>
                      </a:r>
                      <a:r>
                        <a:rPr lang="en-US" altLang="zh-CN" sz="1400" dirty="0"/>
                        <a:t>mm 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046653"/>
                  </a:ext>
                </a:extLst>
              </a:tr>
              <a:tr h="21639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Capacitance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2pF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792040"/>
                  </a:ext>
                </a:extLst>
              </a:tr>
              <a:tr h="21639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Charge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6 </a:t>
                      </a:r>
                      <a:r>
                        <a:rPr lang="en-US" altLang="zh-CN" sz="1400" dirty="0" err="1"/>
                        <a:t>fC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55021"/>
                  </a:ext>
                </a:extLst>
              </a:tr>
              <a:tr h="21639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Channel number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8.5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</a:rPr>
                        <a:t>× </a:t>
                      </a:r>
                      <a:r>
                        <a:rPr lang="en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10</a:t>
                      </a:r>
                      <a:r>
                        <a:rPr lang="en" altLang="zh-CN" sz="1400" b="1" baseline="30000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6</a:t>
                      </a:r>
                      <a:r>
                        <a:rPr lang="en" altLang="zh-CN" sz="1400" b="1" dirty="0">
                          <a:solidFill>
                            <a:schemeClr val="tx1"/>
                          </a:solidFill>
                          <a:ea typeface="黑体" panose="02010609060101010101" pitchFamily="49" charset="-122"/>
                          <a:sym typeface="微软雅黑"/>
                        </a:rPr>
                        <a:t>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770840"/>
                  </a:ext>
                </a:extLst>
              </a:tr>
              <a:tr h="21639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Module assembly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wire bonding 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049563"/>
                  </a:ext>
                </a:extLst>
              </a:tr>
              <a:tr h="35070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MIP Time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resolution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259862"/>
                  </a:ext>
                </a:extLst>
              </a:tr>
              <a:tr h="21639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Spatial resolution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808722"/>
                  </a:ext>
                </a:extLst>
              </a:tr>
              <a:tr h="35070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Number of Module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6610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205867"/>
                  </a:ext>
                </a:extLst>
              </a:tr>
              <a:tr h="50318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Number of channels per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module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  1280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757842"/>
                  </a:ext>
                </a:extLst>
              </a:tr>
              <a:tr h="960624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Data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size</a:t>
                      </a:r>
                      <a:r>
                        <a:rPr lang="zh-CN" alt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Hit +channel(7bit, 128) +bunch ID(8bit) + chip ID (4-5 bit)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~32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717858"/>
                  </a:ext>
                </a:extLst>
              </a:tr>
              <a:tr h="21639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Event rate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0.1Hz/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74403"/>
                  </a:ext>
                </a:extLst>
              </a:tr>
              <a:tr h="21639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散热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功耗上限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082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54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590D31A4-740B-9C9D-53A6-6E927CFC0AF6}"/>
              </a:ext>
            </a:extLst>
          </p:cNvPr>
          <p:cNvSpPr/>
          <p:nvPr/>
        </p:nvSpPr>
        <p:spPr>
          <a:xfrm>
            <a:off x="169739" y="4969016"/>
            <a:ext cx="9086848" cy="4605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55B4982-264F-5EFD-B36B-24740631D21F}"/>
              </a:ext>
            </a:extLst>
          </p:cNvPr>
          <p:cNvSpPr/>
          <p:nvPr/>
        </p:nvSpPr>
        <p:spPr>
          <a:xfrm>
            <a:off x="3322304" y="2286487"/>
            <a:ext cx="328612" cy="1620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182897E-BA67-33BF-231E-41AD64308CEB}"/>
              </a:ext>
            </a:extLst>
          </p:cNvPr>
          <p:cNvSpPr/>
          <p:nvPr/>
        </p:nvSpPr>
        <p:spPr>
          <a:xfrm>
            <a:off x="1632194" y="2267660"/>
            <a:ext cx="328612" cy="15725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013434C-B1AF-87D1-1186-04C7273802C8}"/>
              </a:ext>
            </a:extLst>
          </p:cNvPr>
          <p:cNvSpPr/>
          <p:nvPr/>
        </p:nvSpPr>
        <p:spPr>
          <a:xfrm>
            <a:off x="2476457" y="2274133"/>
            <a:ext cx="328612" cy="1572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6E931CE-8502-D237-81F0-76E4A550D318}"/>
              </a:ext>
            </a:extLst>
          </p:cNvPr>
          <p:cNvSpPr/>
          <p:nvPr/>
        </p:nvSpPr>
        <p:spPr>
          <a:xfrm>
            <a:off x="604744" y="2288441"/>
            <a:ext cx="328612" cy="16201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57B32D6-953D-F5E6-0197-FD7295E0BEFC}"/>
              </a:ext>
            </a:extLst>
          </p:cNvPr>
          <p:cNvSpPr/>
          <p:nvPr/>
        </p:nvSpPr>
        <p:spPr>
          <a:xfrm>
            <a:off x="4860632" y="2267565"/>
            <a:ext cx="328612" cy="1572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D40A8EA-81B0-0BE6-73A2-B243B11F2CB5}"/>
              </a:ext>
            </a:extLst>
          </p:cNvPr>
          <p:cNvSpPr txBox="1"/>
          <p:nvPr/>
        </p:nvSpPr>
        <p:spPr>
          <a:xfrm>
            <a:off x="1019081" y="2218352"/>
            <a:ext cx="604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Si strip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B92E051-2357-8D01-0C47-CA07221A6E42}"/>
              </a:ext>
            </a:extLst>
          </p:cNvPr>
          <p:cNvSpPr txBox="1"/>
          <p:nvPr/>
        </p:nvSpPr>
        <p:spPr>
          <a:xfrm>
            <a:off x="2046531" y="2207785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PCB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78600CF-BC82-C30B-E605-3069CC084278}"/>
              </a:ext>
            </a:extLst>
          </p:cNvPr>
          <p:cNvSpPr txBox="1"/>
          <p:nvPr/>
        </p:nvSpPr>
        <p:spPr>
          <a:xfrm>
            <a:off x="2890794" y="2218663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ASIC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C20FE0A-8728-7AFE-4D28-98751B1FA98D}"/>
              </a:ext>
            </a:extLst>
          </p:cNvPr>
          <p:cNvSpPr txBox="1"/>
          <p:nvPr/>
        </p:nvSpPr>
        <p:spPr>
          <a:xfrm>
            <a:off x="3714782" y="2247805"/>
            <a:ext cx="1127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一级汇总、供电</a:t>
            </a:r>
            <a:endParaRPr lang="en-US" altLang="zh-CN" sz="105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636741A-32EF-B10E-7453-A61DC83D5C16}"/>
              </a:ext>
            </a:extLst>
          </p:cNvPr>
          <p:cNvSpPr txBox="1"/>
          <p:nvPr/>
        </p:nvSpPr>
        <p:spPr>
          <a:xfrm>
            <a:off x="5211370" y="223300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柔性板</a:t>
            </a:r>
            <a:endParaRPr lang="en-US" altLang="zh-CN" sz="1050" dirty="0"/>
          </a:p>
        </p:txBody>
      </p: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3C0B2B3A-C777-878B-7878-1870D881E075}"/>
              </a:ext>
            </a:extLst>
          </p:cNvPr>
          <p:cNvGrpSpPr/>
          <p:nvPr/>
        </p:nvGrpSpPr>
        <p:grpSpPr>
          <a:xfrm>
            <a:off x="167846" y="2499119"/>
            <a:ext cx="9088740" cy="2489390"/>
            <a:chOff x="136223" y="2341500"/>
            <a:chExt cx="9088740" cy="248939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4FA327F-29AE-7010-092C-F97D3233436B}"/>
                </a:ext>
              </a:extLst>
            </p:cNvPr>
            <p:cNvSpPr/>
            <p:nvPr/>
          </p:nvSpPr>
          <p:spPr>
            <a:xfrm>
              <a:off x="161954" y="2360296"/>
              <a:ext cx="9063009" cy="245627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2AB52B4-AC07-DE6E-F15A-D5E8FDD1801C}"/>
                </a:ext>
              </a:extLst>
            </p:cNvPr>
            <p:cNvCxnSpPr/>
            <p:nvPr/>
          </p:nvCxnSpPr>
          <p:spPr>
            <a:xfrm>
              <a:off x="3695699" y="2355116"/>
              <a:ext cx="0" cy="2396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F6862B7A-5B9D-5227-4991-4075EE29D01D}"/>
                </a:ext>
              </a:extLst>
            </p:cNvPr>
            <p:cNvCxnSpPr/>
            <p:nvPr/>
          </p:nvCxnSpPr>
          <p:spPr>
            <a:xfrm>
              <a:off x="1909762" y="2355115"/>
              <a:ext cx="0" cy="2396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A648202-2067-6564-DB59-D75CC03C9848}"/>
                </a:ext>
              </a:extLst>
            </p:cNvPr>
            <p:cNvSpPr/>
            <p:nvPr/>
          </p:nvSpPr>
          <p:spPr>
            <a:xfrm>
              <a:off x="1909762" y="2367918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523B9AF-D063-4919-4263-97FB1C354703}"/>
                </a:ext>
              </a:extLst>
            </p:cNvPr>
            <p:cNvSpPr/>
            <p:nvPr/>
          </p:nvSpPr>
          <p:spPr>
            <a:xfrm>
              <a:off x="1757391" y="2367918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C0142820-1740-1721-F887-867CC5B36B71}"/>
                </a:ext>
              </a:extLst>
            </p:cNvPr>
            <p:cNvSpPr/>
            <p:nvPr/>
          </p:nvSpPr>
          <p:spPr>
            <a:xfrm>
              <a:off x="8878718" y="4621222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463AB5DA-3D6C-59E0-AC3A-A59F4BB071CF}"/>
                </a:ext>
              </a:extLst>
            </p:cNvPr>
            <p:cNvSpPr/>
            <p:nvPr/>
          </p:nvSpPr>
          <p:spPr>
            <a:xfrm>
              <a:off x="1766887" y="4652896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5164BEA-4311-D702-D55D-38FF0FA251D1}"/>
                </a:ext>
              </a:extLst>
            </p:cNvPr>
            <p:cNvSpPr/>
            <p:nvPr/>
          </p:nvSpPr>
          <p:spPr>
            <a:xfrm>
              <a:off x="3465247" y="2361553"/>
              <a:ext cx="468521" cy="24629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6FB44EC-74C3-52FE-0DAC-9665431C16C9}"/>
                </a:ext>
              </a:extLst>
            </p:cNvPr>
            <p:cNvSpPr/>
            <p:nvPr/>
          </p:nvSpPr>
          <p:spPr>
            <a:xfrm>
              <a:off x="4082461" y="2658552"/>
              <a:ext cx="1185938" cy="216597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二级</a:t>
              </a:r>
              <a:endParaRPr lang="en-US" altLang="zh-CN" dirty="0"/>
            </a:p>
            <a:p>
              <a:pPr algn="ctr"/>
              <a:r>
                <a:rPr lang="zh-CN" altLang="en-US" dirty="0"/>
                <a:t>汇总板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779AB10-5E8E-572B-EAA5-7255EE29A105}"/>
                </a:ext>
              </a:extLst>
            </p:cNvPr>
            <p:cNvSpPr/>
            <p:nvPr/>
          </p:nvSpPr>
          <p:spPr>
            <a:xfrm>
              <a:off x="3714773" y="2355115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FE2635E-E386-8B12-32F7-6914C0983417}"/>
                </a:ext>
              </a:extLst>
            </p:cNvPr>
            <p:cNvSpPr/>
            <p:nvPr/>
          </p:nvSpPr>
          <p:spPr>
            <a:xfrm>
              <a:off x="3562402" y="2355115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B4ACCB6-286B-6DB3-5788-3369B0E13100}"/>
                </a:ext>
              </a:extLst>
            </p:cNvPr>
            <p:cNvSpPr/>
            <p:nvPr/>
          </p:nvSpPr>
          <p:spPr>
            <a:xfrm>
              <a:off x="3543324" y="4645759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730BCE85-6CE5-739A-3F8C-52C9F2BEDC92}"/>
                </a:ext>
              </a:extLst>
            </p:cNvPr>
            <p:cNvSpPr/>
            <p:nvPr/>
          </p:nvSpPr>
          <p:spPr>
            <a:xfrm>
              <a:off x="5366436" y="2361553"/>
              <a:ext cx="468521" cy="24629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71C7EE8-F691-689E-4CDF-B3B51AE9CB04}"/>
                </a:ext>
              </a:extLst>
            </p:cNvPr>
            <p:cNvCxnSpPr/>
            <p:nvPr/>
          </p:nvCxnSpPr>
          <p:spPr>
            <a:xfrm>
              <a:off x="5586412" y="2384853"/>
              <a:ext cx="0" cy="2396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0AC3D54-03E8-C4E4-D15D-12B6CF4865AB}"/>
                </a:ext>
              </a:extLst>
            </p:cNvPr>
            <p:cNvSpPr/>
            <p:nvPr/>
          </p:nvSpPr>
          <p:spPr>
            <a:xfrm>
              <a:off x="5600697" y="2355120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0237791-1A52-474E-9B1C-E36488051F0E}"/>
                </a:ext>
              </a:extLst>
            </p:cNvPr>
            <p:cNvSpPr/>
            <p:nvPr/>
          </p:nvSpPr>
          <p:spPr>
            <a:xfrm>
              <a:off x="5448326" y="2355120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FDCDA8A-B5F8-FBCD-5E28-A6DB4CB4943B}"/>
                </a:ext>
              </a:extLst>
            </p:cNvPr>
            <p:cNvSpPr/>
            <p:nvPr/>
          </p:nvSpPr>
          <p:spPr>
            <a:xfrm>
              <a:off x="5448326" y="4645759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2DBF0F45-C7B9-0BF0-71D9-115E93105975}"/>
                </a:ext>
              </a:extLst>
            </p:cNvPr>
            <p:cNvSpPr/>
            <p:nvPr/>
          </p:nvSpPr>
          <p:spPr>
            <a:xfrm>
              <a:off x="7266678" y="2341500"/>
              <a:ext cx="468521" cy="24629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774D5B46-DA82-30CA-6612-5193824211FC}"/>
                </a:ext>
              </a:extLst>
            </p:cNvPr>
            <p:cNvCxnSpPr/>
            <p:nvPr/>
          </p:nvCxnSpPr>
          <p:spPr>
            <a:xfrm>
              <a:off x="7515224" y="2355117"/>
              <a:ext cx="0" cy="2396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26509E6-3F8A-47B6-BDD8-D694A90B0B08}"/>
                </a:ext>
              </a:extLst>
            </p:cNvPr>
            <p:cNvSpPr/>
            <p:nvPr/>
          </p:nvSpPr>
          <p:spPr>
            <a:xfrm>
              <a:off x="7377138" y="2373697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5E52BC7-1AFC-756D-9383-0B2D931E9387}"/>
                </a:ext>
              </a:extLst>
            </p:cNvPr>
            <p:cNvSpPr/>
            <p:nvPr/>
          </p:nvSpPr>
          <p:spPr>
            <a:xfrm>
              <a:off x="7529510" y="2367919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3715D36-19AD-89C3-F286-6E695FC44408}"/>
                </a:ext>
              </a:extLst>
            </p:cNvPr>
            <p:cNvSpPr/>
            <p:nvPr/>
          </p:nvSpPr>
          <p:spPr>
            <a:xfrm>
              <a:off x="7362853" y="4645759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85DDB2B2-24E9-2590-BCDC-4E253DC1FCE7}"/>
                </a:ext>
              </a:extLst>
            </p:cNvPr>
            <p:cNvCxnSpPr/>
            <p:nvPr/>
          </p:nvCxnSpPr>
          <p:spPr>
            <a:xfrm>
              <a:off x="1886897" y="2378834"/>
              <a:ext cx="0" cy="2396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78129B4-9704-D11C-EEDD-D5E2A291225B}"/>
                </a:ext>
              </a:extLst>
            </p:cNvPr>
            <p:cNvSpPr/>
            <p:nvPr/>
          </p:nvSpPr>
          <p:spPr>
            <a:xfrm>
              <a:off x="1656445" y="2356657"/>
              <a:ext cx="468521" cy="24629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9F6638B4-E2BC-082E-6A17-2F218FCD985D}"/>
                </a:ext>
              </a:extLst>
            </p:cNvPr>
            <p:cNvSpPr/>
            <p:nvPr/>
          </p:nvSpPr>
          <p:spPr>
            <a:xfrm>
              <a:off x="1905971" y="2378833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5D427E96-6365-77B5-FED3-DC735CE984C3}"/>
                </a:ext>
              </a:extLst>
            </p:cNvPr>
            <p:cNvSpPr/>
            <p:nvPr/>
          </p:nvSpPr>
          <p:spPr>
            <a:xfrm>
              <a:off x="1753600" y="2378833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2C84CDE4-EF68-244F-23DC-C69C1F2DEEC9}"/>
                </a:ext>
              </a:extLst>
            </p:cNvPr>
            <p:cNvSpPr/>
            <p:nvPr/>
          </p:nvSpPr>
          <p:spPr>
            <a:xfrm>
              <a:off x="1734522" y="4669477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D7E4CB45-5F4C-07E1-9B1C-F6ADC59C3EC2}"/>
                </a:ext>
              </a:extLst>
            </p:cNvPr>
            <p:cNvCxnSpPr/>
            <p:nvPr/>
          </p:nvCxnSpPr>
          <p:spPr>
            <a:xfrm>
              <a:off x="9031109" y="2351939"/>
              <a:ext cx="0" cy="2396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0F2D520D-01D1-C0F5-7617-AA6739FE0B1B}"/>
                </a:ext>
              </a:extLst>
            </p:cNvPr>
            <p:cNvSpPr/>
            <p:nvPr/>
          </p:nvSpPr>
          <p:spPr>
            <a:xfrm>
              <a:off x="8732862" y="2367918"/>
              <a:ext cx="468521" cy="24629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F26EF1FD-15A4-008E-CCC5-E462791459B2}"/>
                </a:ext>
              </a:extLst>
            </p:cNvPr>
            <p:cNvSpPr/>
            <p:nvPr/>
          </p:nvSpPr>
          <p:spPr>
            <a:xfrm>
              <a:off x="9045510" y="2369150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9D24EE91-EB23-C3EF-8A65-B176E4FDBCEC}"/>
                </a:ext>
              </a:extLst>
            </p:cNvPr>
            <p:cNvSpPr/>
            <p:nvPr/>
          </p:nvSpPr>
          <p:spPr>
            <a:xfrm>
              <a:off x="8878734" y="4642582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87092388-4919-C09E-3A47-67A5A1C9C538}"/>
                </a:ext>
              </a:extLst>
            </p:cNvPr>
            <p:cNvSpPr/>
            <p:nvPr/>
          </p:nvSpPr>
          <p:spPr>
            <a:xfrm>
              <a:off x="136223" y="2352541"/>
              <a:ext cx="468521" cy="24629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7D71CEF-056D-A9C7-F440-4C90B297C615}"/>
                </a:ext>
              </a:extLst>
            </p:cNvPr>
            <p:cNvSpPr/>
            <p:nvPr/>
          </p:nvSpPr>
          <p:spPr>
            <a:xfrm>
              <a:off x="176209" y="2367918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335A567-7D5B-3C2B-B73D-9952EB32E944}"/>
                </a:ext>
              </a:extLst>
            </p:cNvPr>
            <p:cNvSpPr/>
            <p:nvPr/>
          </p:nvSpPr>
          <p:spPr>
            <a:xfrm>
              <a:off x="160427" y="4623808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矩形 65">
            <a:extLst>
              <a:ext uri="{FF2B5EF4-FFF2-40B4-BE49-F238E27FC236}">
                <a16:creationId xmlns:a16="http://schemas.microsoft.com/office/drawing/2014/main" id="{A74083E1-EA9C-3B5F-22B9-309FE6CEAD50}"/>
              </a:ext>
            </a:extLst>
          </p:cNvPr>
          <p:cNvSpPr/>
          <p:nvPr/>
        </p:nvSpPr>
        <p:spPr>
          <a:xfrm>
            <a:off x="604744" y="1612716"/>
            <a:ext cx="3859291" cy="1685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BD78AD56-ABE6-C54D-E18F-208A69BBB8E7}"/>
              </a:ext>
            </a:extLst>
          </p:cNvPr>
          <p:cNvCxnSpPr/>
          <p:nvPr/>
        </p:nvCxnSpPr>
        <p:spPr>
          <a:xfrm>
            <a:off x="1829786" y="1620320"/>
            <a:ext cx="0" cy="16850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1677CCF8-B6D8-CF25-A80F-1E1109206491}"/>
              </a:ext>
            </a:extLst>
          </p:cNvPr>
          <p:cNvCxnSpPr/>
          <p:nvPr/>
        </p:nvCxnSpPr>
        <p:spPr>
          <a:xfrm>
            <a:off x="3093434" y="1610996"/>
            <a:ext cx="0" cy="16850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>
            <a:extLst>
              <a:ext uri="{FF2B5EF4-FFF2-40B4-BE49-F238E27FC236}">
                <a16:creationId xmlns:a16="http://schemas.microsoft.com/office/drawing/2014/main" id="{4FF13E85-8031-2032-ABA9-ABFB31F5D71A}"/>
              </a:ext>
            </a:extLst>
          </p:cNvPr>
          <p:cNvSpPr/>
          <p:nvPr/>
        </p:nvSpPr>
        <p:spPr>
          <a:xfrm>
            <a:off x="604744" y="1612716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8593BAD9-D37A-A1F6-8EF1-35A36F31D11A}"/>
              </a:ext>
            </a:extLst>
          </p:cNvPr>
          <p:cNvSpPr/>
          <p:nvPr/>
        </p:nvSpPr>
        <p:spPr>
          <a:xfrm>
            <a:off x="776222" y="1612716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6D0E9963-4DC7-0DEC-AB9D-73E79B80BAAE}"/>
              </a:ext>
            </a:extLst>
          </p:cNvPr>
          <p:cNvSpPr/>
          <p:nvPr/>
        </p:nvSpPr>
        <p:spPr>
          <a:xfrm>
            <a:off x="1119178" y="1612715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1EBD6EA7-5C78-4040-40F8-48147342641D}"/>
              </a:ext>
            </a:extLst>
          </p:cNvPr>
          <p:cNvSpPr/>
          <p:nvPr/>
        </p:nvSpPr>
        <p:spPr>
          <a:xfrm>
            <a:off x="947700" y="1612715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0FD0BA1B-464F-AA2D-9BF8-FA931064C27D}"/>
              </a:ext>
            </a:extLst>
          </p:cNvPr>
          <p:cNvSpPr/>
          <p:nvPr/>
        </p:nvSpPr>
        <p:spPr>
          <a:xfrm>
            <a:off x="1290656" y="1612716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585A75D2-F1DF-FB35-C7C6-E4FB4F7602E5}"/>
              </a:ext>
            </a:extLst>
          </p:cNvPr>
          <p:cNvSpPr/>
          <p:nvPr/>
        </p:nvSpPr>
        <p:spPr>
          <a:xfrm>
            <a:off x="1462134" y="1614447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3299E366-E958-ECBD-5D97-1A9F49EB7796}"/>
              </a:ext>
            </a:extLst>
          </p:cNvPr>
          <p:cNvSpPr/>
          <p:nvPr/>
        </p:nvSpPr>
        <p:spPr>
          <a:xfrm>
            <a:off x="1639230" y="1610997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FFDBB178-A28F-F854-A216-5EE71B557FB7}"/>
              </a:ext>
            </a:extLst>
          </p:cNvPr>
          <p:cNvCxnSpPr/>
          <p:nvPr/>
        </p:nvCxnSpPr>
        <p:spPr>
          <a:xfrm>
            <a:off x="604744" y="1846273"/>
            <a:ext cx="0" cy="12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0CA4583D-FD4F-F9F1-6AA2-4C7633B8E787}"/>
              </a:ext>
            </a:extLst>
          </p:cNvPr>
          <p:cNvCxnSpPr>
            <a:cxnSpLocks/>
          </p:cNvCxnSpPr>
          <p:nvPr/>
        </p:nvCxnSpPr>
        <p:spPr>
          <a:xfrm>
            <a:off x="1810708" y="1811391"/>
            <a:ext cx="0" cy="15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D4B394FF-8481-F538-924D-8861546887DD}"/>
              </a:ext>
            </a:extLst>
          </p:cNvPr>
          <p:cNvCxnSpPr>
            <a:cxnSpLocks/>
          </p:cNvCxnSpPr>
          <p:nvPr/>
        </p:nvCxnSpPr>
        <p:spPr>
          <a:xfrm flipH="1">
            <a:off x="647700" y="1938348"/>
            <a:ext cx="352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FA936DD4-FA60-7144-AB74-BAD3C6845A82}"/>
              </a:ext>
            </a:extLst>
          </p:cNvPr>
          <p:cNvCxnSpPr>
            <a:cxnSpLocks/>
            <a:stCxn id="88" idx="3"/>
          </p:cNvCxnSpPr>
          <p:nvPr/>
        </p:nvCxnSpPr>
        <p:spPr>
          <a:xfrm>
            <a:off x="1626022" y="1945101"/>
            <a:ext cx="180452" cy="2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87763318-EB9A-774A-32BE-6BB8D2DCAA82}"/>
              </a:ext>
            </a:extLst>
          </p:cNvPr>
          <p:cNvSpPr txBox="1"/>
          <p:nvPr/>
        </p:nvSpPr>
        <p:spPr>
          <a:xfrm>
            <a:off x="968078" y="1821990"/>
            <a:ext cx="657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1000mm 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442E6DC1-8BEF-D41B-9FD6-D8DE060A4C99}"/>
              </a:ext>
            </a:extLst>
          </p:cNvPr>
          <p:cNvSpPr/>
          <p:nvPr/>
        </p:nvSpPr>
        <p:spPr>
          <a:xfrm>
            <a:off x="4470269" y="1608933"/>
            <a:ext cx="3859291" cy="1685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49811ADE-2A5E-B48F-1507-83F2495C7414}"/>
              </a:ext>
            </a:extLst>
          </p:cNvPr>
          <p:cNvCxnSpPr/>
          <p:nvPr/>
        </p:nvCxnSpPr>
        <p:spPr>
          <a:xfrm>
            <a:off x="5695311" y="1616537"/>
            <a:ext cx="0" cy="16850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D88A941A-F8A7-17C1-9FF7-01D843EBFFE4}"/>
              </a:ext>
            </a:extLst>
          </p:cNvPr>
          <p:cNvCxnSpPr/>
          <p:nvPr/>
        </p:nvCxnSpPr>
        <p:spPr>
          <a:xfrm>
            <a:off x="6958959" y="1607213"/>
            <a:ext cx="0" cy="16850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 95">
            <a:extLst>
              <a:ext uri="{FF2B5EF4-FFF2-40B4-BE49-F238E27FC236}">
                <a16:creationId xmlns:a16="http://schemas.microsoft.com/office/drawing/2014/main" id="{10BA8029-9F4F-2215-4A2C-6BF2610A5D52}"/>
              </a:ext>
            </a:extLst>
          </p:cNvPr>
          <p:cNvSpPr/>
          <p:nvPr/>
        </p:nvSpPr>
        <p:spPr>
          <a:xfrm>
            <a:off x="4470269" y="1608933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96B1C0B3-6852-46D3-C128-A9E862F182B6}"/>
              </a:ext>
            </a:extLst>
          </p:cNvPr>
          <p:cNvSpPr/>
          <p:nvPr/>
        </p:nvSpPr>
        <p:spPr>
          <a:xfrm>
            <a:off x="4641747" y="1608933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73F357CD-EB64-C5DB-2C06-68478E8A88E1}"/>
              </a:ext>
            </a:extLst>
          </p:cNvPr>
          <p:cNvSpPr/>
          <p:nvPr/>
        </p:nvSpPr>
        <p:spPr>
          <a:xfrm>
            <a:off x="4984703" y="1608932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23221ED8-1CC3-7A7B-4379-C1E5D0AFBB09}"/>
              </a:ext>
            </a:extLst>
          </p:cNvPr>
          <p:cNvSpPr/>
          <p:nvPr/>
        </p:nvSpPr>
        <p:spPr>
          <a:xfrm>
            <a:off x="4813225" y="1608932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841E706B-45D4-735D-12A1-D76F2B7B418E}"/>
              </a:ext>
            </a:extLst>
          </p:cNvPr>
          <p:cNvSpPr/>
          <p:nvPr/>
        </p:nvSpPr>
        <p:spPr>
          <a:xfrm>
            <a:off x="5156181" y="1608933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8546F33C-F943-7DA9-750F-66242C5A02E3}"/>
              </a:ext>
            </a:extLst>
          </p:cNvPr>
          <p:cNvSpPr/>
          <p:nvPr/>
        </p:nvSpPr>
        <p:spPr>
          <a:xfrm>
            <a:off x="5327659" y="1606185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1675A961-F566-4E61-89EB-6D144C3B2DD7}"/>
              </a:ext>
            </a:extLst>
          </p:cNvPr>
          <p:cNvSpPr/>
          <p:nvPr/>
        </p:nvSpPr>
        <p:spPr>
          <a:xfrm>
            <a:off x="5505408" y="1604747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0EB3BA21-20FB-4FC1-ADE4-96A16D5D5DE2}"/>
              </a:ext>
            </a:extLst>
          </p:cNvPr>
          <p:cNvGrpSpPr/>
          <p:nvPr/>
        </p:nvGrpSpPr>
        <p:grpSpPr>
          <a:xfrm>
            <a:off x="387621" y="4959570"/>
            <a:ext cx="4180723" cy="387476"/>
            <a:chOff x="375285" y="4811397"/>
            <a:chExt cx="4180723" cy="387476"/>
          </a:xfrm>
        </p:grpSpPr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02B35BF0-E61C-7B4E-A3EC-E8E48BC9D6DA}"/>
                </a:ext>
              </a:extLst>
            </p:cNvPr>
            <p:cNvCxnSpPr>
              <a:cxnSpLocks/>
            </p:cNvCxnSpPr>
            <p:nvPr/>
          </p:nvCxnSpPr>
          <p:spPr>
            <a:xfrm>
              <a:off x="386551" y="4830118"/>
              <a:ext cx="4801" cy="368755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00E42B9E-3B5A-CA51-FAE3-FA93F7FBCF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285" y="5191024"/>
              <a:ext cx="4180723" cy="7849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E957C899-31A4-DC01-0948-54D487D730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46079" y="4819629"/>
              <a:ext cx="4802" cy="364639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1F3B643E-F9C4-353D-C2B9-4FFE23138378}"/>
                </a:ext>
              </a:extLst>
            </p:cNvPr>
            <p:cNvCxnSpPr>
              <a:cxnSpLocks/>
            </p:cNvCxnSpPr>
            <p:nvPr/>
          </p:nvCxnSpPr>
          <p:spPr>
            <a:xfrm>
              <a:off x="1900224" y="5059472"/>
              <a:ext cx="2538731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5A8021CA-2C8B-B9CB-D85D-9335C86A4C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0224" y="4832998"/>
              <a:ext cx="3346" cy="212883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4DB028E9-7A4F-27B1-71CA-E9AFD5C95EF4}"/>
                </a:ext>
              </a:extLst>
            </p:cNvPr>
            <p:cNvCxnSpPr>
              <a:cxnSpLocks/>
            </p:cNvCxnSpPr>
            <p:nvPr/>
          </p:nvCxnSpPr>
          <p:spPr>
            <a:xfrm>
              <a:off x="4419796" y="4811397"/>
              <a:ext cx="0" cy="239602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7C00273C-5406-0038-66D1-3E336787A1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2605" y="4943863"/>
              <a:ext cx="622570" cy="2862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95389363-0F09-30B9-958F-0A819EEE0A0D}"/>
                </a:ext>
              </a:extLst>
            </p:cNvPr>
            <p:cNvCxnSpPr>
              <a:cxnSpLocks/>
            </p:cNvCxnSpPr>
            <p:nvPr/>
          </p:nvCxnSpPr>
          <p:spPr>
            <a:xfrm>
              <a:off x="3676626" y="4837653"/>
              <a:ext cx="0" cy="115434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53AAFFDD-BE79-A370-A94E-9372F82BC555}"/>
                </a:ext>
              </a:extLst>
            </p:cNvPr>
            <p:cNvCxnSpPr>
              <a:cxnSpLocks/>
            </p:cNvCxnSpPr>
            <p:nvPr/>
          </p:nvCxnSpPr>
          <p:spPr>
            <a:xfrm>
              <a:off x="4283960" y="4832998"/>
              <a:ext cx="0" cy="115434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C6932F9F-79CC-5F83-D6A3-39BF108BD8AA}"/>
              </a:ext>
            </a:extLst>
          </p:cNvPr>
          <p:cNvGrpSpPr/>
          <p:nvPr/>
        </p:nvGrpSpPr>
        <p:grpSpPr>
          <a:xfrm flipH="1">
            <a:off x="4807913" y="4971867"/>
            <a:ext cx="4185524" cy="387476"/>
            <a:chOff x="4977071" y="4980784"/>
            <a:chExt cx="4185524" cy="387476"/>
          </a:xfrm>
        </p:grpSpPr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6DB1CA8C-AF23-2057-F7E4-E4C3199BB735}"/>
                </a:ext>
              </a:extLst>
            </p:cNvPr>
            <p:cNvCxnSpPr>
              <a:cxnSpLocks/>
            </p:cNvCxnSpPr>
            <p:nvPr/>
          </p:nvCxnSpPr>
          <p:spPr>
            <a:xfrm>
              <a:off x="4977071" y="4984900"/>
              <a:ext cx="4801" cy="368755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758E06FD-BE09-1AB5-B0A1-A34BA49B05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81872" y="5360411"/>
              <a:ext cx="4180723" cy="7849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A1A4C5A3-C978-AFF4-58D2-DA29B578AC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52666" y="4989016"/>
              <a:ext cx="4802" cy="364639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619963A1-F069-1604-044D-15D02FD4BB0F}"/>
                </a:ext>
              </a:extLst>
            </p:cNvPr>
            <p:cNvCxnSpPr>
              <a:cxnSpLocks/>
            </p:cNvCxnSpPr>
            <p:nvPr/>
          </p:nvCxnSpPr>
          <p:spPr>
            <a:xfrm>
              <a:off x="6506811" y="5228859"/>
              <a:ext cx="2538731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6BB86C7B-B683-9253-F76E-976AC074C5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6811" y="5002385"/>
              <a:ext cx="3346" cy="212883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7F6DD18B-7DFC-8FCC-39D4-3833E5B594F5}"/>
                </a:ext>
              </a:extLst>
            </p:cNvPr>
            <p:cNvCxnSpPr>
              <a:cxnSpLocks/>
            </p:cNvCxnSpPr>
            <p:nvPr/>
          </p:nvCxnSpPr>
          <p:spPr>
            <a:xfrm>
              <a:off x="9026383" y="4980784"/>
              <a:ext cx="0" cy="239602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69F063C5-B921-C5B1-E1CD-8C9F14A2FD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9192" y="5113250"/>
              <a:ext cx="622570" cy="2862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2ADA5CEC-A2A8-C08A-9F38-2B3000559D8C}"/>
                </a:ext>
              </a:extLst>
            </p:cNvPr>
            <p:cNvCxnSpPr>
              <a:cxnSpLocks/>
            </p:cNvCxnSpPr>
            <p:nvPr/>
          </p:nvCxnSpPr>
          <p:spPr>
            <a:xfrm>
              <a:off x="8283213" y="5007040"/>
              <a:ext cx="0" cy="115434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7C64CDEE-E9BC-A7A3-52DC-828FA1FB0E1D}"/>
                </a:ext>
              </a:extLst>
            </p:cNvPr>
            <p:cNvCxnSpPr>
              <a:cxnSpLocks/>
            </p:cNvCxnSpPr>
            <p:nvPr/>
          </p:nvCxnSpPr>
          <p:spPr>
            <a:xfrm>
              <a:off x="8890547" y="5002385"/>
              <a:ext cx="0" cy="115434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文本框 149">
            <a:extLst>
              <a:ext uri="{FF2B5EF4-FFF2-40B4-BE49-F238E27FC236}">
                <a16:creationId xmlns:a16="http://schemas.microsoft.com/office/drawing/2014/main" id="{F6038673-A959-015D-2A33-A076EAF29395}"/>
              </a:ext>
            </a:extLst>
          </p:cNvPr>
          <p:cNvSpPr txBox="1"/>
          <p:nvPr/>
        </p:nvSpPr>
        <p:spPr>
          <a:xfrm>
            <a:off x="2051813" y="4924236"/>
            <a:ext cx="23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Power, HV, </a:t>
            </a:r>
            <a:r>
              <a:rPr lang="en-US" altLang="zh-CN" dirty="0" err="1"/>
              <a:t>data,control</a:t>
            </a:r>
            <a:endParaRPr lang="en-US" altLang="zh-CN" dirty="0"/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25C2576F-D5A4-1DA3-6633-3D9624A47C25}"/>
              </a:ext>
            </a:extLst>
          </p:cNvPr>
          <p:cNvSpPr txBox="1"/>
          <p:nvPr/>
        </p:nvSpPr>
        <p:spPr>
          <a:xfrm>
            <a:off x="4563217" y="1712108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10modules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751F241C-9301-03C3-60EB-61A3A1F9F525}"/>
              </a:ext>
            </a:extLst>
          </p:cNvPr>
          <p:cNvSpPr/>
          <p:nvPr/>
        </p:nvSpPr>
        <p:spPr>
          <a:xfrm>
            <a:off x="1089172" y="1228587"/>
            <a:ext cx="257217" cy="142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48BC9A7D-8C1C-D283-3936-77CC89EFE3DA}"/>
              </a:ext>
            </a:extLst>
          </p:cNvPr>
          <p:cNvSpPr/>
          <p:nvPr/>
        </p:nvSpPr>
        <p:spPr>
          <a:xfrm>
            <a:off x="2293122" y="1218392"/>
            <a:ext cx="257217" cy="142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C1D466A8-1693-CF4C-0408-4FCC4E162664}"/>
              </a:ext>
            </a:extLst>
          </p:cNvPr>
          <p:cNvSpPr/>
          <p:nvPr/>
        </p:nvSpPr>
        <p:spPr>
          <a:xfrm>
            <a:off x="3612980" y="1200160"/>
            <a:ext cx="257217" cy="142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A2B4D3A9-90FE-3F5F-5C87-7D126AEF953F}"/>
              </a:ext>
            </a:extLst>
          </p:cNvPr>
          <p:cNvSpPr/>
          <p:nvPr/>
        </p:nvSpPr>
        <p:spPr>
          <a:xfrm>
            <a:off x="4882985" y="1209041"/>
            <a:ext cx="257217" cy="142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0BA151F9-24A6-713B-6E99-0E7EA064588C}"/>
              </a:ext>
            </a:extLst>
          </p:cNvPr>
          <p:cNvSpPr/>
          <p:nvPr/>
        </p:nvSpPr>
        <p:spPr>
          <a:xfrm>
            <a:off x="6202843" y="1214639"/>
            <a:ext cx="257217" cy="142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AE1058E2-213E-9388-4132-CC1B5E4FEFB0}"/>
              </a:ext>
            </a:extLst>
          </p:cNvPr>
          <p:cNvSpPr/>
          <p:nvPr/>
        </p:nvSpPr>
        <p:spPr>
          <a:xfrm>
            <a:off x="7561133" y="1228587"/>
            <a:ext cx="257217" cy="142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8" name="组合 177">
            <a:extLst>
              <a:ext uri="{FF2B5EF4-FFF2-40B4-BE49-F238E27FC236}">
                <a16:creationId xmlns:a16="http://schemas.microsoft.com/office/drawing/2014/main" id="{2732F978-1E70-A580-1B27-B28A308D7086}"/>
              </a:ext>
            </a:extLst>
          </p:cNvPr>
          <p:cNvGrpSpPr/>
          <p:nvPr/>
        </p:nvGrpSpPr>
        <p:grpSpPr>
          <a:xfrm>
            <a:off x="708901" y="1404409"/>
            <a:ext cx="992031" cy="186087"/>
            <a:chOff x="690483" y="866813"/>
            <a:chExt cx="992031" cy="186087"/>
          </a:xfrm>
        </p:grpSpPr>
        <p:cxnSp>
          <p:nvCxnSpPr>
            <p:cNvPr id="161" name="直接箭头连接符 160">
              <a:extLst>
                <a:ext uri="{FF2B5EF4-FFF2-40B4-BE49-F238E27FC236}">
                  <a16:creationId xmlns:a16="http://schemas.microsoft.com/office/drawing/2014/main" id="{2498610E-EE47-C367-46B3-F7E93F36E1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83" y="866813"/>
              <a:ext cx="500250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箭头连接符 162">
              <a:extLst>
                <a:ext uri="{FF2B5EF4-FFF2-40B4-BE49-F238E27FC236}">
                  <a16:creationId xmlns:a16="http://schemas.microsoft.com/office/drawing/2014/main" id="{95CE50C2-66C4-3916-90F8-46384A4062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0" y="870436"/>
              <a:ext cx="295383" cy="163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箭头连接符 164">
              <a:extLst>
                <a:ext uri="{FF2B5EF4-FFF2-40B4-BE49-F238E27FC236}">
                  <a16:creationId xmlns:a16="http://schemas.microsoft.com/office/drawing/2014/main" id="{87ACFD7E-8D1E-7F28-73FD-9E8AA4B7BF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48" y="870436"/>
              <a:ext cx="138785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箭头连接符 168">
              <a:extLst>
                <a:ext uri="{FF2B5EF4-FFF2-40B4-BE49-F238E27FC236}">
                  <a16:creationId xmlns:a16="http://schemas.microsoft.com/office/drawing/2014/main" id="{1BE8CCCD-7D95-2EEF-EB73-2D5A2C3D88D2}"/>
                </a:ext>
              </a:extLst>
            </p:cNvPr>
            <p:cNvCxnSpPr/>
            <p:nvPr/>
          </p:nvCxnSpPr>
          <p:spPr>
            <a:xfrm>
              <a:off x="1190733" y="870436"/>
              <a:ext cx="0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箭头连接符 170">
              <a:extLst>
                <a:ext uri="{FF2B5EF4-FFF2-40B4-BE49-F238E27FC236}">
                  <a16:creationId xmlns:a16="http://schemas.microsoft.com/office/drawing/2014/main" id="{7F4A2BA2-92B6-C5E3-B8C9-7C12C50F4628}"/>
                </a:ext>
              </a:extLst>
            </p:cNvPr>
            <p:cNvCxnSpPr/>
            <p:nvPr/>
          </p:nvCxnSpPr>
          <p:spPr>
            <a:xfrm>
              <a:off x="1190733" y="870436"/>
              <a:ext cx="149117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箭头连接符 172">
              <a:extLst>
                <a:ext uri="{FF2B5EF4-FFF2-40B4-BE49-F238E27FC236}">
                  <a16:creationId xmlns:a16="http://schemas.microsoft.com/office/drawing/2014/main" id="{BB6955D7-0930-29D7-D125-E48AF1102B72}"/>
                </a:ext>
              </a:extLst>
            </p:cNvPr>
            <p:cNvCxnSpPr>
              <a:cxnSpLocks/>
            </p:cNvCxnSpPr>
            <p:nvPr/>
          </p:nvCxnSpPr>
          <p:spPr>
            <a:xfrm>
              <a:off x="1204917" y="874722"/>
              <a:ext cx="284158" cy="170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箭头连接符 174">
              <a:extLst>
                <a:ext uri="{FF2B5EF4-FFF2-40B4-BE49-F238E27FC236}">
                  <a16:creationId xmlns:a16="http://schemas.microsoft.com/office/drawing/2014/main" id="{7C9BBF83-11AD-CE90-B755-03C25F4DE732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63" y="871448"/>
              <a:ext cx="483151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组合 178">
            <a:extLst>
              <a:ext uri="{FF2B5EF4-FFF2-40B4-BE49-F238E27FC236}">
                <a16:creationId xmlns:a16="http://schemas.microsoft.com/office/drawing/2014/main" id="{990BCBBD-A94F-268D-247E-2480B52F7A76}"/>
              </a:ext>
            </a:extLst>
          </p:cNvPr>
          <p:cNvGrpSpPr/>
          <p:nvPr/>
        </p:nvGrpSpPr>
        <p:grpSpPr>
          <a:xfrm>
            <a:off x="1918520" y="1396372"/>
            <a:ext cx="992031" cy="186087"/>
            <a:chOff x="690483" y="866813"/>
            <a:chExt cx="992031" cy="186087"/>
          </a:xfrm>
        </p:grpSpPr>
        <p:cxnSp>
          <p:nvCxnSpPr>
            <p:cNvPr id="180" name="直接箭头连接符 179">
              <a:extLst>
                <a:ext uri="{FF2B5EF4-FFF2-40B4-BE49-F238E27FC236}">
                  <a16:creationId xmlns:a16="http://schemas.microsoft.com/office/drawing/2014/main" id="{D5E898B7-1F81-E100-5DDB-58D8381216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83" y="866813"/>
              <a:ext cx="500250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箭头连接符 180">
              <a:extLst>
                <a:ext uri="{FF2B5EF4-FFF2-40B4-BE49-F238E27FC236}">
                  <a16:creationId xmlns:a16="http://schemas.microsoft.com/office/drawing/2014/main" id="{DA155749-50A0-9417-D05A-7E45249F29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0" y="870436"/>
              <a:ext cx="295383" cy="163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箭头连接符 181">
              <a:extLst>
                <a:ext uri="{FF2B5EF4-FFF2-40B4-BE49-F238E27FC236}">
                  <a16:creationId xmlns:a16="http://schemas.microsoft.com/office/drawing/2014/main" id="{8CC0B4BA-ABD5-F835-1C1F-43A1DBA7A9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48" y="870436"/>
              <a:ext cx="138785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箭头连接符 182">
              <a:extLst>
                <a:ext uri="{FF2B5EF4-FFF2-40B4-BE49-F238E27FC236}">
                  <a16:creationId xmlns:a16="http://schemas.microsoft.com/office/drawing/2014/main" id="{FAF59148-79F8-8226-6790-7AB7D12E649C}"/>
                </a:ext>
              </a:extLst>
            </p:cNvPr>
            <p:cNvCxnSpPr/>
            <p:nvPr/>
          </p:nvCxnSpPr>
          <p:spPr>
            <a:xfrm>
              <a:off x="1190733" y="870436"/>
              <a:ext cx="0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箭头连接符 183">
              <a:extLst>
                <a:ext uri="{FF2B5EF4-FFF2-40B4-BE49-F238E27FC236}">
                  <a16:creationId xmlns:a16="http://schemas.microsoft.com/office/drawing/2014/main" id="{46AF005C-E1DD-B314-6A58-C1A55543ED6B}"/>
                </a:ext>
              </a:extLst>
            </p:cNvPr>
            <p:cNvCxnSpPr/>
            <p:nvPr/>
          </p:nvCxnSpPr>
          <p:spPr>
            <a:xfrm>
              <a:off x="1190733" y="870436"/>
              <a:ext cx="149117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箭头连接符 184">
              <a:extLst>
                <a:ext uri="{FF2B5EF4-FFF2-40B4-BE49-F238E27FC236}">
                  <a16:creationId xmlns:a16="http://schemas.microsoft.com/office/drawing/2014/main" id="{B6ED5402-28F2-4D9A-5C37-62A62A5B1B81}"/>
                </a:ext>
              </a:extLst>
            </p:cNvPr>
            <p:cNvCxnSpPr>
              <a:cxnSpLocks/>
            </p:cNvCxnSpPr>
            <p:nvPr/>
          </p:nvCxnSpPr>
          <p:spPr>
            <a:xfrm>
              <a:off x="1204917" y="874722"/>
              <a:ext cx="284158" cy="170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箭头连接符 185">
              <a:extLst>
                <a:ext uri="{FF2B5EF4-FFF2-40B4-BE49-F238E27FC236}">
                  <a16:creationId xmlns:a16="http://schemas.microsoft.com/office/drawing/2014/main" id="{4C460906-F6AF-931D-BB1A-30DE8B909D44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63" y="871448"/>
              <a:ext cx="483151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组合 186">
            <a:extLst>
              <a:ext uri="{FF2B5EF4-FFF2-40B4-BE49-F238E27FC236}">
                <a16:creationId xmlns:a16="http://schemas.microsoft.com/office/drawing/2014/main" id="{92549D3B-6D66-DE40-A7CC-49FF86327191}"/>
              </a:ext>
            </a:extLst>
          </p:cNvPr>
          <p:cNvGrpSpPr/>
          <p:nvPr/>
        </p:nvGrpSpPr>
        <p:grpSpPr>
          <a:xfrm>
            <a:off x="3239253" y="1383363"/>
            <a:ext cx="992031" cy="186087"/>
            <a:chOff x="690483" y="866813"/>
            <a:chExt cx="992031" cy="186087"/>
          </a:xfrm>
        </p:grpSpPr>
        <p:cxnSp>
          <p:nvCxnSpPr>
            <p:cNvPr id="188" name="直接箭头连接符 187">
              <a:extLst>
                <a:ext uri="{FF2B5EF4-FFF2-40B4-BE49-F238E27FC236}">
                  <a16:creationId xmlns:a16="http://schemas.microsoft.com/office/drawing/2014/main" id="{625B980E-827E-3194-4BFB-F395FCFE1E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83" y="866813"/>
              <a:ext cx="500250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箭头连接符 188">
              <a:extLst>
                <a:ext uri="{FF2B5EF4-FFF2-40B4-BE49-F238E27FC236}">
                  <a16:creationId xmlns:a16="http://schemas.microsoft.com/office/drawing/2014/main" id="{25F26453-67A0-FC70-C4E7-BCC1249C99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0" y="870436"/>
              <a:ext cx="295383" cy="163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箭头连接符 189">
              <a:extLst>
                <a:ext uri="{FF2B5EF4-FFF2-40B4-BE49-F238E27FC236}">
                  <a16:creationId xmlns:a16="http://schemas.microsoft.com/office/drawing/2014/main" id="{6293A67A-5E9D-10E0-C97B-7748F6F525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48" y="870436"/>
              <a:ext cx="138785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箭头连接符 190">
              <a:extLst>
                <a:ext uri="{FF2B5EF4-FFF2-40B4-BE49-F238E27FC236}">
                  <a16:creationId xmlns:a16="http://schemas.microsoft.com/office/drawing/2014/main" id="{3D0ABB34-6C8A-4A3B-BBFE-21C935AE92F5}"/>
                </a:ext>
              </a:extLst>
            </p:cNvPr>
            <p:cNvCxnSpPr/>
            <p:nvPr/>
          </p:nvCxnSpPr>
          <p:spPr>
            <a:xfrm>
              <a:off x="1190733" y="870436"/>
              <a:ext cx="0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箭头连接符 191">
              <a:extLst>
                <a:ext uri="{FF2B5EF4-FFF2-40B4-BE49-F238E27FC236}">
                  <a16:creationId xmlns:a16="http://schemas.microsoft.com/office/drawing/2014/main" id="{7BAB7FB7-8D72-F15D-A578-27E20F36E67B}"/>
                </a:ext>
              </a:extLst>
            </p:cNvPr>
            <p:cNvCxnSpPr/>
            <p:nvPr/>
          </p:nvCxnSpPr>
          <p:spPr>
            <a:xfrm>
              <a:off x="1190733" y="870436"/>
              <a:ext cx="149117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箭头连接符 192">
              <a:extLst>
                <a:ext uri="{FF2B5EF4-FFF2-40B4-BE49-F238E27FC236}">
                  <a16:creationId xmlns:a16="http://schemas.microsoft.com/office/drawing/2014/main" id="{9AD3B969-EED1-5E1D-6CA8-7E6C787197FA}"/>
                </a:ext>
              </a:extLst>
            </p:cNvPr>
            <p:cNvCxnSpPr>
              <a:cxnSpLocks/>
            </p:cNvCxnSpPr>
            <p:nvPr/>
          </p:nvCxnSpPr>
          <p:spPr>
            <a:xfrm>
              <a:off x="1204917" y="874722"/>
              <a:ext cx="284158" cy="170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箭头连接符 193">
              <a:extLst>
                <a:ext uri="{FF2B5EF4-FFF2-40B4-BE49-F238E27FC236}">
                  <a16:creationId xmlns:a16="http://schemas.microsoft.com/office/drawing/2014/main" id="{FFF2A5A4-B50D-74C5-D17D-6FE29611E48A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63" y="871448"/>
              <a:ext cx="483151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66B8CC5C-9D87-E9EA-4E34-57EC4432EAC3}"/>
              </a:ext>
            </a:extLst>
          </p:cNvPr>
          <p:cNvGrpSpPr/>
          <p:nvPr/>
        </p:nvGrpSpPr>
        <p:grpSpPr>
          <a:xfrm>
            <a:off x="4540202" y="1386986"/>
            <a:ext cx="992031" cy="186087"/>
            <a:chOff x="690483" y="866813"/>
            <a:chExt cx="992031" cy="186087"/>
          </a:xfrm>
        </p:grpSpPr>
        <p:cxnSp>
          <p:nvCxnSpPr>
            <p:cNvPr id="196" name="直接箭头连接符 195">
              <a:extLst>
                <a:ext uri="{FF2B5EF4-FFF2-40B4-BE49-F238E27FC236}">
                  <a16:creationId xmlns:a16="http://schemas.microsoft.com/office/drawing/2014/main" id="{FF999F28-3F2A-0833-4309-68A5DB4F62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83" y="866813"/>
              <a:ext cx="500250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箭头连接符 196">
              <a:extLst>
                <a:ext uri="{FF2B5EF4-FFF2-40B4-BE49-F238E27FC236}">
                  <a16:creationId xmlns:a16="http://schemas.microsoft.com/office/drawing/2014/main" id="{DCFC3AAC-D587-4886-FDAB-324A7BBC1D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0" y="870436"/>
              <a:ext cx="295383" cy="163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箭头连接符 197">
              <a:extLst>
                <a:ext uri="{FF2B5EF4-FFF2-40B4-BE49-F238E27FC236}">
                  <a16:creationId xmlns:a16="http://schemas.microsoft.com/office/drawing/2014/main" id="{3A750622-2681-405F-98BC-85E79643E8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48" y="870436"/>
              <a:ext cx="138785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箭头连接符 198">
              <a:extLst>
                <a:ext uri="{FF2B5EF4-FFF2-40B4-BE49-F238E27FC236}">
                  <a16:creationId xmlns:a16="http://schemas.microsoft.com/office/drawing/2014/main" id="{2DEAA5F2-FDFE-EC92-47AB-1919BFE85AC1}"/>
                </a:ext>
              </a:extLst>
            </p:cNvPr>
            <p:cNvCxnSpPr/>
            <p:nvPr/>
          </p:nvCxnSpPr>
          <p:spPr>
            <a:xfrm>
              <a:off x="1190733" y="870436"/>
              <a:ext cx="0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箭头连接符 199">
              <a:extLst>
                <a:ext uri="{FF2B5EF4-FFF2-40B4-BE49-F238E27FC236}">
                  <a16:creationId xmlns:a16="http://schemas.microsoft.com/office/drawing/2014/main" id="{887C5F50-70FD-C1C3-1614-A42600261044}"/>
                </a:ext>
              </a:extLst>
            </p:cNvPr>
            <p:cNvCxnSpPr/>
            <p:nvPr/>
          </p:nvCxnSpPr>
          <p:spPr>
            <a:xfrm>
              <a:off x="1190733" y="870436"/>
              <a:ext cx="149117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箭头连接符 200">
              <a:extLst>
                <a:ext uri="{FF2B5EF4-FFF2-40B4-BE49-F238E27FC236}">
                  <a16:creationId xmlns:a16="http://schemas.microsoft.com/office/drawing/2014/main" id="{798318C6-4DF4-D943-6E16-DAD1E0D35506}"/>
                </a:ext>
              </a:extLst>
            </p:cNvPr>
            <p:cNvCxnSpPr>
              <a:cxnSpLocks/>
            </p:cNvCxnSpPr>
            <p:nvPr/>
          </p:nvCxnSpPr>
          <p:spPr>
            <a:xfrm>
              <a:off x="1204917" y="874722"/>
              <a:ext cx="284158" cy="170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箭头连接符 201">
              <a:extLst>
                <a:ext uri="{FF2B5EF4-FFF2-40B4-BE49-F238E27FC236}">
                  <a16:creationId xmlns:a16="http://schemas.microsoft.com/office/drawing/2014/main" id="{FC7169FD-7E9D-CF9F-A068-259DA4767C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63" y="871448"/>
              <a:ext cx="483151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组合 202">
            <a:extLst>
              <a:ext uri="{FF2B5EF4-FFF2-40B4-BE49-F238E27FC236}">
                <a16:creationId xmlns:a16="http://schemas.microsoft.com/office/drawing/2014/main" id="{29387617-C3CD-37B2-5573-66FE4D03FC19}"/>
              </a:ext>
            </a:extLst>
          </p:cNvPr>
          <p:cNvGrpSpPr/>
          <p:nvPr/>
        </p:nvGrpSpPr>
        <p:grpSpPr>
          <a:xfrm>
            <a:off x="5852309" y="1377356"/>
            <a:ext cx="992031" cy="186087"/>
            <a:chOff x="690483" y="866813"/>
            <a:chExt cx="992031" cy="186087"/>
          </a:xfrm>
        </p:grpSpPr>
        <p:cxnSp>
          <p:nvCxnSpPr>
            <p:cNvPr id="204" name="直接箭头连接符 203">
              <a:extLst>
                <a:ext uri="{FF2B5EF4-FFF2-40B4-BE49-F238E27FC236}">
                  <a16:creationId xmlns:a16="http://schemas.microsoft.com/office/drawing/2014/main" id="{50D2AA4A-BC3A-0D99-B029-B05FC17246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83" y="866813"/>
              <a:ext cx="500250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箭头连接符 204">
              <a:extLst>
                <a:ext uri="{FF2B5EF4-FFF2-40B4-BE49-F238E27FC236}">
                  <a16:creationId xmlns:a16="http://schemas.microsoft.com/office/drawing/2014/main" id="{DAA9EBE3-DF74-E601-9435-56CEA046C5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0" y="870436"/>
              <a:ext cx="295383" cy="163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箭头连接符 205">
              <a:extLst>
                <a:ext uri="{FF2B5EF4-FFF2-40B4-BE49-F238E27FC236}">
                  <a16:creationId xmlns:a16="http://schemas.microsoft.com/office/drawing/2014/main" id="{5446598F-0D54-8829-D854-5AC18F099F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48" y="870436"/>
              <a:ext cx="138785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箭头连接符 206">
              <a:extLst>
                <a:ext uri="{FF2B5EF4-FFF2-40B4-BE49-F238E27FC236}">
                  <a16:creationId xmlns:a16="http://schemas.microsoft.com/office/drawing/2014/main" id="{94A9405F-9AB4-44F0-81CA-CE63DDE928D9}"/>
                </a:ext>
              </a:extLst>
            </p:cNvPr>
            <p:cNvCxnSpPr/>
            <p:nvPr/>
          </p:nvCxnSpPr>
          <p:spPr>
            <a:xfrm>
              <a:off x="1190733" y="870436"/>
              <a:ext cx="0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箭头连接符 207">
              <a:extLst>
                <a:ext uri="{FF2B5EF4-FFF2-40B4-BE49-F238E27FC236}">
                  <a16:creationId xmlns:a16="http://schemas.microsoft.com/office/drawing/2014/main" id="{1DB4518E-06E7-0339-FFF4-8F90D235478F}"/>
                </a:ext>
              </a:extLst>
            </p:cNvPr>
            <p:cNvCxnSpPr/>
            <p:nvPr/>
          </p:nvCxnSpPr>
          <p:spPr>
            <a:xfrm>
              <a:off x="1190733" y="870436"/>
              <a:ext cx="149117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箭头连接符 208">
              <a:extLst>
                <a:ext uri="{FF2B5EF4-FFF2-40B4-BE49-F238E27FC236}">
                  <a16:creationId xmlns:a16="http://schemas.microsoft.com/office/drawing/2014/main" id="{808BD54B-D83B-92BC-FBEC-02CBFA4D8FA6}"/>
                </a:ext>
              </a:extLst>
            </p:cNvPr>
            <p:cNvCxnSpPr>
              <a:cxnSpLocks/>
            </p:cNvCxnSpPr>
            <p:nvPr/>
          </p:nvCxnSpPr>
          <p:spPr>
            <a:xfrm>
              <a:off x="1204917" y="874722"/>
              <a:ext cx="284158" cy="170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箭头连接符 209">
              <a:extLst>
                <a:ext uri="{FF2B5EF4-FFF2-40B4-BE49-F238E27FC236}">
                  <a16:creationId xmlns:a16="http://schemas.microsoft.com/office/drawing/2014/main" id="{839A3C9C-17FE-76F0-F678-1244928A805A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63" y="871448"/>
              <a:ext cx="483151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组合 210">
            <a:extLst>
              <a:ext uri="{FF2B5EF4-FFF2-40B4-BE49-F238E27FC236}">
                <a16:creationId xmlns:a16="http://schemas.microsoft.com/office/drawing/2014/main" id="{0649833C-FEE9-EF45-B768-90A86F435D6A}"/>
              </a:ext>
            </a:extLst>
          </p:cNvPr>
          <p:cNvGrpSpPr/>
          <p:nvPr/>
        </p:nvGrpSpPr>
        <p:grpSpPr>
          <a:xfrm>
            <a:off x="7174632" y="1391897"/>
            <a:ext cx="992031" cy="186087"/>
            <a:chOff x="690483" y="866813"/>
            <a:chExt cx="992031" cy="186087"/>
          </a:xfrm>
        </p:grpSpPr>
        <p:cxnSp>
          <p:nvCxnSpPr>
            <p:cNvPr id="212" name="直接箭头连接符 211">
              <a:extLst>
                <a:ext uri="{FF2B5EF4-FFF2-40B4-BE49-F238E27FC236}">
                  <a16:creationId xmlns:a16="http://schemas.microsoft.com/office/drawing/2014/main" id="{6C844A28-3B96-0808-BE2D-C7299C6F0E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83" y="866813"/>
              <a:ext cx="500250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箭头连接符 212">
              <a:extLst>
                <a:ext uri="{FF2B5EF4-FFF2-40B4-BE49-F238E27FC236}">
                  <a16:creationId xmlns:a16="http://schemas.microsoft.com/office/drawing/2014/main" id="{0AECEB74-B5AB-49A2-2046-5A554687D9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0" y="870436"/>
              <a:ext cx="295383" cy="163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箭头连接符 213">
              <a:extLst>
                <a:ext uri="{FF2B5EF4-FFF2-40B4-BE49-F238E27FC236}">
                  <a16:creationId xmlns:a16="http://schemas.microsoft.com/office/drawing/2014/main" id="{0C9FA326-37B6-EBA2-B36F-44DA2CD677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48" y="870436"/>
              <a:ext cx="138785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箭头连接符 214">
              <a:extLst>
                <a:ext uri="{FF2B5EF4-FFF2-40B4-BE49-F238E27FC236}">
                  <a16:creationId xmlns:a16="http://schemas.microsoft.com/office/drawing/2014/main" id="{552F4F40-9190-34A8-2ECD-612EDB1FD2DD}"/>
                </a:ext>
              </a:extLst>
            </p:cNvPr>
            <p:cNvCxnSpPr/>
            <p:nvPr/>
          </p:nvCxnSpPr>
          <p:spPr>
            <a:xfrm>
              <a:off x="1190733" y="870436"/>
              <a:ext cx="0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箭头连接符 215">
              <a:extLst>
                <a:ext uri="{FF2B5EF4-FFF2-40B4-BE49-F238E27FC236}">
                  <a16:creationId xmlns:a16="http://schemas.microsoft.com/office/drawing/2014/main" id="{8FF42B17-5F6D-DF50-A205-BDF335481B3F}"/>
                </a:ext>
              </a:extLst>
            </p:cNvPr>
            <p:cNvCxnSpPr/>
            <p:nvPr/>
          </p:nvCxnSpPr>
          <p:spPr>
            <a:xfrm>
              <a:off x="1190733" y="870436"/>
              <a:ext cx="149117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箭头连接符 216">
              <a:extLst>
                <a:ext uri="{FF2B5EF4-FFF2-40B4-BE49-F238E27FC236}">
                  <a16:creationId xmlns:a16="http://schemas.microsoft.com/office/drawing/2014/main" id="{92976E9E-F86D-5AF0-B8F9-1D8A4B324298}"/>
                </a:ext>
              </a:extLst>
            </p:cNvPr>
            <p:cNvCxnSpPr>
              <a:cxnSpLocks/>
            </p:cNvCxnSpPr>
            <p:nvPr/>
          </p:nvCxnSpPr>
          <p:spPr>
            <a:xfrm>
              <a:off x="1204917" y="874722"/>
              <a:ext cx="284158" cy="170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箭头连接符 217">
              <a:extLst>
                <a:ext uri="{FF2B5EF4-FFF2-40B4-BE49-F238E27FC236}">
                  <a16:creationId xmlns:a16="http://schemas.microsoft.com/office/drawing/2014/main" id="{AF12210F-43C9-1554-44B2-56F0FFFE31B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63" y="871448"/>
              <a:ext cx="483151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9" name="矩形 248">
            <a:extLst>
              <a:ext uri="{FF2B5EF4-FFF2-40B4-BE49-F238E27FC236}">
                <a16:creationId xmlns:a16="http://schemas.microsoft.com/office/drawing/2014/main" id="{82DFE127-8553-0676-A239-282F9653613B}"/>
              </a:ext>
            </a:extLst>
          </p:cNvPr>
          <p:cNvSpPr/>
          <p:nvPr/>
        </p:nvSpPr>
        <p:spPr>
          <a:xfrm>
            <a:off x="4109108" y="81972"/>
            <a:ext cx="684365" cy="3551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4" name="文本框 253">
            <a:extLst>
              <a:ext uri="{FF2B5EF4-FFF2-40B4-BE49-F238E27FC236}">
                <a16:creationId xmlns:a16="http://schemas.microsoft.com/office/drawing/2014/main" id="{6DC3DAFC-3778-5108-A173-C53EFE57B27F}"/>
              </a:ext>
            </a:extLst>
          </p:cNvPr>
          <p:cNvSpPr txBox="1"/>
          <p:nvPr/>
        </p:nvSpPr>
        <p:spPr>
          <a:xfrm>
            <a:off x="365556" y="1181771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/>
              <a:t>二级汇总</a:t>
            </a:r>
          </a:p>
        </p:txBody>
      </p:sp>
      <p:sp>
        <p:nvSpPr>
          <p:cNvPr id="262" name="文本框 261">
            <a:extLst>
              <a:ext uri="{FF2B5EF4-FFF2-40B4-BE49-F238E27FC236}">
                <a16:creationId xmlns:a16="http://schemas.microsoft.com/office/drawing/2014/main" id="{1AA9B9DB-98EA-B059-DECC-07D3B2A20311}"/>
              </a:ext>
            </a:extLst>
          </p:cNvPr>
          <p:cNvSpPr txBox="1"/>
          <p:nvPr/>
        </p:nvSpPr>
        <p:spPr>
          <a:xfrm>
            <a:off x="7704258" y="49981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柔性板</a:t>
            </a:r>
          </a:p>
        </p:txBody>
      </p:sp>
      <p:sp>
        <p:nvSpPr>
          <p:cNvPr id="267" name="文本框 266">
            <a:extLst>
              <a:ext uri="{FF2B5EF4-FFF2-40B4-BE49-F238E27FC236}">
                <a16:creationId xmlns:a16="http://schemas.microsoft.com/office/drawing/2014/main" id="{326C7EB3-DAA3-42A9-0D67-044067FAE658}"/>
              </a:ext>
            </a:extLst>
          </p:cNvPr>
          <p:cNvSpPr txBox="1"/>
          <p:nvPr/>
        </p:nvSpPr>
        <p:spPr>
          <a:xfrm>
            <a:off x="8302286" y="1561413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总长：</a:t>
            </a:r>
            <a:r>
              <a:rPr lang="en-US" altLang="zh-CN" sz="1200" dirty="0">
                <a:solidFill>
                  <a:srgbClr val="FF0000"/>
                </a:solidFill>
              </a:rPr>
              <a:t>6000mm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68" name="文本框 267">
            <a:extLst>
              <a:ext uri="{FF2B5EF4-FFF2-40B4-BE49-F238E27FC236}">
                <a16:creationId xmlns:a16="http://schemas.microsoft.com/office/drawing/2014/main" id="{8C1C8A42-05A6-0488-35D4-80BE57C35F0C}"/>
              </a:ext>
            </a:extLst>
          </p:cNvPr>
          <p:cNvSpPr txBox="1"/>
          <p:nvPr/>
        </p:nvSpPr>
        <p:spPr>
          <a:xfrm>
            <a:off x="31714" y="1573073"/>
            <a:ext cx="604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6 staves</a:t>
            </a:r>
            <a:endParaRPr lang="zh-CN" altLang="en-US" sz="1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089FF5-D696-D26B-8F06-02F58ABD7A2F}"/>
              </a:ext>
            </a:extLst>
          </p:cNvPr>
          <p:cNvSpPr txBox="1"/>
          <p:nvPr/>
        </p:nvSpPr>
        <p:spPr>
          <a:xfrm>
            <a:off x="62729" y="-78038"/>
            <a:ext cx="191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Si Strip</a:t>
            </a:r>
            <a:r>
              <a:rPr lang="zh-CN" altLang="en-US" sz="2800" dirty="0"/>
              <a:t>方案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D5BFD31-9728-8EB2-821B-57778BD1091C}"/>
              </a:ext>
            </a:extLst>
          </p:cNvPr>
          <p:cNvSpPr txBox="1"/>
          <p:nvPr/>
        </p:nvSpPr>
        <p:spPr>
          <a:xfrm rot="21277953">
            <a:off x="9040998" y="520854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供电，光纤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468BA0B3-BFBF-6667-6D62-C94374808214}"/>
              </a:ext>
            </a:extLst>
          </p:cNvPr>
          <p:cNvSpPr/>
          <p:nvPr/>
        </p:nvSpPr>
        <p:spPr>
          <a:xfrm>
            <a:off x="4672894" y="4509436"/>
            <a:ext cx="4937931" cy="779646"/>
          </a:xfrm>
          <a:custGeom>
            <a:avLst/>
            <a:gdLst>
              <a:gd name="connsiteX0" fmla="*/ 38672 w 4937931"/>
              <a:gd name="connsiteY0" fmla="*/ 0 h 779646"/>
              <a:gd name="connsiteX1" fmla="*/ 29047 w 4937931"/>
              <a:gd name="connsiteY1" fmla="*/ 38501 h 779646"/>
              <a:gd name="connsiteX2" fmla="*/ 171 w 4937931"/>
              <a:gd name="connsiteY2" fmla="*/ 389823 h 779646"/>
              <a:gd name="connsiteX3" fmla="*/ 14609 w 4937931"/>
              <a:gd name="connsiteY3" fmla="*/ 462012 h 779646"/>
              <a:gd name="connsiteX4" fmla="*/ 19422 w 4937931"/>
              <a:gd name="connsiteY4" fmla="*/ 486076 h 779646"/>
              <a:gd name="connsiteX5" fmla="*/ 33860 w 4937931"/>
              <a:gd name="connsiteY5" fmla="*/ 534202 h 779646"/>
              <a:gd name="connsiteX6" fmla="*/ 38672 w 4937931"/>
              <a:gd name="connsiteY6" fmla="*/ 563078 h 779646"/>
              <a:gd name="connsiteX7" fmla="*/ 53110 w 4937931"/>
              <a:gd name="connsiteY7" fmla="*/ 582328 h 779646"/>
              <a:gd name="connsiteX8" fmla="*/ 115674 w 4937931"/>
              <a:gd name="connsiteY8" fmla="*/ 664143 h 779646"/>
              <a:gd name="connsiteX9" fmla="*/ 134925 w 4937931"/>
              <a:gd name="connsiteY9" fmla="*/ 673768 h 779646"/>
              <a:gd name="connsiteX10" fmla="*/ 187864 w 4937931"/>
              <a:gd name="connsiteY10" fmla="*/ 678581 h 779646"/>
              <a:gd name="connsiteX11" fmla="*/ 332243 w 4937931"/>
              <a:gd name="connsiteY11" fmla="*/ 688206 h 779646"/>
              <a:gd name="connsiteX12" fmla="*/ 572874 w 4937931"/>
              <a:gd name="connsiteY12" fmla="*/ 697831 h 779646"/>
              <a:gd name="connsiteX13" fmla="*/ 1256268 w 4937931"/>
              <a:gd name="connsiteY13" fmla="*/ 707457 h 779646"/>
              <a:gd name="connsiteX14" fmla="*/ 1352521 w 4937931"/>
              <a:gd name="connsiteY14" fmla="*/ 712269 h 779646"/>
              <a:gd name="connsiteX15" fmla="*/ 1496900 w 4937931"/>
              <a:gd name="connsiteY15" fmla="*/ 721895 h 779646"/>
              <a:gd name="connsiteX16" fmla="*/ 1660529 w 4937931"/>
              <a:gd name="connsiteY16" fmla="*/ 726707 h 779646"/>
              <a:gd name="connsiteX17" fmla="*/ 1901161 w 4937931"/>
              <a:gd name="connsiteY17" fmla="*/ 736332 h 779646"/>
              <a:gd name="connsiteX18" fmla="*/ 2194731 w 4937931"/>
              <a:gd name="connsiteY18" fmla="*/ 745958 h 779646"/>
              <a:gd name="connsiteX19" fmla="*/ 2642306 w 4937931"/>
              <a:gd name="connsiteY19" fmla="*/ 779646 h 779646"/>
              <a:gd name="connsiteX20" fmla="*/ 3176508 w 4937931"/>
              <a:gd name="connsiteY20" fmla="*/ 774833 h 779646"/>
              <a:gd name="connsiteX21" fmla="*/ 3648146 w 4937931"/>
              <a:gd name="connsiteY21" fmla="*/ 750770 h 779646"/>
              <a:gd name="connsiteX22" fmla="*/ 4018719 w 4937931"/>
              <a:gd name="connsiteY22" fmla="*/ 697831 h 779646"/>
              <a:gd name="connsiteX23" fmla="*/ 4370041 w 4937931"/>
              <a:gd name="connsiteY23" fmla="*/ 683393 h 779646"/>
              <a:gd name="connsiteX24" fmla="*/ 4519232 w 4937931"/>
              <a:gd name="connsiteY24" fmla="*/ 683393 h 779646"/>
              <a:gd name="connsiteX25" fmla="*/ 4601047 w 4937931"/>
              <a:gd name="connsiteY25" fmla="*/ 702644 h 779646"/>
              <a:gd name="connsiteX26" fmla="*/ 4639548 w 4937931"/>
              <a:gd name="connsiteY26" fmla="*/ 712269 h 779646"/>
              <a:gd name="connsiteX27" fmla="*/ 4870554 w 4937931"/>
              <a:gd name="connsiteY27" fmla="*/ 721895 h 779646"/>
              <a:gd name="connsiteX28" fmla="*/ 4937931 w 4937931"/>
              <a:gd name="connsiteY28" fmla="*/ 736332 h 77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937931" h="779646">
                <a:moveTo>
                  <a:pt x="38672" y="0"/>
                </a:moveTo>
                <a:cubicBezTo>
                  <a:pt x="35464" y="12834"/>
                  <a:pt x="30347" y="25336"/>
                  <a:pt x="29047" y="38501"/>
                </a:cubicBezTo>
                <a:cubicBezTo>
                  <a:pt x="17498" y="155434"/>
                  <a:pt x="7410" y="272544"/>
                  <a:pt x="171" y="389823"/>
                </a:cubicBezTo>
                <a:cubicBezTo>
                  <a:pt x="-1430" y="415758"/>
                  <a:pt x="8531" y="437699"/>
                  <a:pt x="14609" y="462012"/>
                </a:cubicBezTo>
                <a:cubicBezTo>
                  <a:pt x="16593" y="469948"/>
                  <a:pt x="17270" y="478184"/>
                  <a:pt x="19422" y="486076"/>
                </a:cubicBezTo>
                <a:cubicBezTo>
                  <a:pt x="28626" y="519824"/>
                  <a:pt x="28224" y="506022"/>
                  <a:pt x="33860" y="534202"/>
                </a:cubicBezTo>
                <a:cubicBezTo>
                  <a:pt x="35774" y="543771"/>
                  <a:pt x="35048" y="554018"/>
                  <a:pt x="38672" y="563078"/>
                </a:cubicBezTo>
                <a:cubicBezTo>
                  <a:pt x="41651" y="570525"/>
                  <a:pt x="48484" y="575775"/>
                  <a:pt x="53110" y="582328"/>
                </a:cubicBezTo>
                <a:cubicBezTo>
                  <a:pt x="64625" y="598641"/>
                  <a:pt x="91714" y="646172"/>
                  <a:pt x="115674" y="664143"/>
                </a:cubicBezTo>
                <a:cubicBezTo>
                  <a:pt x="121413" y="668448"/>
                  <a:pt x="127890" y="672361"/>
                  <a:pt x="134925" y="673768"/>
                </a:cubicBezTo>
                <a:cubicBezTo>
                  <a:pt x="152300" y="677243"/>
                  <a:pt x="170192" y="677288"/>
                  <a:pt x="187864" y="678581"/>
                </a:cubicBezTo>
                <a:lnTo>
                  <a:pt x="332243" y="688206"/>
                </a:lnTo>
                <a:cubicBezTo>
                  <a:pt x="408288" y="692862"/>
                  <a:pt x="499272" y="696555"/>
                  <a:pt x="572874" y="697831"/>
                </a:cubicBezTo>
                <a:lnTo>
                  <a:pt x="1256268" y="707457"/>
                </a:lnTo>
                <a:lnTo>
                  <a:pt x="1352521" y="712269"/>
                </a:lnTo>
                <a:lnTo>
                  <a:pt x="1496900" y="721895"/>
                </a:lnTo>
                <a:cubicBezTo>
                  <a:pt x="1551407" y="724450"/>
                  <a:pt x="1605997" y="724760"/>
                  <a:pt x="1660529" y="726707"/>
                </a:cubicBezTo>
                <a:lnTo>
                  <a:pt x="1901161" y="736332"/>
                </a:lnTo>
                <a:lnTo>
                  <a:pt x="2194731" y="745958"/>
                </a:lnTo>
                <a:cubicBezTo>
                  <a:pt x="2290289" y="754490"/>
                  <a:pt x="2527840" y="778873"/>
                  <a:pt x="2642306" y="779646"/>
                </a:cubicBezTo>
                <a:lnTo>
                  <a:pt x="3176508" y="774833"/>
                </a:lnTo>
                <a:cubicBezTo>
                  <a:pt x="3333721" y="766812"/>
                  <a:pt x="3491147" y="762230"/>
                  <a:pt x="3648146" y="750770"/>
                </a:cubicBezTo>
                <a:cubicBezTo>
                  <a:pt x="3808785" y="739045"/>
                  <a:pt x="3859898" y="716795"/>
                  <a:pt x="4018719" y="697831"/>
                </a:cubicBezTo>
                <a:cubicBezTo>
                  <a:pt x="4119154" y="685839"/>
                  <a:pt x="4277555" y="685495"/>
                  <a:pt x="4370041" y="683393"/>
                </a:cubicBezTo>
                <a:cubicBezTo>
                  <a:pt x="4437732" y="676625"/>
                  <a:pt x="4431338" y="674887"/>
                  <a:pt x="4519232" y="683393"/>
                </a:cubicBezTo>
                <a:cubicBezTo>
                  <a:pt x="4550368" y="686406"/>
                  <a:pt x="4571932" y="694880"/>
                  <a:pt x="4601047" y="702644"/>
                </a:cubicBezTo>
                <a:cubicBezTo>
                  <a:pt x="4613829" y="706052"/>
                  <a:pt x="4626441" y="710482"/>
                  <a:pt x="4639548" y="712269"/>
                </a:cubicBezTo>
                <a:cubicBezTo>
                  <a:pt x="4687404" y="718795"/>
                  <a:pt x="4863629" y="721691"/>
                  <a:pt x="4870554" y="721895"/>
                </a:cubicBezTo>
                <a:cubicBezTo>
                  <a:pt x="4924827" y="738176"/>
                  <a:pt x="4901932" y="736332"/>
                  <a:pt x="4937931" y="736332"/>
                </a:cubicBezTo>
              </a:path>
            </a:pathLst>
          </a:custGeom>
          <a:noFill/>
          <a:ln w="666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275090B2-187D-8B18-0CCD-32B724E13411}"/>
              </a:ext>
            </a:extLst>
          </p:cNvPr>
          <p:cNvCxnSpPr>
            <a:cxnSpLocks/>
          </p:cNvCxnSpPr>
          <p:nvPr/>
        </p:nvCxnSpPr>
        <p:spPr>
          <a:xfrm flipH="1">
            <a:off x="1237257" y="509675"/>
            <a:ext cx="2876827" cy="678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DBF15D05-AC2F-0140-9506-50C508846299}"/>
              </a:ext>
            </a:extLst>
          </p:cNvPr>
          <p:cNvCxnSpPr>
            <a:cxnSpLocks/>
          </p:cNvCxnSpPr>
          <p:nvPr/>
        </p:nvCxnSpPr>
        <p:spPr>
          <a:xfrm flipH="1">
            <a:off x="2397601" y="539151"/>
            <a:ext cx="1687759" cy="632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622B06EB-40F9-17A6-CDCE-F6589D77DC3C}"/>
              </a:ext>
            </a:extLst>
          </p:cNvPr>
          <p:cNvCxnSpPr>
            <a:cxnSpLocks/>
          </p:cNvCxnSpPr>
          <p:nvPr/>
        </p:nvCxnSpPr>
        <p:spPr>
          <a:xfrm flipH="1">
            <a:off x="3600718" y="513815"/>
            <a:ext cx="512761" cy="63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A8B698C-0532-95B2-BC29-2EA3E18A8BEA}"/>
              </a:ext>
            </a:extLst>
          </p:cNvPr>
          <p:cNvCxnSpPr>
            <a:cxnSpLocks/>
          </p:cNvCxnSpPr>
          <p:nvPr/>
        </p:nvCxnSpPr>
        <p:spPr>
          <a:xfrm>
            <a:off x="4830657" y="448667"/>
            <a:ext cx="273105" cy="752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2B57B04-5971-3D9B-F7F2-64B20F2DFB70}"/>
              </a:ext>
            </a:extLst>
          </p:cNvPr>
          <p:cNvCxnSpPr>
            <a:cxnSpLocks/>
          </p:cNvCxnSpPr>
          <p:nvPr/>
        </p:nvCxnSpPr>
        <p:spPr>
          <a:xfrm>
            <a:off x="4830657" y="429009"/>
            <a:ext cx="1521902" cy="718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F91BF3C-AFC0-E09D-EB85-B88C329DBCF6}"/>
              </a:ext>
            </a:extLst>
          </p:cNvPr>
          <p:cNvCxnSpPr>
            <a:cxnSpLocks/>
          </p:cNvCxnSpPr>
          <p:nvPr/>
        </p:nvCxnSpPr>
        <p:spPr>
          <a:xfrm>
            <a:off x="4842014" y="442575"/>
            <a:ext cx="2811545" cy="774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A3C8B49-3042-2EA8-07F8-E682CFE7DE3C}"/>
              </a:ext>
            </a:extLst>
          </p:cNvPr>
          <p:cNvSpPr txBox="1"/>
          <p:nvPr/>
        </p:nvSpPr>
        <p:spPr>
          <a:xfrm>
            <a:off x="2458327" y="563255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光纤，电源线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C1F3700-FAC0-7F0F-BEC3-4DD664EF9C09}"/>
              </a:ext>
            </a:extLst>
          </p:cNvPr>
          <p:cNvSpPr txBox="1"/>
          <p:nvPr/>
        </p:nvSpPr>
        <p:spPr>
          <a:xfrm>
            <a:off x="4939530" y="562489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光纤，电源线</a:t>
            </a:r>
          </a:p>
        </p:txBody>
      </p:sp>
    </p:spTree>
    <p:extLst>
      <p:ext uri="{BB962C8B-B14F-4D97-AF65-F5344CB8AC3E}">
        <p14:creationId xmlns:p14="http://schemas.microsoft.com/office/powerpoint/2010/main" val="3359949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17895</TotalTime>
  <Words>1126</Words>
  <Application>Microsoft Office PowerPoint</Application>
  <PresentationFormat>A4 纸张(210x297 毫米)</PresentationFormat>
  <Paragraphs>402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Helvetica Neue</vt:lpstr>
      <vt:lpstr>黑体</vt:lpstr>
      <vt:lpstr>Microsoft Yahei</vt:lpstr>
      <vt:lpstr>Arial</vt:lpstr>
      <vt:lpstr>Calibri</vt:lpstr>
      <vt:lpstr>Calibri Light</vt:lpstr>
      <vt:lpstr>Roboto</vt:lpstr>
      <vt:lpstr>Wingdings</vt:lpstr>
      <vt:lpstr>Office Theme</vt:lpstr>
      <vt:lpstr> outer tracker 方案和成本估算 （以LGAD为例 ） </vt:lpstr>
      <vt:lpstr> Arrangement of the ToF with strip LGAD</vt:lpstr>
      <vt:lpstr>LGAD Barrel</vt:lpstr>
      <vt:lpstr>PowerPoint 演示文稿</vt:lpstr>
      <vt:lpstr>系统方案</vt:lpstr>
      <vt:lpstr>Si Trip VS. LGAD Data rate </vt:lpstr>
      <vt:lpstr>Cost （LGAD）</vt:lpstr>
      <vt:lpstr>Si Strip Barrel</vt:lpstr>
      <vt:lpstr>PowerPoint 演示文稿</vt:lpstr>
      <vt:lpstr>Si Trip Data rate </vt:lpstr>
      <vt:lpstr>Cost （Si Strip）</vt:lpstr>
      <vt:lpstr>Backup</vt:lpstr>
      <vt:lpstr>高压电缆：外径&gt;1.8mm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HGTD</dc:title>
  <dc:creator>zenmojo</dc:creator>
  <cp:lastModifiedBy>Bob YAN</cp:lastModifiedBy>
  <cp:revision>1162</cp:revision>
  <cp:lastPrinted>2019-10-18T06:24:01Z</cp:lastPrinted>
  <dcterms:created xsi:type="dcterms:W3CDTF">2015-10-29T10:59:50Z</dcterms:created>
  <dcterms:modified xsi:type="dcterms:W3CDTF">2024-03-14T06:59:19Z</dcterms:modified>
</cp:coreProperties>
</file>