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3" r:id="rId6"/>
    <p:sldId id="262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78BEA-CF73-40D3-998D-C1B7A52E8BF0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9C76F-9D70-49BA-B3FD-C8BAF0A518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912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49C76F-9D70-49BA-B3FD-C8BAF0A5189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735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49C76F-9D70-49BA-B3FD-C8BAF0A5189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44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506F44-30F3-D12E-2F70-9A7240474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0CD5C0E-EC34-064E-0E94-D7B4273D1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2EB176-E6E0-5186-AAEC-4AE2D868D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64114C-4701-5CEE-AB43-9253C9C9D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82DC1D-3734-20C0-BC00-BD6B9966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626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AFA66F-6D99-3E67-504F-02B0E8AD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E7F056A-81FE-B5AB-CE8E-F460FE08F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08129C-C04C-6700-8DC2-A9DD13735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44AE04-3099-7AC2-8573-530ED4C6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BE4B77-51C2-DAA8-CFE7-9450055B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109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4A5C726-BE6A-726E-DE85-80E27492CF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88885EE-688F-AC98-ED2C-0C6D36122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610DA9-0167-5289-9A84-21D5C6BA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68FB74-1D2B-6A04-D743-7FD517BC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5371B4-4A0F-B7B2-6E6D-16B91656D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723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080727-922F-54DD-D1B8-5C086A0FB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1075B2-6984-EF8D-2157-0987ADF3C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A7F406-647D-785A-92AC-1E637B3D7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051076-B6C3-BCB3-14B9-5491D9CC5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4B9AF6-9438-143D-BE99-CBD48989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659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74FD31-414B-3906-6521-019407AB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32CB1F-7470-E01C-400E-683520950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400C19-62C0-DE79-D1C7-E96B44A9B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A3D45C-770E-9EBB-42C5-F50F0EB7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018BB4-8B3E-2F6C-999D-9FB0B0066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08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9F4B85-BE7F-24D5-5614-FA4C4011C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08A6DA-76A5-7553-F3DA-338CF9C50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CC6247D-4574-DE71-AA2B-57A44BB3B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C717E79-08C3-2CB2-FEAA-5EAD0BD9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B9B114-1532-5CD9-C6CC-7923A3FDB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4CA72E-8254-504E-6880-940E5AF82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1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CE7A3E-C4A0-1535-1886-2EF0EC4A4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FF179B-4674-8FFC-55E5-E71DF9538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2DABF4F-6DBE-E7D9-D2FC-EF4674C59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9D9931E-0287-E8ED-D91F-DBBA1A368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F9015B8-A8AA-A6FD-C34D-DA4941D74F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F53B6A0-A92C-CA3C-5D09-54CA67C53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949CE5A-E2C4-F63E-FFFD-7B44CA8F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8424C63-C53B-5386-AD71-B53427072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5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11EE23-36CE-0749-088A-FE33BE79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5C2583B-363E-0E3A-6D36-73582C0D0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E110841-7F37-EE1A-2DFB-89001D7D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27B9C37-D400-006F-B30D-0B523254F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76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84D2F72-7107-B0FF-6A82-9478E7385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E04B731-2781-816E-F45C-31C5299C0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3183E9-4B33-716C-26F3-8A802382C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687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1E0C15-9B9A-485E-6E9F-0863BD2E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C61506-0A9C-E561-AC15-65FAE0039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705687C-B1DD-5001-0273-BCC708B2E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58D7CD5-7863-83D0-A48D-274B2865D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5B3558E-23A4-8DDC-58C6-AF17458A1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12B340-B2AA-265A-B609-35F66B3BF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22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10B24F-5B03-27D7-29A3-D1E1100C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70DCCED-8773-DE02-DE8A-5E3BC524E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6A1007-A43F-0690-A63F-339193061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EB366E-D4B6-0416-91A8-5A666327B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3FD629-9BA8-3B63-1EB9-F0970FF1B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81DF0D-BFF7-E4F3-6B45-500D821B2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74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E86DCF9-6D61-F322-5BF8-261255B4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3DDC05-C7B3-E051-87DA-97B420F0D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BA977B-04C4-97CB-9D08-1205EF84F2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EC3F-316B-49BF-A71A-A39D0C85CBE5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3513C4-064E-4A64-F358-41E5E01C7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D098DB-A220-7DFD-073C-FC9AF3AC6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AA140-A6A5-4F0D-920A-43983D02E4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018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60DD37-B620-6858-5104-74C44EA4F4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Timing-trigger-control distribution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83830C3-FB13-90D7-3AAD-1F99FC3B92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493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637204-ABD6-1D9D-EFC7-001BFD3F3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General structure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F0B1B58-4A1D-1F8F-AC0D-5B9212D25271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993979"/>
              </p:ext>
            </p:extLst>
          </p:nvPr>
        </p:nvGraphicFramePr>
        <p:xfrm>
          <a:off x="634965" y="2408238"/>
          <a:ext cx="6053138" cy="307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draw.Document" r:id="rId3" imgW="3681360" imgH="1866960" progId="EdrawMax.EdrawDocument.1">
                  <p:embed/>
                </p:oleObj>
              </mc:Choice>
              <mc:Fallback>
                <p:oleObj name="Edraw.Document" r:id="rId3" imgW="3681360" imgH="1866960" progId="EdrawMax.Edraw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4965" y="2408238"/>
                        <a:ext cx="6053138" cy="307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内容占位符 3">
            <a:extLst>
              <a:ext uri="{FF2B5EF4-FFF2-40B4-BE49-F238E27FC236}">
                <a16:creationId xmlns:a16="http://schemas.microsoft.com/office/drawing/2014/main" id="{08A6E2AD-1C5E-A993-BBA6-42E03F2FE9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780245"/>
              </p:ext>
            </p:extLst>
          </p:nvPr>
        </p:nvGraphicFramePr>
        <p:xfrm>
          <a:off x="7084479" y="819945"/>
          <a:ext cx="4416425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draw.Document" r:id="rId5" imgW="2685960" imgH="1495440" progId="EdrawMax.EdrawDocument.1">
                  <p:embed/>
                </p:oleObj>
              </mc:Choice>
              <mc:Fallback>
                <p:oleObj name="Edraw.Document" r:id="rId5" imgW="2685960" imgH="1495440" progId="EdrawMax.EdrawDocument.1">
                  <p:embed/>
                  <p:pic>
                    <p:nvPicPr>
                      <p:cNvPr id="4" name="内容占位符 3">
                        <a:extLst>
                          <a:ext uri="{FF2B5EF4-FFF2-40B4-BE49-F238E27FC236}">
                            <a16:creationId xmlns:a16="http://schemas.microsoft.com/office/drawing/2014/main" id="{DF0B1B58-4A1D-1F8F-AC0D-5B9212D252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84479" y="819945"/>
                        <a:ext cx="4416425" cy="2459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D0973806-73C3-0F41-2686-00647E303ECE}"/>
              </a:ext>
            </a:extLst>
          </p:cNvPr>
          <p:cNvSpPr txBox="1"/>
          <p:nvPr/>
        </p:nvSpPr>
        <p:spPr>
          <a:xfrm>
            <a:off x="7024539" y="3555546"/>
            <a:ext cx="474998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effectLst/>
                <a:latin typeface="+mn-ea"/>
              </a:rPr>
              <a:t>Backend Interface Unit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Recovered Clock for FPGA fabric.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effectLst/>
                <a:latin typeface="+mn-ea"/>
              </a:rPr>
              <a:t>Lower jitter clock from jitter cleaner for GTH transceivers reference clock</a:t>
            </a:r>
            <a:r>
              <a:rPr lang="en-US" altLang="zh-CN" dirty="0">
                <a:latin typeface="+mn-ea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TTC Interleaved data stream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CHA </a:t>
            </a:r>
            <a:r>
              <a:rPr lang="zh-CN" altLang="en-US" dirty="0">
                <a:latin typeface="+mn-ea"/>
              </a:rPr>
              <a:t>： </a:t>
            </a:r>
            <a:r>
              <a:rPr lang="en-US" altLang="zh-CN" dirty="0">
                <a:latin typeface="+mn-ea"/>
              </a:rPr>
              <a:t>Trigger accept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CHB </a:t>
            </a:r>
            <a:r>
              <a:rPr lang="zh-CN" altLang="en-US" dirty="0">
                <a:latin typeface="+mn-ea"/>
              </a:rPr>
              <a:t>： </a:t>
            </a:r>
            <a:r>
              <a:rPr lang="en-US" altLang="zh-CN" dirty="0">
                <a:latin typeface="+mn-ea"/>
              </a:rPr>
              <a:t>Control</a:t>
            </a:r>
            <a:r>
              <a:rPr lang="zh-CN" altLang="en-US" dirty="0">
                <a:latin typeface="+mn-ea"/>
              </a:rPr>
              <a:t> </a:t>
            </a:r>
            <a:r>
              <a:rPr lang="en-US" altLang="zh-CN" dirty="0">
                <a:latin typeface="+mn-ea"/>
              </a:rPr>
              <a:t>command</a:t>
            </a:r>
            <a:r>
              <a:rPr lang="zh-CN" altLang="en-US" dirty="0">
                <a:latin typeface="+mn-ea"/>
              </a:rPr>
              <a:t>，</a:t>
            </a:r>
            <a:r>
              <a:rPr lang="en-US" altLang="zh-CN" dirty="0">
                <a:latin typeface="+mn-ea"/>
              </a:rPr>
              <a:t>like bunch counter reset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6187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8C7D0D-FAE0-60F4-7898-45D7CB5F6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FIU Option 1</a:t>
            </a:r>
            <a:r>
              <a:rPr lang="zh-CN" altLang="en-US" dirty="0"/>
              <a:t>：</a:t>
            </a:r>
            <a:r>
              <a:rPr lang="en-US" altLang="zh-CN" dirty="0">
                <a:solidFill>
                  <a:srgbClr val="191919"/>
                </a:solidFill>
                <a:effectLst/>
                <a:latin typeface="+mn-ea"/>
              </a:rPr>
              <a:t> </a:t>
            </a:r>
            <a:r>
              <a:rPr lang="en-US" altLang="zh-CN" dirty="0" err="1">
                <a:solidFill>
                  <a:srgbClr val="191919"/>
                </a:solidFill>
                <a:effectLst/>
                <a:latin typeface="+mn-ea"/>
              </a:rPr>
              <a:t>lpGBT</a:t>
            </a:r>
            <a:r>
              <a:rPr lang="en-US" altLang="zh-CN" dirty="0">
                <a:solidFill>
                  <a:srgbClr val="191919"/>
                </a:solidFill>
                <a:effectLst/>
                <a:latin typeface="+mn-ea"/>
              </a:rPr>
              <a:t>-like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96287A7-10E6-3534-FCC3-B7B062356206}"/>
              </a:ext>
            </a:extLst>
          </p:cNvPr>
          <p:cNvSpPr txBox="1"/>
          <p:nvPr/>
        </p:nvSpPr>
        <p:spPr>
          <a:xfrm>
            <a:off x="6530502" y="1690688"/>
            <a:ext cx="482329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effectLst/>
                <a:latin typeface="+mn-ea"/>
              </a:rPr>
              <a:t>Data transceiver with fixed and</a:t>
            </a:r>
            <a:br>
              <a:rPr lang="en-US" altLang="zh-CN" b="0" i="0" dirty="0">
                <a:effectLst/>
                <a:latin typeface="+mn-ea"/>
              </a:rPr>
            </a:br>
            <a:r>
              <a:rPr lang="en-US" altLang="zh-CN" b="0" i="0" dirty="0">
                <a:effectLst/>
                <a:latin typeface="+mn-ea"/>
              </a:rPr>
              <a:t>“deterministic” latency for both up and down links</a:t>
            </a:r>
            <a:r>
              <a:rPr lang="en-US" altLang="zh-CN" dirty="0">
                <a:latin typeface="+mn-ea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Provide 40/80/160…/1280MHz synchronization clock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>
              <a:latin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>
              <a:latin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E-ports Groups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Bandwidth @ links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Up-link: 320Mb/s @ 24 links </a:t>
            </a:r>
          </a:p>
          <a:p>
            <a:pPr lvl="2"/>
            <a:r>
              <a:rPr lang="en-US" altLang="zh-CN" dirty="0">
                <a:latin typeface="+mn-ea"/>
              </a:rPr>
              <a:t>                  1280Mb/s @ 6 links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Down-link: 80Mb/s @ 16 links</a:t>
            </a:r>
          </a:p>
          <a:p>
            <a:pPr lvl="2"/>
            <a:r>
              <a:rPr lang="en-US" altLang="zh-CN" dirty="0">
                <a:latin typeface="+mn-ea"/>
              </a:rPr>
              <a:t>                  320Mb/s @4 links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ASIC control: 80Mb/s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Slow control: 80Mb/s </a:t>
            </a:r>
            <a:br>
              <a:rPr lang="en-US" altLang="zh-CN" dirty="0">
                <a:latin typeface="+mn-ea"/>
              </a:rPr>
            </a:br>
            <a:r>
              <a:rPr lang="en-US" altLang="zh-CN" dirty="0">
                <a:latin typeface="+mn-ea"/>
              </a:rPr>
              <a:t> </a:t>
            </a:r>
            <a:endParaRPr lang="en-US" altLang="zh-CN" dirty="0">
              <a:effectLst/>
              <a:latin typeface="+mn-ea"/>
            </a:endParaRPr>
          </a:p>
        </p:txBody>
      </p:sp>
      <p:graphicFrame>
        <p:nvGraphicFramePr>
          <p:cNvPr id="6" name="内容占位符 3">
            <a:extLst>
              <a:ext uri="{FF2B5EF4-FFF2-40B4-BE49-F238E27FC236}">
                <a16:creationId xmlns:a16="http://schemas.microsoft.com/office/drawing/2014/main" id="{D65E9B07-3C34-176C-2338-CB430C0D09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34452"/>
              </p:ext>
            </p:extLst>
          </p:nvPr>
        </p:nvGraphicFramePr>
        <p:xfrm>
          <a:off x="1462088" y="1624559"/>
          <a:ext cx="4273550" cy="493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draw.Document" r:id="rId2" imgW="2695680" imgH="3114720" progId="EdrawMax.EdrawDocument.1">
                  <p:embed/>
                </p:oleObj>
              </mc:Choice>
              <mc:Fallback>
                <p:oleObj name="Edraw.Document" r:id="rId2" imgW="2695680" imgH="3114720" progId="EdrawMax.EdrawDocument.1">
                  <p:embed/>
                  <p:pic>
                    <p:nvPicPr>
                      <p:cNvPr id="4" name="内容占位符 3">
                        <a:extLst>
                          <a:ext uri="{FF2B5EF4-FFF2-40B4-BE49-F238E27FC236}">
                            <a16:creationId xmlns:a16="http://schemas.microsoft.com/office/drawing/2014/main" id="{9041964C-E3C8-31C4-B8C4-6DA5615AC1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62088" y="1624559"/>
                        <a:ext cx="4273550" cy="4937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894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9ABA4A-8CD9-157C-F3C9-3E13C34D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FIU Option 2</a:t>
            </a:r>
            <a:r>
              <a:rPr lang="zh-CN" altLang="en-US" dirty="0"/>
              <a:t>：</a:t>
            </a:r>
            <a:r>
              <a:rPr lang="en-US" altLang="zh-CN" dirty="0">
                <a:solidFill>
                  <a:srgbClr val="191919"/>
                </a:solidFill>
                <a:effectLst/>
                <a:latin typeface="+mn-ea"/>
              </a:rPr>
              <a:t> Dedicated clock cable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9041964C-E3C8-31C4-B8C4-6DA5615AC18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923474"/>
              </p:ext>
            </p:extLst>
          </p:nvPr>
        </p:nvGraphicFramePr>
        <p:xfrm>
          <a:off x="1462088" y="1738313"/>
          <a:ext cx="4273550" cy="482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draw.Document" r:id="rId3" imgW="2695680" imgH="3043080" progId="EdrawMax.EdrawDocument.1">
                  <p:embed/>
                </p:oleObj>
              </mc:Choice>
              <mc:Fallback>
                <p:oleObj name="Edraw.Document" r:id="rId3" imgW="2695680" imgH="3043080" progId="EdrawMax.Edraw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2088" y="1738313"/>
                        <a:ext cx="4273550" cy="4824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635DE7A2-DB28-FA0D-BA61-58A0CCEBE858}"/>
              </a:ext>
            </a:extLst>
          </p:cNvPr>
          <p:cNvSpPr txBox="1"/>
          <p:nvPr/>
        </p:nvSpPr>
        <p:spPr>
          <a:xfrm>
            <a:off x="6530502" y="1690688"/>
            <a:ext cx="482329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effectLst/>
                <a:latin typeface="+mn-ea"/>
              </a:rPr>
              <a:t>Use near-detector clock fanout board (No or small radiation doses)</a:t>
            </a:r>
            <a:r>
              <a:rPr lang="en-US" altLang="zh-CN" dirty="0">
                <a:latin typeface="+mn-ea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Reduce the difficulty in handing clocks in </a:t>
            </a:r>
            <a:r>
              <a:rPr lang="en-US" altLang="zh-CN" dirty="0" err="1">
                <a:latin typeface="+mn-ea"/>
              </a:rPr>
              <a:t>lpGBT</a:t>
            </a:r>
            <a:r>
              <a:rPr lang="en-US" altLang="zh-CN" dirty="0">
                <a:latin typeface="+mn-ea"/>
              </a:rPr>
              <a:t>-like.</a:t>
            </a:r>
            <a:br>
              <a:rPr lang="en-US" altLang="zh-CN" dirty="0">
                <a:latin typeface="+mn-ea"/>
              </a:rPr>
            </a:br>
            <a:r>
              <a:rPr lang="en-US" altLang="zh-CN" dirty="0">
                <a:latin typeface="+mn-ea"/>
              </a:rPr>
              <a:t> </a:t>
            </a:r>
            <a:endParaRPr lang="en-US" altLang="zh-CN" dirty="0"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5871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8C7D0D-FAE0-60F4-7898-45D7CB5F6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FIU Option 3</a:t>
            </a:r>
            <a:r>
              <a:rPr lang="zh-CN" altLang="en-US" dirty="0"/>
              <a:t>：</a:t>
            </a:r>
            <a:r>
              <a:rPr lang="en-US" altLang="zh-CN" dirty="0">
                <a:solidFill>
                  <a:srgbClr val="191919"/>
                </a:solidFill>
                <a:effectLst/>
                <a:latin typeface="+mn-ea"/>
              </a:rPr>
              <a:t> </a:t>
            </a:r>
            <a:r>
              <a:rPr lang="en-US" altLang="zh-CN" dirty="0" err="1">
                <a:solidFill>
                  <a:srgbClr val="191919"/>
                </a:solidFill>
                <a:effectLst/>
                <a:latin typeface="+mn-ea"/>
              </a:rPr>
              <a:t>lpGBT</a:t>
            </a:r>
            <a:r>
              <a:rPr lang="en-US" altLang="zh-CN" dirty="0">
                <a:solidFill>
                  <a:srgbClr val="191919"/>
                </a:solidFill>
                <a:effectLst/>
                <a:latin typeface="+mn-ea"/>
              </a:rPr>
              <a:t>-FPGA</a:t>
            </a:r>
            <a:endParaRPr lang="zh-CN" altLang="en-US" dirty="0"/>
          </a:p>
        </p:txBody>
      </p:sp>
      <p:graphicFrame>
        <p:nvGraphicFramePr>
          <p:cNvPr id="6" name="内容占位符 3">
            <a:extLst>
              <a:ext uri="{FF2B5EF4-FFF2-40B4-BE49-F238E27FC236}">
                <a16:creationId xmlns:a16="http://schemas.microsoft.com/office/drawing/2014/main" id="{D65E9B07-3C34-176C-2338-CB430C0D09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9644061"/>
              </p:ext>
            </p:extLst>
          </p:nvPr>
        </p:nvGraphicFramePr>
        <p:xfrm>
          <a:off x="1462088" y="1681163"/>
          <a:ext cx="4273550" cy="482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draw.Document" r:id="rId2" imgW="2695680" imgH="3043080" progId="EdrawMax.EdrawDocument.1">
                  <p:embed/>
                </p:oleObj>
              </mc:Choice>
              <mc:Fallback>
                <p:oleObj name="Edraw.Document" r:id="rId2" imgW="2695680" imgH="3043080" progId="EdrawMax.EdrawDocument.1">
                  <p:embed/>
                  <p:pic>
                    <p:nvPicPr>
                      <p:cNvPr id="6" name="内容占位符 3">
                        <a:extLst>
                          <a:ext uri="{FF2B5EF4-FFF2-40B4-BE49-F238E27FC236}">
                            <a16:creationId xmlns:a16="http://schemas.microsoft.com/office/drawing/2014/main" id="{D65E9B07-3C34-176C-2338-CB430C0D09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62088" y="1681163"/>
                        <a:ext cx="4273550" cy="482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12B50AAD-7EB1-2FFE-8615-D4D7C825FA9D}"/>
              </a:ext>
            </a:extLst>
          </p:cNvPr>
          <p:cNvSpPr txBox="1"/>
          <p:nvPr/>
        </p:nvSpPr>
        <p:spPr>
          <a:xfrm>
            <a:off x="6283791" y="1546627"/>
            <a:ext cx="50700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i="0" dirty="0">
                <a:effectLst/>
                <a:latin typeface="+mn-ea"/>
              </a:rPr>
              <a:t>FPGA </a:t>
            </a:r>
            <a:r>
              <a:rPr lang="en-US" altLang="zh-CN" dirty="0">
                <a:latin typeface="+mn-ea"/>
              </a:rPr>
              <a:t>used in </a:t>
            </a:r>
            <a:r>
              <a:rPr lang="en-US" altLang="zh-CN" b="0" i="0" dirty="0">
                <a:effectLst/>
                <a:latin typeface="+mn-ea"/>
              </a:rPr>
              <a:t>small radiation doses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ea"/>
              </a:rPr>
              <a:t>To much cables into detector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863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DE5711-0A24-58D4-DAC9-F3DF053D1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94C48B-43FF-7A61-24E2-977C105A1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Clock performance requirement: jitter 10ps rms for all?</a:t>
            </a:r>
          </a:p>
          <a:p>
            <a:r>
              <a:rPr lang="en-US" altLang="zh-CN" dirty="0"/>
              <a:t>Simplify types of </a:t>
            </a:r>
            <a:r>
              <a:rPr lang="en-US" altLang="zh-CN" dirty="0" err="1"/>
              <a:t>elinks</a:t>
            </a:r>
            <a:r>
              <a:rPr lang="en-US" altLang="zh-CN" dirty="0"/>
              <a:t>?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021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A33EEF-0089-8A5F-09CD-3DC9C24C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71C7C0-A87C-FECD-6B49-EF8ACD756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F7C7AD2-63F4-A3B1-D1AC-E9F5D7F74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05" y="0"/>
            <a:ext cx="10804989" cy="685800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7C12509B-CAAF-9FB7-9569-27EFCE2F250E}"/>
              </a:ext>
            </a:extLst>
          </p:cNvPr>
          <p:cNvSpPr txBox="1"/>
          <p:nvPr/>
        </p:nvSpPr>
        <p:spPr>
          <a:xfrm>
            <a:off x="8801101" y="5776853"/>
            <a:ext cx="32939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00" dirty="0"/>
              <a:t>https://espace.cern.ch/GBT-Project/Talks/lpGBTtutorialTwepp20180927.pptx?Web=1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65071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4974</TotalTime>
  <Words>201</Words>
  <Application>Microsoft Office PowerPoint</Application>
  <PresentationFormat>宽屏</PresentationFormat>
  <Paragraphs>34</Paragraphs>
  <Slides>7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等线</vt:lpstr>
      <vt:lpstr>等线 Light</vt:lpstr>
      <vt:lpstr>Arial</vt:lpstr>
      <vt:lpstr>Office 主题​​</vt:lpstr>
      <vt:lpstr>Edraw.Document</vt:lpstr>
      <vt:lpstr>Timing-trigger-control distribution</vt:lpstr>
      <vt:lpstr>General structure</vt:lpstr>
      <vt:lpstr>FIU Option 1： lpGBT-like</vt:lpstr>
      <vt:lpstr>FIU Option 2： Dedicated clock cable</vt:lpstr>
      <vt:lpstr>FIU Option 3： lpGBT-FPGA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俊 胡</dc:creator>
  <cp:lastModifiedBy>俊 胡</cp:lastModifiedBy>
  <cp:revision>28</cp:revision>
  <dcterms:created xsi:type="dcterms:W3CDTF">2024-02-21T03:46:41Z</dcterms:created>
  <dcterms:modified xsi:type="dcterms:W3CDTF">2024-03-14T03:42:56Z</dcterms:modified>
</cp:coreProperties>
</file>