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handoutMasterIdLst>
    <p:handoutMasterId r:id="rId43"/>
  </p:handoutMasterIdLst>
  <p:sldIdLst>
    <p:sldId id="258" r:id="rId3"/>
    <p:sldId id="386" r:id="rId4"/>
    <p:sldId id="388" r:id="rId5"/>
    <p:sldId id="434" r:id="rId6"/>
    <p:sldId id="436" r:id="rId7"/>
    <p:sldId id="393" r:id="rId8"/>
    <p:sldId id="387" r:id="rId10"/>
    <p:sldId id="391" r:id="rId11"/>
    <p:sldId id="394" r:id="rId12"/>
    <p:sldId id="396" r:id="rId13"/>
    <p:sldId id="402" r:id="rId14"/>
    <p:sldId id="397" r:id="rId15"/>
    <p:sldId id="448" r:id="rId16"/>
    <p:sldId id="450" r:id="rId17"/>
    <p:sldId id="449" r:id="rId18"/>
    <p:sldId id="444" r:id="rId19"/>
    <p:sldId id="445" r:id="rId20"/>
    <p:sldId id="446" r:id="rId21"/>
    <p:sldId id="447" r:id="rId22"/>
    <p:sldId id="451" r:id="rId23"/>
    <p:sldId id="454" r:id="rId24"/>
    <p:sldId id="411" r:id="rId25"/>
    <p:sldId id="414" r:id="rId26"/>
    <p:sldId id="403" r:id="rId27"/>
    <p:sldId id="452" r:id="rId28"/>
    <p:sldId id="453" r:id="rId29"/>
    <p:sldId id="404" r:id="rId30"/>
    <p:sldId id="405" r:id="rId31"/>
    <p:sldId id="406" r:id="rId32"/>
    <p:sldId id="282" r:id="rId33"/>
    <p:sldId id="407" r:id="rId34"/>
    <p:sldId id="408" r:id="rId35"/>
    <p:sldId id="440" r:id="rId36"/>
    <p:sldId id="441" r:id="rId37"/>
    <p:sldId id="442" r:id="rId38"/>
    <p:sldId id="409" r:id="rId39"/>
    <p:sldId id="410" r:id="rId40"/>
    <p:sldId id="435" r:id="rId41"/>
    <p:sldId id="437" r:id="rId42"/>
  </p:sldIdLst>
  <p:sldSz cx="12192000" cy="6858000"/>
  <p:notesSz cx="6858000" cy="9144000"/>
  <p:custDataLst>
    <p:tags r:id="rId47"/>
  </p:custDataLst>
  <p:defaultTextStyle>
    <a:defPPr>
      <a:defRPr lang="zh-CN"/>
    </a:defPPr>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E0"/>
    <a:srgbClr val="007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47" d="100"/>
          <a:sy n="47" d="100"/>
        </p:scale>
        <p:origin x="508" y="56"/>
      </p:cViewPr>
      <p:guideLst>
        <p:guide orient="horz" pos="2126"/>
        <p:guide pos="3706"/>
      </p:guideLst>
    </p:cSldViewPr>
  </p:slideViewPr>
  <p:notesTextViewPr>
    <p:cViewPr>
      <p:scale>
        <a:sx n="1" d="1"/>
        <a:sy n="1" d="1"/>
      </p:scale>
      <p:origin x="0" y="0"/>
    </p:cViewPr>
  </p:notesTextViewPr>
  <p:sorterViewPr showFormatting="0">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gs" Target="tags/tag7.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页眉占位符 1"/>
          <p:cNvSpPr>
            <a:spLocks noGrp="1"/>
          </p:cNvSpPr>
          <p:nvPr>
            <p:ph type="hdr" sz="quarte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099" name="日期占位符 2"/>
          <p:cNvSpPr>
            <a:spLocks noGrp="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6C34B4A-BDF9-407A-B0D7-A577BA62F86D}" type="datetimeFigureOut">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3556" name="幻灯片图像占位符 3"/>
          <p:cNvSpPr>
            <a:spLocks noGrp="1" noRot="1" noChangeAspect="1"/>
          </p:cNvSpPr>
          <p:nvPr>
            <p:ph type="sldImg" idx="2"/>
          </p:nvPr>
        </p:nvSpPr>
        <p:spPr>
          <a:xfrm>
            <a:off x="685800" y="1143000"/>
            <a:ext cx="5486400" cy="3086100"/>
          </a:xfrm>
          <a:prstGeom prst="rect">
            <a:avLst/>
          </a:prstGeom>
          <a:noFill/>
          <a:ln w="9525">
            <a:noFill/>
          </a:ln>
        </p:spPr>
      </p:sp>
      <p:sp>
        <p:nvSpPr>
          <p:cNvPr id="4101" name="备注占位符 4"/>
          <p:cNvSpPr>
            <a:spLocks noGrp="1"/>
          </p:cNvSpPr>
          <p:nvPr>
            <p:ph type="body" sz="quarter" idx="3"/>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2" name="页脚占位符 5"/>
          <p:cNvSpPr>
            <a:spLocks noGrp="1"/>
          </p:cNvSpPr>
          <p:nvPr>
            <p:ph type="ftr" sz="quarter" idx="4"/>
          </p:nvPr>
        </p:nvSpPr>
        <p:spPr bwMode="auto">
          <a:xfrm>
            <a:off x="0"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3" name="灯片编号占位符 6"/>
          <p:cNvSpPr>
            <a:spLocks noGrp="1"/>
          </p:cNvSpPr>
          <p:nvPr>
            <p:ph type="sldNum" sz="quarter" idx="5"/>
          </p:nvPr>
        </p:nvSpPr>
        <p:spPr bwMode="auto">
          <a:xfrm>
            <a:off x="3884613"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lgn="r" eaLnBrk="1" hangingPunct="1"/>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电源处于恶劣环境时，EASY模块提供各种不同的输出电压，以满足大部分探测器和前端电子器件（LV高达100A和HV高达12千伏）的需求。对应要求EASY电源系统可以使用远程来完成将分支控制器（型号A1676A）插入位于控制室的SY1527或SY2527主机箱。通过主机箱，可以使用OPC服务器软件与DCS或定制控制软件实现即时“自动”连接。</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高密度浮地低压电源系统，主要为中高电流的设备提供低噪声电源</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resonant switch-capacitor converter</a:t>
            </a:r>
            <a:r>
              <a:rPr lang="zh-CN" altLang="en-US"/>
              <a:t>，增加额外的电感元件实现</a:t>
            </a:r>
            <a:r>
              <a:rPr lang="en-US" altLang="zh-CN"/>
              <a:t>soft charging</a:t>
            </a:r>
            <a:r>
              <a:rPr lang="zh-CN" altLang="en-US"/>
              <a:t>以解决传统的开关电容结构带来的功率损失问题</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zh-CN" kern="100" spc="75" dirty="0">
                <a:solidFill>
                  <a:srgbClr val="000000"/>
                </a:solidFill>
                <a:effectLst/>
                <a:latin typeface="等线" panose="02010600030101010101" charset="-122"/>
                <a:cs typeface="Times New Roman" panose="02020603050405020304" pitchFamily="18" charset="0"/>
                <a:sym typeface="+mn-ea"/>
              </a:rPr>
              <a:t>一、离探测器</a:t>
            </a:r>
            <a:r>
              <a:rPr lang="en-US" altLang="zh-CN" kern="100" spc="75" dirty="0">
                <a:solidFill>
                  <a:srgbClr val="000000"/>
                </a:solidFill>
                <a:effectLst/>
                <a:latin typeface="等线" panose="02010600030101010101" charset="-122"/>
                <a:cs typeface="Times New Roman" panose="02020603050405020304" pitchFamily="18" charset="0"/>
                <a:sym typeface="+mn-ea"/>
              </a:rPr>
              <a:t>140</a:t>
            </a:r>
            <a:r>
              <a:rPr lang="zh-CN" altLang="zh-CN" kern="100" spc="75" dirty="0">
                <a:solidFill>
                  <a:srgbClr val="000000"/>
                </a:solidFill>
                <a:effectLst/>
                <a:latin typeface="等线" panose="02010600030101010101" charset="-122"/>
                <a:cs typeface="Times New Roman" panose="02020603050405020304" pitchFamily="18" charset="0"/>
                <a:sym typeface="+mn-ea"/>
              </a:rPr>
              <a:t>米的非危险环境中进行，使用商用组件和专用风扇系统；</a:t>
            </a:r>
            <a:endParaRPr lang="zh-CN" altLang="zh-CN" kern="100" spc="75" dirty="0">
              <a:solidFill>
                <a:srgbClr val="000000"/>
              </a:solidFill>
              <a:effectLst/>
              <a:latin typeface="等线" panose="02010600030101010101" charset="-122"/>
              <a:cs typeface="Times New Roman" panose="02020603050405020304" pitchFamily="18" charset="0"/>
              <a:sym typeface="+mn-ea"/>
            </a:endParaRPr>
          </a:p>
          <a:p>
            <a:r>
              <a:rPr lang="zh-CN" altLang="en-US">
                <a:sym typeface="+mn-ea"/>
              </a:rPr>
              <a:t>二、</a:t>
            </a:r>
            <a:r>
              <a:rPr lang="zh-CN" altLang="zh-CN" kern="100" spc="75" dirty="0">
                <a:solidFill>
                  <a:srgbClr val="000000"/>
                </a:solidFill>
                <a:effectLst/>
                <a:latin typeface="等线" panose="02010600030101010101" charset="-122"/>
                <a:cs typeface="Times New Roman" panose="02020603050405020304" pitchFamily="18" charset="0"/>
                <a:sym typeface="+mn-ea"/>
              </a:rPr>
              <a:t>尽可能靠近电子设备的地方进行，距离探测器</a:t>
            </a:r>
            <a:r>
              <a:rPr lang="en-US" altLang="zh-CN" kern="100" spc="75" dirty="0">
                <a:solidFill>
                  <a:srgbClr val="000000"/>
                </a:solidFill>
                <a:effectLst/>
                <a:latin typeface="等线" panose="02010600030101010101" charset="-122"/>
                <a:cs typeface="Times New Roman" panose="02020603050405020304" pitchFamily="18" charset="0"/>
                <a:sym typeface="+mn-ea"/>
              </a:rPr>
              <a:t>40</a:t>
            </a:r>
            <a:r>
              <a:rPr lang="zh-CN" altLang="zh-CN" kern="100" spc="75" dirty="0">
                <a:solidFill>
                  <a:srgbClr val="000000"/>
                </a:solidFill>
                <a:effectLst/>
                <a:latin typeface="等线" panose="02010600030101010101" charset="-122"/>
                <a:cs typeface="Times New Roman" panose="02020603050405020304" pitchFamily="18" charset="0"/>
                <a:sym typeface="+mn-ea"/>
              </a:rPr>
              <a:t>米远，中等辐射环境，定制耐辐射电源；</a:t>
            </a:r>
            <a:endParaRPr lang="zh-CN" altLang="zh-CN" kern="100" spc="75" dirty="0">
              <a:solidFill>
                <a:srgbClr val="000000"/>
              </a:solidFill>
              <a:effectLst/>
              <a:latin typeface="等线" panose="02010600030101010101" charset="-122"/>
              <a:cs typeface="Times New Roman" panose="02020603050405020304" pitchFamily="18" charset="0"/>
              <a:sym typeface="+mn-ea"/>
            </a:endParaRPr>
          </a:p>
          <a:p>
            <a:r>
              <a:rPr lang="zh-CN" altLang="en-US">
                <a:sym typeface="+mn-ea"/>
              </a:rPr>
              <a:t>三、靠近负载的位置，强磁场强辐射环境，定制耐辐射电源</a:t>
            </a:r>
            <a:endParaRPr lang="en-US" altLang="zh-CN">
              <a:sym typeface="+mn-ea"/>
            </a:endParaRPr>
          </a:p>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2024Upgrade of ATLAS hadronic Tile Calorimeter for the High Luminosity LHC</a:t>
            </a:r>
            <a:r>
              <a:rPr lang="zh-CN" altLang="en-US">
                <a:sym typeface="+mn-ea"/>
              </a:rPr>
              <a:t>高亮度</a:t>
            </a:r>
            <a:endParaRPr lang="zh-CN" altLang="en-US">
              <a:sym typeface="+mn-ea"/>
            </a:endParaRPr>
          </a:p>
          <a:p>
            <a:pPr>
              <a:spcAft>
                <a:spcPts val="1000"/>
              </a:spcAft>
            </a:pPr>
            <a:r>
              <a:rPr lang="zh-CN" altLang="en-US">
                <a:sym typeface="+mn-ea"/>
              </a:rPr>
              <a:t>高压供电板和定制的远程调节板位于</a:t>
            </a:r>
            <a:r>
              <a:rPr lang="en-US" altLang="zh-CN">
                <a:sym typeface="+mn-ea"/>
              </a:rPr>
              <a:t>100m</a:t>
            </a:r>
            <a:r>
              <a:rPr lang="zh-CN" altLang="en-US">
                <a:sym typeface="+mn-ea"/>
              </a:rPr>
              <a:t>远的洞穴中，由</a:t>
            </a:r>
            <a:r>
              <a:rPr lang="en-US" altLang="zh-CN">
                <a:sym typeface="+mn-ea"/>
              </a:rPr>
              <a:t>48</a:t>
            </a:r>
            <a:r>
              <a:rPr lang="zh-CN" altLang="en-US">
                <a:sym typeface="+mn-ea"/>
              </a:rPr>
              <a:t>通道的</a:t>
            </a:r>
            <a:r>
              <a:rPr lang="en-US">
                <a:sym typeface="+mn-ea"/>
              </a:rPr>
              <a:t>100m长的电缆将高压输送到探测器模块。</a:t>
            </a:r>
            <a:endParaRPr lang="en-US">
              <a:sym typeface="+mn-ea"/>
            </a:endParaRPr>
          </a:p>
          <a:p>
            <a:pPr>
              <a:spcAft>
                <a:spcPts val="1000"/>
              </a:spcAft>
            </a:pPr>
            <a:r>
              <a:rPr lang="zh-CN" altLang="en-US" dirty="0">
                <a:sym typeface="+mn-ea"/>
              </a:rPr>
              <a:t>探测器内部只有无源配电板，用于将高压单独带到位于MD中的每个PMT。</a:t>
            </a:r>
            <a:endParaRPr lang="zh-CN" altLang="en-US" dirty="0">
              <a:sym typeface="+mn-ea"/>
            </a:endParaRPr>
          </a:p>
          <a:p>
            <a:pPr>
              <a:spcAft>
                <a:spcPts val="1000"/>
              </a:spcAft>
            </a:pPr>
            <a:r>
              <a:rPr lang="zh-CN" altLang="en-US" dirty="0">
                <a:sym typeface="+mn-ea"/>
              </a:rPr>
              <a:t>在探测器内部，高压分布在 Long Barrel (Extended Barrel)模块中的4个mini-drawers中</a:t>
            </a:r>
            <a:endParaRPr lang="en-US">
              <a:sym typeface="+mn-ea"/>
            </a:endParaRPr>
          </a:p>
          <a:p>
            <a:endParaRPr lang="zh-CN" altLang="en-US">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2007 </a:t>
            </a:r>
            <a:r>
              <a:rPr lang="zh-CN" altLang="en-US"/>
              <a:t>美国</a:t>
            </a:r>
            <a:r>
              <a:rPr lang="en-US" altLang="zh-CN"/>
              <a:t> High voltage system for the CMS forward calorimeter</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2007 </a:t>
            </a:r>
            <a:r>
              <a:rPr lang="zh-CN" altLang="en-US"/>
              <a:t>美国</a:t>
            </a:r>
            <a:r>
              <a:rPr lang="en-US" altLang="zh-CN"/>
              <a:t> High voltage system for the CMS forward calorimeter</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2007 Mechlis report ppt </a:t>
            </a:r>
            <a:r>
              <a:rPr lang="zh-CN" dirty="0">
                <a:latin typeface="宋体" panose="02010600030101010101" pitchFamily="2" charset="-122"/>
                <a:cs typeface="宋体" panose="02010600030101010101" pitchFamily="2" charset="-122"/>
                <a:sym typeface="+mn-ea"/>
              </a:rPr>
              <a:t>亮度升级导致通道数增多，电流增大</a:t>
            </a:r>
            <a:endParaRPr lang="zh-CN" dirty="0">
              <a:solidFill>
                <a:schemeClr val="tx1"/>
              </a:solidFill>
              <a:latin typeface="宋体" panose="02010600030101010101" pitchFamily="2" charset="-122"/>
              <a:cs typeface="宋体" panose="02010600030101010101" pitchFamily="2" charset="-122"/>
              <a:sym typeface="+mn-ea"/>
            </a:endParaRPr>
          </a:p>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2011 Power supply distribution system for calorimeters at the LHC beyond the nominal luminosity</a:t>
            </a:r>
            <a:r>
              <a:rPr lang="zh-CN" altLang="en-US"/>
              <a:t>正常亮度</a:t>
            </a:r>
            <a:endParaRPr lang="zh-CN" altLang="en-US"/>
          </a:p>
          <a:p>
            <a:r>
              <a:rPr lang="zh-CN" altLang="en-US"/>
              <a:t>使用LDO器件的缺点是需要特定的输入电压来尽可能地降低其功耗，从而导致所需主转换器输出的激增。出于这个原因，我们考虑了一种不同的系统架构，只生成一个主转换器输出，然后是许多具有高降压比的POL(负载点)转换器。</a:t>
            </a:r>
            <a:endParaRPr lang="zh-CN" altLang="en-US"/>
          </a:p>
          <a:p>
            <a:pPr>
              <a:spcAft>
                <a:spcPts val="1000"/>
              </a:spcAft>
            </a:pPr>
            <a:r>
              <a:rPr lang="zh-CN" altLang="en-US">
                <a:sym typeface="+mn-ea"/>
              </a:rPr>
              <a:t>电源系统</a:t>
            </a:r>
            <a:r>
              <a:rPr lang="en-US">
                <a:sym typeface="+mn-ea"/>
              </a:rPr>
              <a:t>被限制在强子量热计的铁结构中，不能移动或定向，也不能为了提高热性能和辐射硬度而扩大它们的尺寸</a:t>
            </a:r>
            <a:r>
              <a:rPr lang="zh-CN" altLang="en-US">
                <a:sym typeface="+mn-ea"/>
              </a:rPr>
              <a:t>；</a:t>
            </a:r>
            <a:endParaRPr lang="en-US">
              <a:sym typeface="+mn-ea"/>
            </a:endParaRPr>
          </a:p>
          <a:p>
            <a:pPr>
              <a:spcAft>
                <a:spcPts val="1000"/>
              </a:spcAft>
            </a:pPr>
            <a:r>
              <a:rPr lang="en-US">
                <a:sym typeface="+mn-ea"/>
              </a:rPr>
              <a:t>280V</a:t>
            </a:r>
            <a:r>
              <a:rPr lang="zh-CN" altLang="en-US">
                <a:sym typeface="+mn-ea"/>
              </a:rPr>
              <a:t>的电压从电缆接入，</a:t>
            </a:r>
            <a:r>
              <a:rPr lang="en-US">
                <a:sym typeface="+mn-ea"/>
              </a:rPr>
              <a:t>58</a:t>
            </a:r>
            <a:r>
              <a:rPr lang="zh-CN" altLang="en-US">
                <a:sym typeface="+mn-ea"/>
              </a:rPr>
              <a:t>个主要的隔离式</a:t>
            </a:r>
            <a:r>
              <a:rPr lang="en-US" altLang="zh-CN">
                <a:sym typeface="+mn-ea"/>
              </a:rPr>
              <a:t>DC</a:t>
            </a:r>
            <a:r>
              <a:rPr lang="zh-CN" altLang="en-US">
                <a:sym typeface="+mn-ea"/>
              </a:rPr>
              <a:t>转换器输出</a:t>
            </a:r>
            <a:r>
              <a:rPr lang="en-US" altLang="zh-CN">
                <a:sym typeface="+mn-ea"/>
              </a:rPr>
              <a:t>-7V—11V</a:t>
            </a:r>
            <a:r>
              <a:rPr lang="zh-CN" altLang="en-US">
                <a:sym typeface="+mn-ea"/>
              </a:rPr>
              <a:t>内不同的</a:t>
            </a:r>
            <a:r>
              <a:rPr lang="en-US" altLang="zh-CN">
                <a:sym typeface="+mn-ea"/>
              </a:rPr>
              <a:t>7</a:t>
            </a:r>
            <a:r>
              <a:rPr lang="zh-CN" altLang="en-US">
                <a:sym typeface="+mn-ea"/>
              </a:rPr>
              <a:t>个电压值，然后使用多个</a:t>
            </a:r>
            <a:r>
              <a:rPr lang="en-US" altLang="zh-CN">
                <a:sym typeface="+mn-ea"/>
              </a:rPr>
              <a:t>LDO</a:t>
            </a:r>
            <a:r>
              <a:rPr lang="zh-CN" altLang="en-US">
                <a:sym typeface="+mn-ea"/>
              </a:rPr>
              <a:t>为负载供电。</a:t>
            </a:r>
            <a:r>
              <a:rPr lang="en-US" altLang="zh-CN">
                <a:sym typeface="+mn-ea"/>
              </a:rPr>
              <a:t>—</a:t>
            </a:r>
            <a:r>
              <a:rPr lang="en-US" altLang="zh-CN">
                <a:solidFill>
                  <a:srgbClr val="FF0000"/>
                </a:solidFill>
                <a:sym typeface="+mn-ea"/>
              </a:rPr>
              <a:t>main converter</a:t>
            </a:r>
            <a:r>
              <a:rPr lang="zh-CN" altLang="en-US">
                <a:solidFill>
                  <a:srgbClr val="FF0000"/>
                </a:solidFill>
                <a:sym typeface="+mn-ea"/>
              </a:rPr>
              <a:t>数量激增</a:t>
            </a:r>
            <a:r>
              <a:rPr lang="zh-CN" altLang="en-US">
                <a:sym typeface="+mn-ea"/>
              </a:rPr>
              <a:t>；</a:t>
            </a:r>
            <a:endParaRPr lang="zh-CN" altLang="en-US">
              <a:sym typeface="+mn-ea"/>
            </a:endParaRPr>
          </a:p>
          <a:p>
            <a:pPr>
              <a:spcAft>
                <a:spcPts val="1000"/>
              </a:spcAft>
            </a:pPr>
            <a:r>
              <a:rPr lang="zh-CN" altLang="en-US">
                <a:sym typeface="+mn-ea"/>
              </a:rPr>
              <a:t>隔离式</a:t>
            </a:r>
            <a:r>
              <a:rPr lang="en-US" altLang="zh-CN">
                <a:sym typeface="+mn-ea"/>
              </a:rPr>
              <a:t>resonant </a:t>
            </a:r>
            <a:r>
              <a:rPr lang="zh-CN" altLang="en-US">
                <a:sym typeface="+mn-ea"/>
              </a:rPr>
              <a:t>开关电容转换器将</a:t>
            </a:r>
            <a:r>
              <a:rPr lang="en-US" altLang="zh-CN">
                <a:sym typeface="+mn-ea"/>
              </a:rPr>
              <a:t>280V</a:t>
            </a:r>
            <a:r>
              <a:rPr lang="zh-CN" altLang="en-US">
                <a:sym typeface="+mn-ea"/>
              </a:rPr>
              <a:t>变成</a:t>
            </a:r>
            <a:r>
              <a:rPr lang="en-US" altLang="zh-CN">
                <a:sym typeface="+mn-ea"/>
              </a:rPr>
              <a:t>12V</a:t>
            </a:r>
            <a:r>
              <a:rPr lang="zh-CN" altLang="en-US">
                <a:sym typeface="+mn-ea"/>
              </a:rPr>
              <a:t>的中间电压，然后由非隔离式</a:t>
            </a:r>
            <a:r>
              <a:rPr lang="en-US" altLang="zh-CN">
                <a:sym typeface="+mn-ea"/>
              </a:rPr>
              <a:t>DC</a:t>
            </a:r>
            <a:r>
              <a:rPr lang="zh-CN" altLang="en-US">
                <a:sym typeface="+mn-ea"/>
              </a:rPr>
              <a:t>电源按需输出不同的电压为不同的负载供电</a:t>
            </a:r>
            <a:endParaRPr lang="zh-CN" altLang="en-US">
              <a:sym typeface="+mn-ea"/>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2024Upgrade of ATLAS hadronic Tile Calorimeter for the High Luminosity LHC</a:t>
            </a:r>
            <a:r>
              <a:rPr lang="zh-CN" altLang="en-US"/>
              <a:t>高亮度</a:t>
            </a:r>
            <a:endParaRPr lang="zh-CN" altLang="en-US"/>
          </a:p>
          <a:p>
            <a:r>
              <a:rPr lang="zh-CN" altLang="en-US" b="1" dirty="0">
                <a:sym typeface="+mn-ea"/>
              </a:rPr>
              <a:t>为所有前端电子设备供电</a:t>
            </a:r>
            <a:endParaRPr lang="en-US" altLang="zh-CN" dirty="0">
              <a:sym typeface="+mn-ea"/>
            </a:endParaRPr>
          </a:p>
          <a:p>
            <a:r>
              <a:rPr lang="en-US" altLang="zh-CN" dirty="0">
                <a:sym typeface="+mn-ea"/>
              </a:rPr>
              <a:t>stage1</a:t>
            </a:r>
            <a:r>
              <a:rPr lang="zh-CN" altLang="en-US" dirty="0">
                <a:sym typeface="+mn-ea"/>
              </a:rPr>
              <a:t>：</a:t>
            </a:r>
            <a:r>
              <a:rPr lang="en-US" altLang="zh-CN" dirty="0">
                <a:sym typeface="+mn-ea"/>
              </a:rPr>
              <a:t>USA15</a:t>
            </a:r>
            <a:r>
              <a:rPr lang="zh-CN" altLang="en-US" dirty="0">
                <a:sym typeface="+mn-ea"/>
              </a:rPr>
              <a:t>提供</a:t>
            </a:r>
            <a:r>
              <a:rPr lang="en-US" altLang="zh-CN" dirty="0">
                <a:sym typeface="+mn-ea"/>
              </a:rPr>
              <a:t>200V</a:t>
            </a:r>
            <a:r>
              <a:rPr lang="zh-CN" altLang="en-US" dirty="0">
                <a:sym typeface="+mn-ea"/>
              </a:rPr>
              <a:t>输入，根据检测器电子器件的需要将</a:t>
            </a:r>
            <a:r>
              <a:rPr lang="en-US" altLang="zh-CN" dirty="0">
                <a:sym typeface="+mn-ea"/>
              </a:rPr>
              <a:t>200V</a:t>
            </a:r>
            <a:r>
              <a:rPr lang="zh-CN" altLang="en-US" dirty="0">
                <a:sym typeface="+mn-ea"/>
              </a:rPr>
              <a:t>直流转换为</a:t>
            </a:r>
            <a:r>
              <a:rPr lang="en-US" altLang="zh-CN" dirty="0">
                <a:sym typeface="+mn-ea"/>
              </a:rPr>
              <a:t>10V</a:t>
            </a:r>
            <a:r>
              <a:rPr lang="zh-CN" altLang="en-US" dirty="0">
                <a:sym typeface="+mn-ea"/>
              </a:rPr>
              <a:t>直流。</a:t>
            </a:r>
            <a:endParaRPr lang="en-US" altLang="zh-CN" dirty="0">
              <a:sym typeface="+mn-ea"/>
            </a:endParaRPr>
          </a:p>
          <a:p>
            <a:r>
              <a:rPr lang="en-US" altLang="zh-CN" dirty="0">
                <a:sym typeface="+mn-ea"/>
              </a:rPr>
              <a:t>stage2</a:t>
            </a:r>
            <a:r>
              <a:rPr lang="zh-CN" altLang="en-US" dirty="0">
                <a:sym typeface="+mn-ea"/>
              </a:rPr>
              <a:t>：</a:t>
            </a:r>
            <a:r>
              <a:rPr lang="en-US" altLang="zh-CN" dirty="0">
                <a:sym typeface="+mn-ea"/>
              </a:rPr>
              <a:t>10V Brick</a:t>
            </a:r>
            <a:r>
              <a:rPr lang="zh-CN" altLang="en-US" dirty="0">
                <a:sym typeface="+mn-ea"/>
              </a:rPr>
              <a:t>代表</a:t>
            </a:r>
            <a:r>
              <a:rPr lang="en-US" altLang="zh-CN" dirty="0">
                <a:sym typeface="+mn-ea"/>
              </a:rPr>
              <a:t>200V DC</a:t>
            </a:r>
            <a:r>
              <a:rPr lang="zh-CN" altLang="en-US" dirty="0">
                <a:sym typeface="+mn-ea"/>
              </a:rPr>
              <a:t>到</a:t>
            </a:r>
            <a:r>
              <a:rPr lang="en-US" altLang="zh-CN" dirty="0">
                <a:sym typeface="+mn-ea"/>
              </a:rPr>
              <a:t>10V DC</a:t>
            </a:r>
            <a:r>
              <a:rPr lang="zh-CN" altLang="en-US" dirty="0">
                <a:sym typeface="+mn-ea"/>
              </a:rPr>
              <a:t>转换器；</a:t>
            </a:r>
            <a:endParaRPr lang="zh-CN" altLang="en-US" dirty="0">
              <a:sym typeface="+mn-ea"/>
            </a:endParaRPr>
          </a:p>
          <a:p>
            <a:r>
              <a:rPr lang="en-US" altLang="zh-CN" dirty="0">
                <a:sym typeface="+mn-ea"/>
              </a:rPr>
              <a:t>stage3</a:t>
            </a:r>
            <a:r>
              <a:rPr lang="zh-CN" altLang="en-US" dirty="0">
                <a:sym typeface="+mn-ea"/>
              </a:rPr>
              <a:t>：定制</a:t>
            </a:r>
            <a:r>
              <a:rPr lang="en-US" altLang="zh-CN" dirty="0">
                <a:sym typeface="+mn-ea"/>
              </a:rPr>
              <a:t>POL</a:t>
            </a:r>
            <a:r>
              <a:rPr lang="zh-CN" altLang="en-US" dirty="0">
                <a:sym typeface="+mn-ea"/>
              </a:rPr>
              <a:t>转换器，将</a:t>
            </a:r>
            <a:r>
              <a:rPr lang="en-US" altLang="zh-CN" dirty="0">
                <a:sym typeface="+mn-ea"/>
              </a:rPr>
              <a:t>10V</a:t>
            </a:r>
            <a:r>
              <a:rPr lang="zh-CN" altLang="en-US" dirty="0">
                <a:sym typeface="+mn-ea"/>
              </a:rPr>
              <a:t>转换为不同的电压，其直接在前端电子板上实现。</a:t>
            </a:r>
            <a:endParaRPr lang="zh-CN" altLang="en-US" dirty="0">
              <a:sym typeface="+mn-ea"/>
            </a:endParaRPr>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ALICE TDR21 </a:t>
            </a:r>
            <a:endParaRPr lang="en-US" altLang="zh-CN"/>
          </a:p>
          <a:p>
            <a:r>
              <a:rPr lang="zh-CN" altLang="zh-CN" kern="100" spc="75" dirty="0">
                <a:solidFill>
                  <a:srgbClr val="000000"/>
                </a:solidFill>
                <a:effectLst/>
                <a:latin typeface="等线" panose="02010600030101010101" charset="-122"/>
                <a:cs typeface="Times New Roman" panose="02020603050405020304" pitchFamily="18" charset="0"/>
                <a:sym typeface="+mn-ea"/>
              </a:rPr>
              <a:t>一、</a:t>
            </a:r>
            <a:r>
              <a:rPr lang="en-US" altLang="zh-CN" kern="100" spc="75" dirty="0">
                <a:solidFill>
                  <a:srgbClr val="000000"/>
                </a:solidFill>
                <a:effectLst/>
                <a:latin typeface="等线" panose="02010600030101010101" charset="-122"/>
                <a:cs typeface="Times New Roman" panose="02020603050405020304" pitchFamily="18" charset="0"/>
                <a:sym typeface="+mn-ea"/>
              </a:rPr>
              <a:t>Power Infrastructure</a:t>
            </a:r>
            <a:r>
              <a:rPr lang="zh-CN" altLang="zh-CN" kern="100" spc="75" dirty="0">
                <a:solidFill>
                  <a:srgbClr val="000000"/>
                </a:solidFill>
                <a:effectLst/>
                <a:latin typeface="等线" panose="02010600030101010101" charset="-122"/>
                <a:cs typeface="Times New Roman" panose="02020603050405020304" pitchFamily="18" charset="0"/>
                <a:sym typeface="+mn-ea"/>
              </a:rPr>
              <a:t>基于DSE上的定制部件，该部件将由商业机架电源提供；</a:t>
            </a:r>
            <a:endParaRPr lang="zh-CN" altLang="zh-CN" kern="100" spc="75" dirty="0">
              <a:solidFill>
                <a:srgbClr val="000000"/>
              </a:solidFill>
              <a:effectLst/>
              <a:latin typeface="等线" panose="02010600030101010101" charset="-122"/>
              <a:cs typeface="Times New Roman" panose="02020603050405020304" pitchFamily="18" charset="0"/>
              <a:sym typeface="+mn-ea"/>
            </a:endParaRPr>
          </a:p>
          <a:p>
            <a:r>
              <a:rPr lang="zh-CN" altLang="zh-CN" kern="100" spc="75" dirty="0">
                <a:solidFill>
                  <a:srgbClr val="000000"/>
                </a:solidFill>
                <a:effectLst/>
                <a:latin typeface="等线" panose="02010600030101010101" charset="-122"/>
                <a:cs typeface="Times New Roman" panose="02020603050405020304" pitchFamily="18" charset="0"/>
                <a:sym typeface="+mn-ea"/>
              </a:rPr>
              <a:t>二、DSE将基于级联的DC-DC转换器，将48 V的输入转换为1.2 V和2.5 V，</a:t>
            </a:r>
            <a:r>
              <a:rPr lang="en-US" altLang="zh-CN" kern="100" spc="75" dirty="0">
                <a:solidFill>
                  <a:srgbClr val="000000"/>
                </a:solidFill>
                <a:effectLst/>
                <a:latin typeface="等线" panose="02010600030101010101" charset="-122"/>
                <a:cs typeface="Times New Roman" panose="02020603050405020304" pitchFamily="18" charset="0"/>
                <a:sym typeface="+mn-ea"/>
              </a:rPr>
              <a:t>2.5V</a:t>
            </a:r>
            <a:r>
              <a:rPr lang="zh-CN" altLang="en-US" kern="100" spc="75" dirty="0">
                <a:solidFill>
                  <a:srgbClr val="000000"/>
                </a:solidFill>
                <a:effectLst/>
                <a:latin typeface="等线" panose="02010600030101010101" charset="-122"/>
                <a:cs typeface="Times New Roman" panose="02020603050405020304" pitchFamily="18" charset="0"/>
                <a:sym typeface="+mn-ea"/>
              </a:rPr>
              <a:t>用于板级负载，</a:t>
            </a:r>
            <a:r>
              <a:rPr lang="en-US" altLang="zh-CN" kern="100" spc="75" dirty="0">
                <a:solidFill>
                  <a:srgbClr val="000000"/>
                </a:solidFill>
                <a:effectLst/>
                <a:latin typeface="等线" panose="02010600030101010101" charset="-122"/>
                <a:cs typeface="Times New Roman" panose="02020603050405020304" pitchFamily="18" charset="0"/>
                <a:sym typeface="+mn-ea"/>
              </a:rPr>
              <a:t>1.2V</a:t>
            </a:r>
            <a:r>
              <a:rPr lang="zh-CN" altLang="en-US" kern="100" spc="75" dirty="0">
                <a:solidFill>
                  <a:srgbClr val="000000"/>
                </a:solidFill>
                <a:effectLst/>
                <a:latin typeface="等线" panose="02010600030101010101" charset="-122"/>
                <a:cs typeface="Times New Roman" panose="02020603050405020304" pitchFamily="18" charset="0"/>
                <a:sym typeface="+mn-ea"/>
              </a:rPr>
              <a:t>用于探测器</a:t>
            </a:r>
            <a:endParaRPr lang="zh-CN" altLang="en-US" kern="100" spc="75" dirty="0">
              <a:solidFill>
                <a:srgbClr val="000000"/>
              </a:solidFill>
              <a:effectLst/>
              <a:latin typeface="等线" panose="02010600030101010101" charset="-122"/>
              <a:cs typeface="Times New Roman" panose="02020603050405020304" pitchFamily="18" charset="0"/>
              <a:sym typeface="+mn-ea"/>
            </a:endParaRPr>
          </a:p>
          <a:p>
            <a:r>
              <a:rPr lang="zh-CN" altLang="en-US" kern="100" spc="75" dirty="0">
                <a:solidFill>
                  <a:srgbClr val="000000"/>
                </a:solidFill>
                <a:effectLst/>
                <a:latin typeface="等线" panose="02010600030101010101" charset="-122"/>
                <a:cs typeface="Times New Roman" panose="02020603050405020304" pitchFamily="18" charset="0"/>
                <a:sym typeface="+mn-ea"/>
              </a:rPr>
              <a:t>三、考虑到磁场和辐射的存在使用</a:t>
            </a:r>
            <a:r>
              <a:rPr lang="en-US" altLang="zh-CN" kern="100" spc="75" dirty="0">
                <a:solidFill>
                  <a:srgbClr val="000000"/>
                </a:solidFill>
                <a:effectLst/>
                <a:latin typeface="等线" panose="02010600030101010101" charset="-122"/>
                <a:cs typeface="Times New Roman" panose="02020603050405020304" pitchFamily="18" charset="0"/>
                <a:sym typeface="+mn-ea"/>
              </a:rPr>
              <a:t>Cern</a:t>
            </a:r>
            <a:r>
              <a:rPr lang="zh-CN" altLang="en-US" kern="100" spc="75" dirty="0">
                <a:solidFill>
                  <a:srgbClr val="000000"/>
                </a:solidFill>
                <a:effectLst/>
                <a:latin typeface="等线" panose="02010600030101010101" charset="-122"/>
                <a:cs typeface="Times New Roman" panose="02020603050405020304" pitchFamily="18" charset="0"/>
                <a:sym typeface="+mn-ea"/>
              </a:rPr>
              <a:t>开发的</a:t>
            </a:r>
            <a:r>
              <a:rPr lang="en-US" altLang="zh-CN" kern="100" spc="75" dirty="0">
                <a:solidFill>
                  <a:srgbClr val="000000"/>
                </a:solidFill>
                <a:effectLst/>
                <a:latin typeface="等线" panose="02010600030101010101" charset="-122"/>
                <a:cs typeface="Times New Roman" panose="02020603050405020304" pitchFamily="18" charset="0"/>
                <a:sym typeface="+mn-ea"/>
              </a:rPr>
              <a:t>bPOL12V</a:t>
            </a:r>
            <a:r>
              <a:rPr lang="zh-CN" altLang="en-US" kern="100" spc="75" dirty="0">
                <a:solidFill>
                  <a:srgbClr val="000000"/>
                </a:solidFill>
                <a:effectLst/>
                <a:latin typeface="等线" panose="02010600030101010101" charset="-122"/>
                <a:cs typeface="Times New Roman" panose="02020603050405020304" pitchFamily="18" charset="0"/>
                <a:sym typeface="+mn-ea"/>
              </a:rPr>
              <a:t>将</a:t>
            </a:r>
            <a:r>
              <a:rPr lang="en-US" altLang="zh-CN" kern="100" spc="75" dirty="0">
                <a:solidFill>
                  <a:srgbClr val="000000"/>
                </a:solidFill>
                <a:effectLst/>
                <a:latin typeface="等线" panose="02010600030101010101" charset="-122"/>
                <a:cs typeface="Times New Roman" panose="02020603050405020304" pitchFamily="18" charset="0"/>
                <a:sym typeface="+mn-ea"/>
              </a:rPr>
              <a:t>48V</a:t>
            </a:r>
            <a:r>
              <a:rPr lang="zh-CN" altLang="en-US" kern="100" spc="75" dirty="0">
                <a:solidFill>
                  <a:srgbClr val="000000"/>
                </a:solidFill>
                <a:effectLst/>
                <a:latin typeface="等线" panose="02010600030101010101" charset="-122"/>
                <a:cs typeface="Times New Roman" panose="02020603050405020304" pitchFamily="18" charset="0"/>
                <a:sym typeface="+mn-ea"/>
              </a:rPr>
              <a:t>转换为</a:t>
            </a:r>
            <a:r>
              <a:rPr lang="en-US" altLang="zh-CN" kern="100" spc="75" dirty="0">
                <a:solidFill>
                  <a:srgbClr val="000000"/>
                </a:solidFill>
                <a:effectLst/>
                <a:latin typeface="等线" panose="02010600030101010101" charset="-122"/>
                <a:cs typeface="Times New Roman" panose="02020603050405020304" pitchFamily="18" charset="0"/>
                <a:sym typeface="+mn-ea"/>
              </a:rPr>
              <a:t>12V</a:t>
            </a:r>
            <a:r>
              <a:rPr lang="zh-CN" altLang="en-US" kern="100" spc="75" dirty="0">
                <a:solidFill>
                  <a:srgbClr val="000000"/>
                </a:solidFill>
                <a:effectLst/>
                <a:latin typeface="等线" panose="02010600030101010101" charset="-122"/>
                <a:cs typeface="Times New Roman" panose="02020603050405020304" pitchFamily="18" charset="0"/>
                <a:sym typeface="+mn-ea"/>
              </a:rPr>
              <a:t>为控制电路以及一些服务器件供电</a:t>
            </a:r>
            <a:endParaRPr lang="zh-CN" altLang="en-US" kern="100" spc="75" dirty="0">
              <a:solidFill>
                <a:srgbClr val="000000"/>
              </a:solidFill>
              <a:effectLst/>
              <a:latin typeface="等线" panose="02010600030101010101" charset="-122"/>
              <a:cs typeface="Times New Roman" panose="02020603050405020304" pitchFamily="18" charset="0"/>
              <a:sym typeface="+mn-ea"/>
            </a:endParaRPr>
          </a:p>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小型实验使用独立或者模块化的产品，提供</a:t>
            </a:r>
            <a:r>
              <a:rPr lang="en-US" altLang="zh-CN"/>
              <a:t>900V-6kV</a:t>
            </a:r>
            <a:r>
              <a:rPr lang="zh-CN" altLang="en-US"/>
              <a:t>不等的电压</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该系统专门用于为现代物理实验中的各种探测器提供电源，例如光电倍增管，电离室，硅探测器等。不同型号提供多通道（</a:t>
            </a:r>
            <a:r>
              <a:rPr lang="en-US" altLang="zh-CN"/>
              <a:t>6/12/24/32/48</a:t>
            </a:r>
            <a:r>
              <a:rPr lang="zh-CN" altLang="en-US"/>
              <a:t>）的</a:t>
            </a:r>
            <a:r>
              <a:rPr lang="en-US" altLang="zh-CN"/>
              <a:t>32-15kV</a:t>
            </a:r>
            <a:r>
              <a:rPr lang="zh-CN" altLang="en-US"/>
              <a:t>不等的电压值</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AEDA1D5-1B32-4D0C-849D-22B4688F8317}"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51724DB-6A63-4D1B-800C-DC7FD1EAF847}"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30E1F9D-195B-4D9F-9E53-CCD2B234AEF9}"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E829F8C-1ED7-4820-AB32-384F44EE7345}"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45105C4-1A0F-48E5-A69F-A805A77FF953}"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DE803B1-71A4-4098-A040-101FC32470C0}"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1E42D12-B58B-4041-BAC8-5C53BF517304}"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BDF6152-11C3-4AB4-A2A7-91BE81A4180F}"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ABC420B3-FE64-4086-B704-1B9917B924C3}"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B5DB308-D80C-475A-89E3-BBEB3C214E8B}"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23C9BD8-722B-48E6-9C12-A120FBD6834E}"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3"/>
          <p:cNvSpPr>
            <a:spLocks noGrp="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7CB1D21-A481-447F-BE0F-F709CAD91278}"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lnSpc>
          <a:spcPct val="90000"/>
        </a:lnSpc>
        <a:spcBef>
          <a:spcPct val="0"/>
        </a:spcBef>
        <a:spcAft>
          <a:spcPct val="0"/>
        </a:spcAft>
        <a:defRPr sz="44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fontAlgn="base">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34.png"/><Relationship Id="rId2" Type="http://schemas.openxmlformats.org/officeDocument/2006/relationships/tags" Target="../tags/tag3.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7.xml"/><Relationship Id="rId5" Type="http://schemas.openxmlformats.org/officeDocument/2006/relationships/hyperlink" Target="http://www.murata.com/cap~/" TargetMode="External"/><Relationship Id="rId4" Type="http://schemas.openxmlformats.org/officeDocument/2006/relationships/hyperlink" Target="http://www.ohmcraft.com/" TargetMode="Externa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58.png"/><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emf"/><Relationship Id="rId1" Type="http://schemas.openxmlformats.org/officeDocument/2006/relationships/image" Target="../media/image3.emf"/></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文本框 4"/>
          <p:cNvSpPr txBox="1"/>
          <p:nvPr/>
        </p:nvSpPr>
        <p:spPr>
          <a:xfrm>
            <a:off x="1404620" y="2685415"/>
            <a:ext cx="8268970" cy="706755"/>
          </a:xfrm>
          <a:prstGeom prst="rect">
            <a:avLst/>
          </a:prstGeom>
          <a:noFill/>
          <a:ln w="9525">
            <a:noFill/>
          </a:ln>
        </p:spPr>
        <p:txBody>
          <a:bodyPr wrap="square">
            <a:spAutoFit/>
          </a:bodyPr>
          <a:lstStyle/>
          <a:p>
            <a:pPr algn="ctr" eaLnBrk="1" hangingPunct="1"/>
            <a:r>
              <a:rPr lang="en-US" sz="4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rPr>
              <a:t>LHC Power Distribution System</a:t>
            </a:r>
            <a:endParaRPr lang="en-US" altLang="en-US" sz="4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endParaRPr>
          </a:p>
        </p:txBody>
      </p:sp>
      <p:sp>
        <p:nvSpPr>
          <p:cNvPr id="3078" name="文本框 11"/>
          <p:cNvSpPr txBox="1"/>
          <p:nvPr/>
        </p:nvSpPr>
        <p:spPr>
          <a:xfrm>
            <a:off x="2254250" y="3943985"/>
            <a:ext cx="8483600" cy="2030095"/>
          </a:xfrm>
          <a:prstGeom prst="rect">
            <a:avLst/>
          </a:prstGeom>
          <a:noFill/>
          <a:ln w="9525">
            <a:noFill/>
          </a:ln>
        </p:spPr>
        <p:txBody>
          <a:bodyPr wrap="square">
            <a:spAutoFit/>
          </a:bodyPr>
          <a:lstStyle/>
          <a:p>
            <a:pPr algn="ctr" eaLnBrk="1" hangingPunct="1">
              <a:lnSpc>
                <a:spcPct val="150000"/>
              </a:lnSpc>
            </a:pPr>
            <a:r>
              <a:rPr lang="zh-CN" sz="2800" b="1" dirty="0">
                <a:solidFill>
                  <a:srgbClr val="002060"/>
                </a:solidFill>
                <a:latin typeface="微软雅黑" panose="020B0503020204020204" pitchFamily="34" charset="-122"/>
                <a:ea typeface="微软雅黑" panose="020B0503020204020204" pitchFamily="34" charset="-122"/>
              </a:rPr>
              <a:t>王佳</a:t>
            </a:r>
            <a:endParaRPr lang="zh-CN" sz="2800" b="1" dirty="0">
              <a:solidFill>
                <a:srgbClr val="002060"/>
              </a:solidFill>
              <a:latin typeface="微软雅黑" panose="020B0503020204020204" pitchFamily="34" charset="-122"/>
              <a:ea typeface="微软雅黑" panose="020B0503020204020204" pitchFamily="34" charset="-122"/>
            </a:endParaRPr>
          </a:p>
          <a:p>
            <a:pPr algn="ctr" eaLnBrk="1" hangingPunct="1">
              <a:lnSpc>
                <a:spcPct val="150000"/>
              </a:lnSpc>
            </a:pPr>
            <a:endParaRPr lang="zh-CN" sz="2800" b="1" dirty="0">
              <a:solidFill>
                <a:srgbClr val="002060"/>
              </a:solidFill>
              <a:latin typeface="微软雅黑" panose="020B0503020204020204" pitchFamily="34" charset="-122"/>
              <a:ea typeface="微软雅黑" panose="020B0503020204020204" pitchFamily="34" charset="-122"/>
            </a:endParaRPr>
          </a:p>
          <a:p>
            <a:pPr algn="ctr" eaLnBrk="1" hangingPunct="1">
              <a:lnSpc>
                <a:spcPct val="150000"/>
              </a:lnSpc>
            </a:pPr>
            <a:r>
              <a:rPr lang="zh-CN" sz="2800" b="1" dirty="0">
                <a:solidFill>
                  <a:srgbClr val="002060"/>
                </a:solidFill>
                <a:latin typeface="微软雅黑" panose="020B0503020204020204" pitchFamily="34" charset="-122"/>
                <a:ea typeface="微软雅黑" panose="020B0503020204020204" pitchFamily="34" charset="-122"/>
              </a:rPr>
              <a:t>西北工业大学</a:t>
            </a:r>
            <a:r>
              <a:rPr lang="en-US" altLang="zh-CN" sz="2800" b="1" dirty="0">
                <a:solidFill>
                  <a:srgbClr val="002060"/>
                </a:solidFill>
                <a:latin typeface="微软雅黑" panose="020B0503020204020204" pitchFamily="34" charset="-122"/>
                <a:ea typeface="微软雅黑" panose="020B0503020204020204" pitchFamily="34" charset="-122"/>
              </a:rPr>
              <a:t> </a:t>
            </a:r>
            <a:r>
              <a:rPr lang="zh-CN" altLang="en-US" sz="2800" b="1" dirty="0">
                <a:solidFill>
                  <a:srgbClr val="002060"/>
                </a:solidFill>
                <a:latin typeface="微软雅黑" panose="020B0503020204020204" pitchFamily="34" charset="-122"/>
                <a:ea typeface="微软雅黑" panose="020B0503020204020204" pitchFamily="34" charset="-122"/>
              </a:rPr>
              <a:t>电子信息学院</a:t>
            </a:r>
            <a:r>
              <a:rPr lang="en-US" altLang="zh-CN" sz="2800" b="1" dirty="0">
                <a:solidFill>
                  <a:srgbClr val="002060"/>
                </a:solidFill>
                <a:latin typeface="微软雅黑" panose="020B0503020204020204" pitchFamily="34" charset="-122"/>
                <a:ea typeface="微软雅黑" panose="020B0503020204020204" pitchFamily="34" charset="-122"/>
              </a:rPr>
              <a:t> </a:t>
            </a:r>
            <a:r>
              <a:rPr lang="zh-CN" altLang="en-US" sz="2800" b="1" dirty="0">
                <a:solidFill>
                  <a:srgbClr val="002060"/>
                </a:solidFill>
                <a:latin typeface="微软雅黑" panose="020B0503020204020204" pitchFamily="34" charset="-122"/>
                <a:ea typeface="微软雅黑" panose="020B0503020204020204" pitchFamily="34" charset="-122"/>
              </a:rPr>
              <a:t>微电子学研究所</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3079" name="文本框 12"/>
          <p:cNvSpPr txBox="1"/>
          <p:nvPr/>
        </p:nvSpPr>
        <p:spPr>
          <a:xfrm>
            <a:off x="5050569" y="6144828"/>
            <a:ext cx="3389998" cy="398780"/>
          </a:xfrm>
          <a:prstGeom prst="rect">
            <a:avLst/>
          </a:prstGeom>
          <a:noFill/>
          <a:ln w="9525">
            <a:noFill/>
          </a:ln>
        </p:spPr>
        <p:txBody>
          <a:bodyPr wrap="square">
            <a:spAutoFit/>
          </a:bodyPr>
          <a:lstStyle/>
          <a:p>
            <a:pPr eaLnBrk="1" hangingPunct="1"/>
            <a:r>
              <a:rPr lang="en-US" sz="2000" b="1" dirty="0">
                <a:solidFill>
                  <a:srgbClr val="002060"/>
                </a:solidFill>
                <a:latin typeface="微软雅黑" panose="020B0503020204020204" pitchFamily="34" charset="-122"/>
                <a:ea typeface="微软雅黑" panose="020B0503020204020204" pitchFamily="34" charset="-122"/>
              </a:rPr>
              <a:t>2023</a:t>
            </a:r>
            <a:r>
              <a:rPr lang="zh-CN" altLang="en-US" sz="2000" b="1" dirty="0">
                <a:solidFill>
                  <a:srgbClr val="002060"/>
                </a:solidFill>
                <a:latin typeface="微软雅黑" panose="020B0503020204020204" pitchFamily="34" charset="-122"/>
                <a:ea typeface="微软雅黑" panose="020B0503020204020204" pitchFamily="34" charset="-122"/>
              </a:rPr>
              <a:t>年</a:t>
            </a:r>
            <a:r>
              <a:rPr lang="en-US" altLang="zh-CN" sz="2000" b="1" dirty="0">
                <a:solidFill>
                  <a:srgbClr val="002060"/>
                </a:solidFill>
                <a:latin typeface="微软雅黑" panose="020B0503020204020204" pitchFamily="34" charset="-122"/>
                <a:ea typeface="微软雅黑" panose="020B0503020204020204" pitchFamily="34" charset="-122"/>
              </a:rPr>
              <a:t>3</a:t>
            </a:r>
            <a:r>
              <a:rPr lang="zh-CN" altLang="en-US" sz="2000" b="1" dirty="0">
                <a:solidFill>
                  <a:srgbClr val="002060"/>
                </a:solidFill>
                <a:latin typeface="微软雅黑" panose="020B0503020204020204" pitchFamily="34" charset="-122"/>
                <a:ea typeface="微软雅黑" panose="020B0503020204020204" pitchFamily="34" charset="-122"/>
              </a:rPr>
              <a:t>月</a:t>
            </a:r>
            <a:r>
              <a:rPr lang="en-US" altLang="zh-CN" sz="2000" b="1" dirty="0">
                <a:solidFill>
                  <a:srgbClr val="002060"/>
                </a:solidFill>
                <a:latin typeface="微软雅黑" panose="020B0503020204020204" pitchFamily="34" charset="-122"/>
                <a:ea typeface="微软雅黑" panose="020B0503020204020204" pitchFamily="34" charset="-122"/>
              </a:rPr>
              <a:t>14</a:t>
            </a:r>
            <a:r>
              <a:rPr lang="zh-CN" altLang="en-US" sz="2000" b="1" dirty="0">
                <a:solidFill>
                  <a:srgbClr val="002060"/>
                </a:solidFill>
                <a:latin typeface="微软雅黑" panose="020B0503020204020204" pitchFamily="34" charset="-122"/>
                <a:ea typeface="微软雅黑" panose="020B0503020204020204" pitchFamily="34" charset="-122"/>
              </a:rPr>
              <a:t>日</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l="4760" t="36563" r="4035" b="36874"/>
          <a:stretch>
            <a:fillRect/>
          </a:stretch>
        </p:blipFill>
        <p:spPr>
          <a:xfrm>
            <a:off x="481965" y="321310"/>
            <a:ext cx="3674745" cy="814705"/>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97155" y="499110"/>
            <a:ext cx="8385175" cy="6358890"/>
          </a:xfrm>
          <a:prstGeom prst="rect">
            <a:avLst/>
          </a:prstGeom>
        </p:spPr>
      </p:pic>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sz="2400" b="1" dirty="0">
                <a:latin typeface="微软雅黑" panose="020B0503020204020204" pitchFamily="34" charset="-122"/>
                <a:ea typeface="微软雅黑" panose="020B0503020204020204" pitchFamily="34" charset="-122"/>
              </a:rPr>
              <a:t>ATLAS ITKs </a:t>
            </a:r>
            <a:r>
              <a:rPr lang="zh-CN" altLang="en-US" sz="2400" b="1" dirty="0">
                <a:latin typeface="微软雅黑" panose="020B0503020204020204" pitchFamily="34" charset="-122"/>
                <a:ea typeface="微软雅黑" panose="020B0503020204020204" pitchFamily="34" charset="-122"/>
              </a:rPr>
              <a:t>探测器电源系统</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sp>
        <p:nvSpPr>
          <p:cNvPr id="11" name="文本框 10"/>
          <p:cNvSpPr txBox="1"/>
          <p:nvPr/>
        </p:nvSpPr>
        <p:spPr>
          <a:xfrm>
            <a:off x="7998460" y="1346200"/>
            <a:ext cx="3968115" cy="2584450"/>
          </a:xfrm>
          <a:prstGeom prst="rect">
            <a:avLst/>
          </a:prstGeom>
          <a:noFill/>
        </p:spPr>
        <p:txBody>
          <a:bodyPr wrap="square" rtlCol="0" anchor="t">
            <a:spAutoFit/>
          </a:bodyPr>
          <a:lstStyle/>
          <a:p>
            <a:r>
              <a:rPr lang="zh-CN" altLang="en-US" dirty="0">
                <a:solidFill>
                  <a:schemeClr val="tx1"/>
                </a:solidFill>
                <a:sym typeface="+mn-ea"/>
              </a:rPr>
              <a:t>一、距离探测器约</a:t>
            </a:r>
            <a:r>
              <a:rPr lang="en-US" altLang="zh-CN" dirty="0">
                <a:solidFill>
                  <a:schemeClr val="tx1"/>
                </a:solidFill>
                <a:sym typeface="+mn-ea"/>
              </a:rPr>
              <a:t>90m</a:t>
            </a:r>
            <a:r>
              <a:rPr lang="zh-CN" altLang="en-US" dirty="0">
                <a:solidFill>
                  <a:schemeClr val="tx1"/>
                </a:solidFill>
                <a:sym typeface="+mn-ea"/>
              </a:rPr>
              <a:t>的</a:t>
            </a:r>
            <a:r>
              <a:rPr lang="en-US" altLang="zh-CN" dirty="0">
                <a:solidFill>
                  <a:schemeClr val="tx1"/>
                </a:solidFill>
                <a:sym typeface="+mn-ea"/>
              </a:rPr>
              <a:t>USA15</a:t>
            </a:r>
            <a:r>
              <a:rPr lang="zh-CN" altLang="en-US" dirty="0">
                <a:solidFill>
                  <a:schemeClr val="tx1"/>
                </a:solidFill>
                <a:sym typeface="+mn-ea"/>
              </a:rPr>
              <a:t>提供</a:t>
            </a:r>
            <a:r>
              <a:rPr lang="en-US" altLang="zh-CN" dirty="0">
                <a:solidFill>
                  <a:srgbClr val="FF0000"/>
                </a:solidFill>
                <a:sym typeface="+mn-ea"/>
              </a:rPr>
              <a:t>200V</a:t>
            </a:r>
            <a:r>
              <a:rPr lang="zh-CN" altLang="en-US" dirty="0">
                <a:solidFill>
                  <a:schemeClr val="tx1"/>
                </a:solidFill>
                <a:sym typeface="+mn-ea"/>
              </a:rPr>
              <a:t>的电压</a:t>
            </a:r>
            <a:endParaRPr lang="zh-CN" altLang="en-US" dirty="0">
              <a:solidFill>
                <a:schemeClr val="tx1"/>
              </a:solidFill>
              <a:sym typeface="+mn-ea"/>
            </a:endParaRPr>
          </a:p>
          <a:p>
            <a:endParaRPr lang="zh-CN" altLang="en-US" dirty="0">
              <a:solidFill>
                <a:schemeClr val="tx1"/>
              </a:solidFill>
              <a:sym typeface="+mn-ea"/>
            </a:endParaRPr>
          </a:p>
          <a:p>
            <a:r>
              <a:rPr lang="zh-CN" altLang="en-US" dirty="0">
                <a:solidFill>
                  <a:schemeClr val="tx1"/>
                </a:solidFill>
                <a:sym typeface="+mn-ea"/>
              </a:rPr>
              <a:t>二、将探测器电源背板上的</a:t>
            </a:r>
            <a:r>
              <a:rPr lang="en-US" altLang="zh-CN" dirty="0">
                <a:solidFill>
                  <a:srgbClr val="FF0000"/>
                </a:solidFill>
                <a:sym typeface="+mn-ea"/>
              </a:rPr>
              <a:t>48V</a:t>
            </a:r>
            <a:r>
              <a:rPr lang="zh-CN" altLang="en-US" dirty="0">
                <a:solidFill>
                  <a:schemeClr val="tx1"/>
                </a:solidFill>
                <a:sym typeface="+mn-ea"/>
              </a:rPr>
              <a:t>电压转变成</a:t>
            </a:r>
            <a:r>
              <a:rPr lang="en-US" altLang="zh-CN" dirty="0">
                <a:solidFill>
                  <a:srgbClr val="FF0000"/>
                </a:solidFill>
                <a:sym typeface="+mn-ea"/>
              </a:rPr>
              <a:t>11V</a:t>
            </a:r>
            <a:r>
              <a:rPr lang="zh-CN" altLang="en-US" dirty="0">
                <a:solidFill>
                  <a:schemeClr val="tx1"/>
                </a:solidFill>
                <a:sym typeface="+mn-ea"/>
              </a:rPr>
              <a:t>，</a:t>
            </a:r>
            <a:r>
              <a:rPr lang="zh-CN" altLang="en-US" dirty="0">
                <a:sym typeface="+mn-ea"/>
              </a:rPr>
              <a:t>定制</a:t>
            </a:r>
            <a:r>
              <a:rPr lang="en-US" altLang="zh-CN" dirty="0">
                <a:sym typeface="+mn-ea"/>
              </a:rPr>
              <a:t>DC-DC</a:t>
            </a:r>
            <a:r>
              <a:rPr lang="zh-CN" altLang="en-US" dirty="0">
                <a:sym typeface="+mn-ea"/>
              </a:rPr>
              <a:t>电源；</a:t>
            </a:r>
            <a:endParaRPr lang="en-US" altLang="zh-CN" dirty="0">
              <a:solidFill>
                <a:schemeClr val="tx1"/>
              </a:solidFill>
              <a:sym typeface="+mn-ea"/>
            </a:endParaRPr>
          </a:p>
          <a:p>
            <a:endParaRPr lang="zh-CN" altLang="en-US" dirty="0">
              <a:solidFill>
                <a:schemeClr val="tx1"/>
              </a:solidFill>
              <a:sym typeface="+mn-ea"/>
            </a:endParaRPr>
          </a:p>
          <a:p>
            <a:r>
              <a:rPr lang="zh-CN" altLang="en-US" dirty="0">
                <a:solidFill>
                  <a:schemeClr val="tx1"/>
                </a:solidFill>
                <a:sym typeface="+mn-ea"/>
              </a:rPr>
              <a:t>三、靠近负载的电源板上实现，将11</a:t>
            </a:r>
            <a:r>
              <a:rPr lang="en-US" altLang="zh-CN" dirty="0">
                <a:solidFill>
                  <a:schemeClr val="tx1"/>
                </a:solidFill>
                <a:sym typeface="+mn-ea"/>
              </a:rPr>
              <a:t>V</a:t>
            </a:r>
            <a:r>
              <a:rPr lang="zh-CN" altLang="en-US" dirty="0">
                <a:solidFill>
                  <a:schemeClr val="tx1"/>
                </a:solidFill>
                <a:sym typeface="+mn-ea"/>
              </a:rPr>
              <a:t>电压转换为前端电子器件所需的</a:t>
            </a:r>
            <a:r>
              <a:rPr lang="zh-CN" altLang="en-US" dirty="0">
                <a:solidFill>
                  <a:srgbClr val="FF0000"/>
                </a:solidFill>
                <a:sym typeface="+mn-ea"/>
              </a:rPr>
              <a:t>1.2 V和2.5 V</a:t>
            </a:r>
            <a:r>
              <a:rPr lang="zh-CN" altLang="en-US" dirty="0">
                <a:solidFill>
                  <a:schemeClr val="tx1"/>
                </a:solidFill>
                <a:sym typeface="+mn-ea"/>
              </a:rPr>
              <a:t>低压。</a:t>
            </a:r>
            <a:endParaRPr lang="zh-CN" altLang="en-US" dirty="0">
              <a:solidFill>
                <a:schemeClr val="tx1"/>
              </a:solidFill>
              <a:sym typeface="+mn-ea"/>
            </a:endParaRPr>
          </a:p>
        </p:txBody>
      </p:sp>
      <p:pic>
        <p:nvPicPr>
          <p:cNvPr id="7" name="图片 6"/>
          <p:cNvPicPr>
            <a:picLocks noChangeAspect="1"/>
          </p:cNvPicPr>
          <p:nvPr/>
        </p:nvPicPr>
        <p:blipFill>
          <a:blip r:embed="rId3"/>
          <a:stretch>
            <a:fillRect/>
          </a:stretch>
        </p:blipFill>
        <p:spPr>
          <a:xfrm>
            <a:off x="8454390" y="3930650"/>
            <a:ext cx="2624455" cy="2106295"/>
          </a:xfrm>
          <a:prstGeom prst="rect">
            <a:avLst/>
          </a:prstGeom>
        </p:spPr>
      </p:pic>
      <p:sp>
        <p:nvSpPr>
          <p:cNvPr id="8" name="文本框 7"/>
          <p:cNvSpPr txBox="1"/>
          <p:nvPr/>
        </p:nvSpPr>
        <p:spPr>
          <a:xfrm>
            <a:off x="8192135" y="6264275"/>
            <a:ext cx="3148965" cy="368300"/>
          </a:xfrm>
          <a:prstGeom prst="rect">
            <a:avLst/>
          </a:prstGeom>
          <a:noFill/>
        </p:spPr>
        <p:txBody>
          <a:bodyPr wrap="square" rtlCol="0" anchor="t">
            <a:spAutoFit/>
          </a:bodyPr>
          <a:p>
            <a:pPr algn="ctr"/>
            <a:r>
              <a:rPr lang="zh-CN" altLang="en-US" dirty="0">
                <a:sym typeface="+mn-ea"/>
              </a:rPr>
              <a:t>用于</a:t>
            </a:r>
            <a:r>
              <a:rPr lang="en-US" dirty="0">
                <a:sym typeface="+mn-ea"/>
              </a:rPr>
              <a:t>ATLAS</a:t>
            </a:r>
            <a:r>
              <a:rPr lang="zh-CN" altLang="en-US" dirty="0">
                <a:sym typeface="+mn-ea"/>
              </a:rPr>
              <a:t>的</a:t>
            </a:r>
            <a:r>
              <a:rPr lang="en-US" dirty="0">
                <a:sym typeface="+mn-ea"/>
              </a:rPr>
              <a:t>USA15</a:t>
            </a:r>
            <a:r>
              <a:rPr lang="zh-CN" altLang="en-US" dirty="0">
                <a:sym typeface="+mn-ea"/>
              </a:rPr>
              <a:t>实景照片</a:t>
            </a:r>
            <a:endParaRPr lang="zh-CN" altLang="en-US" dirty="0">
              <a:sym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7264400" cy="460375"/>
          </a:xfrm>
          <a:prstGeom prst="rect">
            <a:avLst/>
          </a:prstGeom>
          <a:noFill/>
          <a:ln w="9525">
            <a:noFill/>
          </a:ln>
        </p:spPr>
        <p:txBody>
          <a:bodyPr wrap="square">
            <a:spAutoFit/>
          </a:bodyPr>
          <a:lstStyle/>
          <a:p>
            <a:pPr eaLnBrk="1" hangingPunct="1"/>
            <a:r>
              <a:rPr lang="zh-CN" altLang="en-US" sz="2400" b="1" dirty="0">
                <a:latin typeface="微软雅黑" panose="020B0503020204020204" pitchFamily="34" charset="-122"/>
                <a:ea typeface="微软雅黑" panose="020B0503020204020204" pitchFamily="34" charset="-122"/>
                <a:sym typeface="+mn-ea"/>
              </a:rPr>
              <a:t>ALICE Inner Tracking System 3 - ITS3电源系统</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2" name="图片 1"/>
          <p:cNvPicPr>
            <a:picLocks noChangeAspect="1"/>
          </p:cNvPicPr>
          <p:nvPr/>
        </p:nvPicPr>
        <p:blipFill>
          <a:blip r:embed="rId2"/>
          <a:stretch>
            <a:fillRect/>
          </a:stretch>
        </p:blipFill>
        <p:spPr>
          <a:xfrm>
            <a:off x="0" y="716280"/>
            <a:ext cx="12118340" cy="5981065"/>
          </a:xfrm>
          <a:prstGeom prst="rect">
            <a:avLst/>
          </a:prstGeom>
        </p:spPr>
      </p:pic>
      <p:sp>
        <p:nvSpPr>
          <p:cNvPr id="6" name="文本框 5"/>
          <p:cNvSpPr txBox="1"/>
          <p:nvPr/>
        </p:nvSpPr>
        <p:spPr>
          <a:xfrm>
            <a:off x="8852535" y="2841625"/>
            <a:ext cx="664210" cy="460375"/>
          </a:xfrm>
          <a:prstGeom prst="rect">
            <a:avLst/>
          </a:prstGeom>
          <a:noFill/>
        </p:spPr>
        <p:txBody>
          <a:bodyPr wrap="none" rtlCol="0">
            <a:spAutoFit/>
          </a:bodyPr>
          <a:p>
            <a:r>
              <a:rPr lang="en-US" altLang="zh-CN" sz="2400">
                <a:solidFill>
                  <a:srgbClr val="FF0000"/>
                </a:solidFill>
              </a:rPr>
              <a:t>45V</a:t>
            </a:r>
            <a:endParaRPr lang="en-US" altLang="zh-CN" sz="2400">
              <a:solidFill>
                <a:srgbClr val="FF0000"/>
              </a:solidFill>
            </a:endParaRPr>
          </a:p>
        </p:txBody>
      </p:sp>
      <p:sp>
        <p:nvSpPr>
          <p:cNvPr id="7" name="文本框 6"/>
          <p:cNvSpPr txBox="1"/>
          <p:nvPr/>
        </p:nvSpPr>
        <p:spPr>
          <a:xfrm>
            <a:off x="5639435" y="2841625"/>
            <a:ext cx="664210" cy="460375"/>
          </a:xfrm>
          <a:prstGeom prst="rect">
            <a:avLst/>
          </a:prstGeom>
          <a:noFill/>
        </p:spPr>
        <p:txBody>
          <a:bodyPr wrap="none" rtlCol="0">
            <a:spAutoFit/>
          </a:bodyPr>
          <a:p>
            <a:r>
              <a:rPr lang="en-US" altLang="zh-CN" sz="2400">
                <a:solidFill>
                  <a:srgbClr val="FF0000"/>
                </a:solidFill>
              </a:rPr>
              <a:t>10V</a:t>
            </a:r>
            <a:endParaRPr lang="en-US" altLang="zh-CN" sz="2400">
              <a:solidFill>
                <a:srgbClr val="FF0000"/>
              </a:solidFill>
            </a:endParaRPr>
          </a:p>
        </p:txBody>
      </p:sp>
      <p:sp>
        <p:nvSpPr>
          <p:cNvPr id="8" name="文本框 7"/>
          <p:cNvSpPr txBox="1"/>
          <p:nvPr/>
        </p:nvSpPr>
        <p:spPr>
          <a:xfrm>
            <a:off x="2997835" y="2511425"/>
            <a:ext cx="1243965" cy="460375"/>
          </a:xfrm>
          <a:prstGeom prst="rect">
            <a:avLst/>
          </a:prstGeom>
          <a:noFill/>
        </p:spPr>
        <p:txBody>
          <a:bodyPr wrap="none" rtlCol="0">
            <a:spAutoFit/>
          </a:bodyPr>
          <a:p>
            <a:r>
              <a:rPr lang="en-US" altLang="zh-CN" sz="2400">
                <a:solidFill>
                  <a:srgbClr val="FF0000"/>
                </a:solidFill>
              </a:rPr>
              <a:t>1.8/1.2V</a:t>
            </a:r>
            <a:endParaRPr lang="en-US" altLang="zh-CN" sz="2400">
              <a:solidFill>
                <a:srgbClr val="FF0000"/>
              </a:solidFill>
            </a:endParaRPr>
          </a:p>
        </p:txBody>
      </p:sp>
      <p:sp>
        <p:nvSpPr>
          <p:cNvPr id="9" name="文本框 8"/>
          <p:cNvSpPr txBox="1"/>
          <p:nvPr/>
        </p:nvSpPr>
        <p:spPr>
          <a:xfrm>
            <a:off x="8154035" y="1914525"/>
            <a:ext cx="1179830" cy="460375"/>
          </a:xfrm>
          <a:prstGeom prst="rect">
            <a:avLst/>
          </a:prstGeom>
          <a:noFill/>
        </p:spPr>
        <p:txBody>
          <a:bodyPr wrap="none" rtlCol="0">
            <a:spAutoFit/>
          </a:bodyPr>
          <a:p>
            <a:r>
              <a:rPr lang="en-US" altLang="zh-CN" sz="2400">
                <a:solidFill>
                  <a:srgbClr val="FF0000"/>
                </a:solidFill>
              </a:rPr>
              <a:t>bias:-8V</a:t>
            </a:r>
            <a:endParaRPr lang="en-US" altLang="zh-CN"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LHCb</a:t>
            </a:r>
            <a:r>
              <a:rPr lang="zh-CN" altLang="en-US" sz="2400" b="1" dirty="0">
                <a:latin typeface="微软雅黑" panose="020B0503020204020204" pitchFamily="34" charset="-122"/>
                <a:ea typeface="微软雅黑" panose="020B0503020204020204" pitchFamily="34" charset="-122"/>
              </a:rPr>
              <a:t>低压供电系统</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5" name="图片 4"/>
          <p:cNvPicPr>
            <a:picLocks noChangeAspect="1"/>
          </p:cNvPicPr>
          <p:nvPr/>
        </p:nvPicPr>
        <p:blipFill>
          <a:blip r:embed="rId2"/>
          <a:stretch>
            <a:fillRect/>
          </a:stretch>
        </p:blipFill>
        <p:spPr>
          <a:xfrm>
            <a:off x="1237615" y="716280"/>
            <a:ext cx="8625205" cy="5845810"/>
          </a:xfrm>
          <a:prstGeom prst="rect">
            <a:avLst/>
          </a:prstGeom>
        </p:spPr>
      </p:pic>
      <p:sp>
        <p:nvSpPr>
          <p:cNvPr id="2" name="文本框 1"/>
          <p:cNvSpPr txBox="1"/>
          <p:nvPr/>
        </p:nvSpPr>
        <p:spPr>
          <a:xfrm>
            <a:off x="4987290" y="6163310"/>
            <a:ext cx="2395220" cy="398780"/>
          </a:xfrm>
          <a:prstGeom prst="rect">
            <a:avLst/>
          </a:prstGeom>
          <a:noFill/>
        </p:spPr>
        <p:txBody>
          <a:bodyPr wrap="square" rtlCol="0" anchor="t">
            <a:spAutoFit/>
          </a:bodyPr>
          <a:p>
            <a:pPr algn="ctr"/>
            <a:r>
              <a:rPr lang="en-US" sz="2000" b="1" dirty="0">
                <a:sym typeface="+mn-ea"/>
              </a:rPr>
              <a:t>LHCb</a:t>
            </a:r>
            <a:r>
              <a:rPr lang="zh-CN" altLang="en-US" sz="2000" b="1" dirty="0">
                <a:sym typeface="+mn-ea"/>
              </a:rPr>
              <a:t>低压电源系统</a:t>
            </a:r>
            <a:endParaRPr lang="zh-CN" altLang="en-US" sz="2000" b="1" dirty="0">
              <a:sym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菱形 2"/>
          <p:cNvSpPr/>
          <p:nvPr/>
        </p:nvSpPr>
        <p:spPr>
          <a:xfrm>
            <a:off x="1833563" y="2414588"/>
            <a:ext cx="2800350" cy="2801937"/>
          </a:xfrm>
          <a:prstGeom prst="diamond">
            <a:avLst/>
          </a:prstGeom>
          <a:solidFill>
            <a:srgbClr val="00A5E0"/>
          </a:solidFill>
          <a:ln w="9525">
            <a:noFill/>
          </a:ln>
        </p:spPr>
        <p:txBody>
          <a:bodyPr anchor="ctr"/>
          <a:lstStyle/>
          <a:p>
            <a:pPr algn="ctr" eaLnBrk="1" hangingPunct="1"/>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5123" name="直接连接符 4"/>
          <p:cNvCxnSpPr/>
          <p:nvPr/>
        </p:nvCxnSpPr>
        <p:spPr>
          <a:xfrm>
            <a:off x="2828925" y="1625600"/>
            <a:ext cx="1355725" cy="1357313"/>
          </a:xfrm>
          <a:prstGeom prst="line">
            <a:avLst/>
          </a:prstGeom>
          <a:ln w="6350" cap="flat" cmpd="sng">
            <a:solidFill>
              <a:srgbClr val="969696"/>
            </a:solidFill>
            <a:prstDash val="solid"/>
            <a:headEnd type="none" w="med" len="med"/>
            <a:tailEnd type="none" w="med" len="med"/>
          </a:ln>
        </p:spPr>
      </p:cxnSp>
      <p:cxnSp>
        <p:nvCxnSpPr>
          <p:cNvPr id="5124" name="直接连接符 5"/>
          <p:cNvCxnSpPr/>
          <p:nvPr/>
        </p:nvCxnSpPr>
        <p:spPr>
          <a:xfrm flipH="1">
            <a:off x="1639888" y="2030413"/>
            <a:ext cx="1581150" cy="1581150"/>
          </a:xfrm>
          <a:prstGeom prst="line">
            <a:avLst/>
          </a:prstGeom>
          <a:ln w="6350" cap="flat" cmpd="sng">
            <a:solidFill>
              <a:srgbClr val="969696"/>
            </a:solidFill>
            <a:prstDash val="solid"/>
            <a:headEnd type="none" w="med" len="med"/>
            <a:tailEnd type="none" w="med" len="med"/>
          </a:ln>
        </p:spPr>
      </p:cxnSp>
      <p:cxnSp>
        <p:nvCxnSpPr>
          <p:cNvPr id="5125" name="直接连接符 6"/>
          <p:cNvCxnSpPr/>
          <p:nvPr/>
        </p:nvCxnSpPr>
        <p:spPr>
          <a:xfrm flipV="1">
            <a:off x="2436813" y="3349625"/>
            <a:ext cx="2654300" cy="2655888"/>
          </a:xfrm>
          <a:prstGeom prst="line">
            <a:avLst/>
          </a:prstGeom>
          <a:ln w="6350" cap="flat" cmpd="sng">
            <a:solidFill>
              <a:srgbClr val="969696"/>
            </a:solidFill>
            <a:prstDash val="solid"/>
            <a:headEnd type="none" w="med" len="med"/>
            <a:tailEnd type="none" w="med" len="med"/>
          </a:ln>
        </p:spPr>
      </p:cxnSp>
      <p:sp>
        <p:nvSpPr>
          <p:cNvPr id="5127" name="文本框 8"/>
          <p:cNvSpPr txBox="1"/>
          <p:nvPr/>
        </p:nvSpPr>
        <p:spPr>
          <a:xfrm>
            <a:off x="5091113" y="3137218"/>
            <a:ext cx="4967287" cy="583565"/>
          </a:xfrm>
          <a:prstGeom prst="rect">
            <a:avLst/>
          </a:prstGeom>
          <a:noFill/>
          <a:ln w="9525">
            <a:noFill/>
          </a:ln>
        </p:spPr>
        <p:txBody>
          <a:bodyPr>
            <a:spAutoFit/>
          </a:bodyPr>
          <a:lstStyle/>
          <a:p>
            <a:pPr eaLnBrk="1" hangingPunct="1"/>
            <a:r>
              <a:rPr lang="zh-CN" sz="3200" b="1" dirty="0">
                <a:latin typeface="Arial" panose="020B0604020202020204" pitchFamily="34" charset="0"/>
                <a:ea typeface="微软雅黑" panose="020B0503020204020204" pitchFamily="34" charset="-122"/>
                <a:sym typeface="Arial" panose="020B0604020202020204" pitchFamily="34" charset="0"/>
              </a:rPr>
              <a:t>探测器外供电机箱情况</a:t>
            </a:r>
            <a:endParaRPr lang="zh-CN" sz="3200" b="1" dirty="0">
              <a:latin typeface="Arial" panose="020B0604020202020204" pitchFamily="34" charset="0"/>
              <a:ea typeface="微软雅黑" panose="020B0503020204020204" pitchFamily="34" charset="-122"/>
              <a:sym typeface="Arial" panose="020B0604020202020204" pitchFamily="34" charset="0"/>
            </a:endParaRPr>
          </a:p>
        </p:txBody>
      </p:sp>
      <p:sp>
        <p:nvSpPr>
          <p:cNvPr id="5131" name="文本框 3"/>
          <p:cNvSpPr txBox="1"/>
          <p:nvPr/>
        </p:nvSpPr>
        <p:spPr>
          <a:xfrm>
            <a:off x="2801938" y="2982913"/>
            <a:ext cx="798512" cy="1445260"/>
          </a:xfrm>
          <a:prstGeom prst="rect">
            <a:avLst/>
          </a:prstGeom>
          <a:noFill/>
          <a:ln w="9525">
            <a:noFill/>
          </a:ln>
        </p:spPr>
        <p:txBody>
          <a:bodyPr>
            <a:spAutoFit/>
          </a:bodyPr>
          <a:lstStyle/>
          <a:p>
            <a:pPr eaLnBrk="1" hangingPunct="1"/>
            <a:r>
              <a:rPr lang="en-US" altLang="zh-CN" sz="8800" b="1" dirty="0">
                <a:solidFill>
                  <a:schemeClr val="bg1"/>
                </a:solidFill>
                <a:latin typeface="微软雅黑" panose="020B0503020204020204" pitchFamily="34" charset="-122"/>
                <a:ea typeface="微软雅黑" panose="020B0503020204020204" pitchFamily="34" charset="-122"/>
              </a:rPr>
              <a:t>2</a:t>
            </a:r>
            <a:endParaRPr lang="en-US" altLang="zh-CN" sz="88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676900" y="4540250"/>
            <a:ext cx="2677160" cy="1198880"/>
          </a:xfrm>
          <a:prstGeom prst="rect">
            <a:avLst/>
          </a:prstGeom>
          <a:noFill/>
        </p:spPr>
        <p:txBody>
          <a:bodyPr wrap="none" rtlCol="0">
            <a:spAutoFit/>
          </a:bodyPr>
          <a:p>
            <a:pPr marL="285750" indent="-285750" algn="l">
              <a:lnSpc>
                <a:spcPct val="150000"/>
              </a:lnSpc>
              <a:buFont typeface="Wingdings" panose="05000000000000000000" charset="0"/>
              <a:buChar char="Ø"/>
            </a:pPr>
            <a:r>
              <a:rPr lang="zh-CN" altLang="en-US" sz="2400"/>
              <a:t>德国Wiener 公司</a:t>
            </a:r>
            <a:endParaRPr lang="zh-CN" altLang="en-US" sz="2400"/>
          </a:p>
          <a:p>
            <a:pPr marL="285750" indent="-285750" algn="l">
              <a:lnSpc>
                <a:spcPct val="150000"/>
              </a:lnSpc>
              <a:buFont typeface="Wingdings" panose="05000000000000000000" charset="0"/>
              <a:buChar char="Ø"/>
            </a:pPr>
            <a:r>
              <a:rPr lang="zh-CN" altLang="en-US" sz="2400"/>
              <a:t>意大利</a:t>
            </a:r>
            <a:r>
              <a:rPr lang="en-US" altLang="zh-CN" sz="2400"/>
              <a:t>CAEN</a:t>
            </a:r>
            <a:r>
              <a:rPr lang="zh-CN" altLang="en-US" sz="2400"/>
              <a:t>公司</a:t>
            </a:r>
            <a:endParaRPr lang="zh-CN"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600075" y="182245"/>
            <a:ext cx="10992485" cy="64928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3" name="图片 2"/>
          <p:cNvPicPr>
            <a:picLocks noChangeAspect="1"/>
          </p:cNvPicPr>
          <p:nvPr/>
        </p:nvPicPr>
        <p:blipFill>
          <a:blip r:embed="rId1"/>
          <a:stretch>
            <a:fillRect/>
          </a:stretch>
        </p:blipFill>
        <p:spPr>
          <a:xfrm>
            <a:off x="974725" y="280670"/>
            <a:ext cx="10241915" cy="64408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4687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CAEN—Power Supply System</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sp>
        <p:nvSpPr>
          <p:cNvPr id="7" name="文本框 6"/>
          <p:cNvSpPr txBox="1"/>
          <p:nvPr/>
        </p:nvSpPr>
        <p:spPr>
          <a:xfrm>
            <a:off x="1055370" y="5767070"/>
            <a:ext cx="3084195" cy="36830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buClrTx/>
              <a:buSzTx/>
            </a:pPr>
            <a:r>
              <a:rPr sz="1800"/>
              <a:t>VME – NIM Power Supplies</a:t>
            </a:r>
            <a:endParaRPr sz="1800"/>
          </a:p>
        </p:txBody>
      </p:sp>
      <p:sp>
        <p:nvSpPr>
          <p:cNvPr id="3" name="文本框 2"/>
          <p:cNvSpPr txBox="1"/>
          <p:nvPr/>
        </p:nvSpPr>
        <p:spPr>
          <a:xfrm>
            <a:off x="604520" y="1149350"/>
            <a:ext cx="10983595" cy="368300"/>
          </a:xfrm>
          <a:prstGeom prst="rect">
            <a:avLst/>
          </a:prstGeom>
          <a:noFill/>
        </p:spPr>
        <p:txBody>
          <a:bodyPr wrap="square" rtlCol="0" anchor="t">
            <a:spAutoFit/>
          </a:bodyPr>
          <a:lstStyle/>
          <a:p>
            <a:pPr>
              <a:spcAft>
                <a:spcPts val="1000"/>
              </a:spcAft>
            </a:pPr>
            <a:r>
              <a:rPr lang="zh-CN" altLang="en-US">
                <a:latin typeface="宋体" panose="02010600030101010101" pitchFamily="2" charset="-122"/>
              </a:rPr>
              <a:t>◎</a:t>
            </a:r>
            <a:r>
              <a:rPr lang="zh-CN" altLang="en-US"/>
              <a:t>For </a:t>
            </a:r>
            <a:r>
              <a:rPr lang="zh-CN" altLang="en-US">
                <a:solidFill>
                  <a:srgbClr val="FF0000"/>
                </a:solidFill>
              </a:rPr>
              <a:t>smaller set-ups</a:t>
            </a:r>
            <a:r>
              <a:rPr lang="zh-CN" altLang="en-US"/>
              <a:t> </a:t>
            </a:r>
            <a:r>
              <a:rPr lang="en-US" altLang="zh-CN"/>
              <a:t>, </a:t>
            </a:r>
            <a:r>
              <a:rPr lang="zh-CN" altLang="en-US">
                <a:solidFill>
                  <a:srgbClr val="FF0000"/>
                </a:solidFill>
              </a:rPr>
              <a:t>Standalone or modular (NIM / VME) products</a:t>
            </a:r>
            <a:r>
              <a:rPr lang="zh-CN" altLang="en-US"/>
              <a:t> are the ideal fit.</a:t>
            </a:r>
            <a:endParaRPr lang="zh-CN" altLang="en-US"/>
          </a:p>
        </p:txBody>
      </p:sp>
      <p:pic>
        <p:nvPicPr>
          <p:cNvPr id="6" name="图片 5"/>
          <p:cNvPicPr>
            <a:picLocks noChangeAspect="1"/>
          </p:cNvPicPr>
          <p:nvPr/>
        </p:nvPicPr>
        <p:blipFill>
          <a:blip r:embed="rId2"/>
          <a:stretch>
            <a:fillRect/>
          </a:stretch>
        </p:blipFill>
        <p:spPr>
          <a:xfrm>
            <a:off x="1170940" y="2506980"/>
            <a:ext cx="1289050" cy="3175000"/>
          </a:xfrm>
          <a:prstGeom prst="rect">
            <a:avLst/>
          </a:prstGeom>
        </p:spPr>
      </p:pic>
      <p:pic>
        <p:nvPicPr>
          <p:cNvPr id="11" name="图片 10"/>
          <p:cNvPicPr>
            <a:picLocks noChangeAspect="1"/>
          </p:cNvPicPr>
          <p:nvPr/>
        </p:nvPicPr>
        <p:blipFill>
          <a:blip r:embed="rId3"/>
          <a:stretch>
            <a:fillRect/>
          </a:stretch>
        </p:blipFill>
        <p:spPr>
          <a:xfrm>
            <a:off x="2729230" y="2637155"/>
            <a:ext cx="1314450" cy="2914650"/>
          </a:xfrm>
          <a:prstGeom prst="rect">
            <a:avLst/>
          </a:prstGeom>
        </p:spPr>
      </p:pic>
      <p:sp>
        <p:nvSpPr>
          <p:cNvPr id="16" name="文本框 15"/>
          <p:cNvSpPr txBox="1"/>
          <p:nvPr/>
        </p:nvSpPr>
        <p:spPr>
          <a:xfrm>
            <a:off x="6906895" y="5767070"/>
            <a:ext cx="2847975" cy="368300"/>
          </a:xfrm>
          <a:prstGeom prst="rect">
            <a:avLst/>
          </a:prstGeom>
          <a:noFill/>
        </p:spPr>
        <p:txBody>
          <a:bodyPr wrap="square" rtlCol="0" anchor="t">
            <a:spAutoFit/>
          </a:bodyPr>
          <a:lstStyle/>
          <a:p>
            <a:pPr algn="ctr"/>
            <a:r>
              <a:rPr lang="zh-CN" altLang="en-US"/>
              <a:t>Stand Alone Power Supply</a:t>
            </a:r>
            <a:endParaRPr lang="zh-CN" altLang="en-US"/>
          </a:p>
        </p:txBody>
      </p:sp>
      <p:pic>
        <p:nvPicPr>
          <p:cNvPr id="18" name="图片 17"/>
          <p:cNvPicPr>
            <a:picLocks noChangeAspect="1"/>
          </p:cNvPicPr>
          <p:nvPr/>
        </p:nvPicPr>
        <p:blipFill>
          <a:blip r:embed="rId4"/>
          <a:srcRect l="8543" t="15999" r="8026" b="19489"/>
          <a:stretch>
            <a:fillRect/>
          </a:stretch>
        </p:blipFill>
        <p:spPr>
          <a:xfrm>
            <a:off x="5385435" y="2395220"/>
            <a:ext cx="3856355" cy="1393825"/>
          </a:xfrm>
          <a:prstGeom prst="rect">
            <a:avLst/>
          </a:prstGeom>
        </p:spPr>
      </p:pic>
      <p:pic>
        <p:nvPicPr>
          <p:cNvPr id="19" name="图片 18"/>
          <p:cNvPicPr>
            <a:picLocks noChangeAspect="1"/>
          </p:cNvPicPr>
          <p:nvPr/>
        </p:nvPicPr>
        <p:blipFill>
          <a:blip r:embed="rId5"/>
          <a:stretch>
            <a:fillRect/>
          </a:stretch>
        </p:blipFill>
        <p:spPr>
          <a:xfrm>
            <a:off x="6097270" y="3787775"/>
            <a:ext cx="2938145" cy="1758315"/>
          </a:xfrm>
          <a:prstGeom prst="rect">
            <a:avLst/>
          </a:prstGeom>
        </p:spPr>
      </p:pic>
      <p:pic>
        <p:nvPicPr>
          <p:cNvPr id="20" name="图片 19"/>
          <p:cNvPicPr>
            <a:picLocks noChangeAspect="1"/>
          </p:cNvPicPr>
          <p:nvPr/>
        </p:nvPicPr>
        <p:blipFill>
          <a:blip r:embed="rId6"/>
          <a:srcRect l="24384" t="12121" r="15665" b="3295"/>
          <a:stretch>
            <a:fillRect/>
          </a:stretch>
        </p:blipFill>
        <p:spPr>
          <a:xfrm>
            <a:off x="9241790" y="2506980"/>
            <a:ext cx="1553210" cy="28498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4687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CAEN—Power Supply System</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sp>
        <p:nvSpPr>
          <p:cNvPr id="7" name="文本框 6"/>
          <p:cNvSpPr txBox="1"/>
          <p:nvPr/>
        </p:nvSpPr>
        <p:spPr>
          <a:xfrm>
            <a:off x="4345940" y="5095875"/>
            <a:ext cx="3500755" cy="3987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buClrTx/>
              <a:buSzTx/>
            </a:pPr>
            <a:r>
              <a:rPr lang="zh-CN" sz="2000"/>
              <a:t>Universal Multichannel System</a:t>
            </a:r>
            <a:endParaRPr lang="zh-CN" sz="2000"/>
          </a:p>
        </p:txBody>
      </p:sp>
      <p:sp>
        <p:nvSpPr>
          <p:cNvPr id="8" name="文本框 7"/>
          <p:cNvSpPr txBox="1"/>
          <p:nvPr/>
        </p:nvSpPr>
        <p:spPr>
          <a:xfrm>
            <a:off x="603250" y="1109980"/>
            <a:ext cx="10826115" cy="645160"/>
          </a:xfrm>
          <a:prstGeom prst="rect">
            <a:avLst/>
          </a:prstGeom>
          <a:noFill/>
        </p:spPr>
        <p:txBody>
          <a:bodyPr wrap="square" rtlCol="0" anchor="t">
            <a:spAutoFit/>
          </a:bodyPr>
          <a:lstStyle/>
          <a:p>
            <a:pPr>
              <a:spcAft>
                <a:spcPts val="1000"/>
              </a:spcAft>
            </a:pPr>
            <a:r>
              <a:rPr lang="zh-CN" altLang="en-US">
                <a:latin typeface="宋体" panose="02010600030101010101" pitchFamily="2" charset="-122"/>
                <a:sym typeface="+mn-ea"/>
              </a:rPr>
              <a:t>◎</a:t>
            </a:r>
            <a:r>
              <a:rPr lang="zh-CN" altLang="en-US">
                <a:sym typeface="+mn-ea"/>
              </a:rPr>
              <a:t>For </a:t>
            </a:r>
            <a:r>
              <a:rPr lang="zh-CN" altLang="en-US">
                <a:solidFill>
                  <a:srgbClr val="FF0000"/>
                </a:solidFill>
                <a:sym typeface="+mn-ea"/>
              </a:rPr>
              <a:t>bigger set-ups</a:t>
            </a:r>
            <a:r>
              <a:rPr lang="zh-CN" altLang="en-US">
                <a:sym typeface="+mn-ea"/>
              </a:rPr>
              <a:t>, </a:t>
            </a:r>
            <a:r>
              <a:rPr lang="en-US" altLang="zh-CN">
                <a:sym typeface="+mn-ea"/>
              </a:rPr>
              <a:t> </a:t>
            </a:r>
            <a:r>
              <a:rPr lang="zh-CN" altLang="en-US">
                <a:sym typeface="+mn-ea"/>
              </a:rPr>
              <a:t>where a high number of High voltages and Low voltages is required, the</a:t>
            </a:r>
            <a:r>
              <a:rPr lang="en-US" altLang="zh-CN">
                <a:sym typeface="+mn-ea"/>
              </a:rPr>
              <a:t> </a:t>
            </a:r>
            <a:r>
              <a:rPr lang="zh-CN" altLang="en-US">
                <a:solidFill>
                  <a:srgbClr val="FF0000"/>
                </a:solidFill>
                <a:sym typeface="+mn-ea"/>
              </a:rPr>
              <a:t>Mainframe Systems and Boards</a:t>
            </a:r>
            <a:r>
              <a:rPr lang="zh-CN" altLang="en-US">
                <a:sym typeface="+mn-ea"/>
              </a:rPr>
              <a:t> (up to 48 channels/board, up to 768 channels in a single Mainframe) are the most recommended.</a:t>
            </a:r>
            <a:endParaRPr lang="zh-CN" altLang="en-US">
              <a:sym typeface="+mn-ea"/>
            </a:endParaRPr>
          </a:p>
        </p:txBody>
      </p:sp>
      <p:pic>
        <p:nvPicPr>
          <p:cNvPr id="9" name="图片 8"/>
          <p:cNvPicPr>
            <a:picLocks noChangeAspect="1"/>
          </p:cNvPicPr>
          <p:nvPr/>
        </p:nvPicPr>
        <p:blipFill>
          <a:blip r:embed="rId2"/>
          <a:stretch>
            <a:fillRect/>
          </a:stretch>
        </p:blipFill>
        <p:spPr>
          <a:xfrm>
            <a:off x="1049020" y="2663825"/>
            <a:ext cx="4284980" cy="1687195"/>
          </a:xfrm>
          <a:prstGeom prst="rect">
            <a:avLst/>
          </a:prstGeom>
        </p:spPr>
      </p:pic>
      <p:pic>
        <p:nvPicPr>
          <p:cNvPr id="12" name="图片 11"/>
          <p:cNvPicPr>
            <a:picLocks noChangeAspect="1"/>
          </p:cNvPicPr>
          <p:nvPr/>
        </p:nvPicPr>
        <p:blipFill>
          <a:blip r:embed="rId3"/>
          <a:srcRect l="7250" t="6710" r="8624" b="3138"/>
          <a:stretch>
            <a:fillRect/>
          </a:stretch>
        </p:blipFill>
        <p:spPr>
          <a:xfrm>
            <a:off x="8306435" y="2093595"/>
            <a:ext cx="2159000" cy="2827655"/>
          </a:xfrm>
          <a:prstGeom prst="rect">
            <a:avLst/>
          </a:prstGeom>
        </p:spPr>
      </p:pic>
      <p:pic>
        <p:nvPicPr>
          <p:cNvPr id="13" name="图片 12"/>
          <p:cNvPicPr>
            <a:picLocks noChangeAspect="1"/>
          </p:cNvPicPr>
          <p:nvPr/>
        </p:nvPicPr>
        <p:blipFill>
          <a:blip r:embed="rId4"/>
          <a:stretch>
            <a:fillRect/>
          </a:stretch>
        </p:blipFill>
        <p:spPr>
          <a:xfrm>
            <a:off x="5334000" y="2042795"/>
            <a:ext cx="2708910" cy="27724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4687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CAEN—Power Supply System</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sp>
        <p:nvSpPr>
          <p:cNvPr id="7" name="文本框 6"/>
          <p:cNvSpPr txBox="1"/>
          <p:nvPr/>
        </p:nvSpPr>
        <p:spPr>
          <a:xfrm>
            <a:off x="4097020" y="5100320"/>
            <a:ext cx="3997325" cy="3987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buClrTx/>
              <a:buSzTx/>
            </a:pPr>
            <a:r>
              <a:rPr lang="zh-CN" sz="2000"/>
              <a:t>EASY (Embedded Assembly SYstem)</a:t>
            </a:r>
            <a:endParaRPr lang="zh-CN" sz="2000"/>
          </a:p>
        </p:txBody>
      </p:sp>
      <p:sp>
        <p:nvSpPr>
          <p:cNvPr id="2" name="文本框 1"/>
          <p:cNvSpPr txBox="1"/>
          <p:nvPr/>
        </p:nvSpPr>
        <p:spPr>
          <a:xfrm>
            <a:off x="661670" y="5626735"/>
            <a:ext cx="10868660" cy="829945"/>
          </a:xfrm>
          <a:prstGeom prst="rect">
            <a:avLst/>
          </a:prstGeom>
          <a:noFill/>
        </p:spPr>
        <p:txBody>
          <a:bodyPr wrap="square" rtlCol="0" anchor="t">
            <a:spAutoFit/>
          </a:bodyPr>
          <a:lstStyle/>
          <a:p>
            <a:r>
              <a:rPr lang="en-US" altLang="zh-CN" sz="2400">
                <a:solidFill>
                  <a:srgbClr val="FF0000"/>
                </a:solidFill>
              </a:rPr>
              <a:t>t</a:t>
            </a:r>
            <a:r>
              <a:rPr lang="zh-CN" altLang="en-US" sz="2400">
                <a:solidFill>
                  <a:srgbClr val="FF0000"/>
                </a:solidFill>
              </a:rPr>
              <a:t>he CAEN high/low voltage power supply solution </a:t>
            </a:r>
            <a:r>
              <a:rPr lang="en-US" altLang="zh-CN" sz="2400">
                <a:solidFill>
                  <a:srgbClr val="FF0000"/>
                </a:solidFill>
              </a:rPr>
              <a:t>for </a:t>
            </a:r>
            <a:r>
              <a:rPr lang="zh-CN" altLang="en-US" sz="2400">
                <a:solidFill>
                  <a:srgbClr val="FF0000"/>
                </a:solidFill>
              </a:rPr>
              <a:t>every time residual magnetic fields and/or radiation</a:t>
            </a:r>
            <a:endParaRPr lang="zh-CN" altLang="en-US" sz="2400">
              <a:solidFill>
                <a:srgbClr val="FF0000"/>
              </a:solidFill>
            </a:endParaRPr>
          </a:p>
        </p:txBody>
      </p:sp>
      <p:pic>
        <p:nvPicPr>
          <p:cNvPr id="3" name="图片 2"/>
          <p:cNvPicPr>
            <a:picLocks noChangeAspect="1"/>
          </p:cNvPicPr>
          <p:nvPr/>
        </p:nvPicPr>
        <p:blipFill>
          <a:blip r:embed="rId2"/>
          <a:srcRect t="5674"/>
          <a:stretch>
            <a:fillRect/>
          </a:stretch>
        </p:blipFill>
        <p:spPr>
          <a:xfrm>
            <a:off x="737870" y="2103755"/>
            <a:ext cx="4311650" cy="2135505"/>
          </a:xfrm>
          <a:prstGeom prst="rect">
            <a:avLst/>
          </a:prstGeom>
        </p:spPr>
      </p:pic>
      <p:pic>
        <p:nvPicPr>
          <p:cNvPr id="5" name="图片 4"/>
          <p:cNvPicPr>
            <a:picLocks noChangeAspect="1"/>
          </p:cNvPicPr>
          <p:nvPr/>
        </p:nvPicPr>
        <p:blipFill>
          <a:blip r:embed="rId3"/>
          <a:stretch>
            <a:fillRect/>
          </a:stretch>
        </p:blipFill>
        <p:spPr>
          <a:xfrm>
            <a:off x="5906135" y="1728470"/>
            <a:ext cx="4779010" cy="25927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4687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CAEN—Power Supply System</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sp>
        <p:nvSpPr>
          <p:cNvPr id="7" name="文本框 6"/>
          <p:cNvSpPr txBox="1"/>
          <p:nvPr/>
        </p:nvSpPr>
        <p:spPr>
          <a:xfrm>
            <a:off x="4097020" y="5100320"/>
            <a:ext cx="3997325" cy="3987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buClrTx/>
              <a:buSzTx/>
            </a:pPr>
            <a:r>
              <a:rPr lang="zh-CN" sz="2000"/>
              <a:t>Low Voltage Power supplies</a:t>
            </a:r>
            <a:endParaRPr lang="zh-CN" sz="2000"/>
          </a:p>
        </p:txBody>
      </p:sp>
      <p:sp>
        <p:nvSpPr>
          <p:cNvPr id="2" name="文本框 1"/>
          <p:cNvSpPr txBox="1"/>
          <p:nvPr/>
        </p:nvSpPr>
        <p:spPr>
          <a:xfrm>
            <a:off x="661670" y="5626735"/>
            <a:ext cx="10868660" cy="829945"/>
          </a:xfrm>
          <a:prstGeom prst="rect">
            <a:avLst/>
          </a:prstGeom>
          <a:noFill/>
        </p:spPr>
        <p:txBody>
          <a:bodyPr wrap="square" rtlCol="0" anchor="t">
            <a:spAutoFit/>
          </a:bodyPr>
          <a:lstStyle/>
          <a:p>
            <a:r>
              <a:rPr lang="en-US" altLang="zh-CN" sz="2400">
                <a:solidFill>
                  <a:srgbClr val="FF0000"/>
                </a:solidFill>
              </a:rPr>
              <a:t>t</a:t>
            </a:r>
            <a:r>
              <a:rPr lang="zh-CN" altLang="en-US" sz="2400">
                <a:solidFill>
                  <a:srgbClr val="FF0000"/>
                </a:solidFill>
              </a:rPr>
              <a:t>he CAEN high/low voltage power supply solution </a:t>
            </a:r>
            <a:r>
              <a:rPr lang="en-US" altLang="zh-CN" sz="2400">
                <a:solidFill>
                  <a:srgbClr val="FF0000"/>
                </a:solidFill>
              </a:rPr>
              <a:t>for </a:t>
            </a:r>
            <a:r>
              <a:rPr lang="zh-CN" altLang="en-US" sz="2400">
                <a:solidFill>
                  <a:srgbClr val="FF0000"/>
                </a:solidFill>
              </a:rPr>
              <a:t>every time residual magnetic fields and/or radiation</a:t>
            </a:r>
            <a:endParaRPr lang="zh-CN" altLang="en-US" sz="2400">
              <a:solidFill>
                <a:srgbClr val="FF0000"/>
              </a:solidFill>
            </a:endParaRPr>
          </a:p>
        </p:txBody>
      </p:sp>
      <p:pic>
        <p:nvPicPr>
          <p:cNvPr id="8" name="图片 7"/>
          <p:cNvPicPr>
            <a:picLocks noChangeAspect="1"/>
          </p:cNvPicPr>
          <p:nvPr/>
        </p:nvPicPr>
        <p:blipFill>
          <a:blip r:embed="rId2"/>
          <a:stretch>
            <a:fillRect/>
          </a:stretch>
        </p:blipFill>
        <p:spPr>
          <a:xfrm>
            <a:off x="1876425" y="1515745"/>
            <a:ext cx="8007350" cy="34569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组合 230"/>
          <p:cNvGrpSpPr/>
          <p:nvPr/>
        </p:nvGrpSpPr>
        <p:grpSpPr>
          <a:xfrm>
            <a:off x="1414463" y="992188"/>
            <a:ext cx="2605087" cy="4554537"/>
            <a:chOff x="0" y="0"/>
            <a:chExt cx="2604718" cy="4553974"/>
          </a:xfrm>
        </p:grpSpPr>
        <p:sp>
          <p:nvSpPr>
            <p:cNvPr id="4149" name="Freeform 1058"/>
            <p:cNvSpPr/>
            <p:nvPr/>
          </p:nvSpPr>
          <p:spPr>
            <a:xfrm>
              <a:off x="158125" y="0"/>
              <a:ext cx="2289549" cy="3534241"/>
            </a:xfrm>
            <a:custGeom>
              <a:avLst/>
              <a:gdLst/>
              <a:ahLst/>
              <a:cxnLst>
                <a:cxn ang="0">
                  <a:pos x="1145920" y="0"/>
                </a:cxn>
                <a:cxn ang="0">
                  <a:pos x="543166" y="3534241"/>
                </a:cxn>
                <a:cxn ang="0">
                  <a:pos x="1145920" y="3534241"/>
                </a:cxn>
                <a:cxn ang="0">
                  <a:pos x="1746383" y="3534241"/>
                </a:cxn>
                <a:cxn ang="0">
                  <a:pos x="1145920" y="0"/>
                </a:cxn>
              </a:cxnLst>
              <a:rect l="0" t="0" r="0" b="0"/>
              <a:pathLst>
                <a:path w="999" h="1542">
                  <a:moveTo>
                    <a:pt x="500" y="0"/>
                  </a:moveTo>
                  <a:cubicBezTo>
                    <a:pt x="500" y="0"/>
                    <a:pt x="0" y="584"/>
                    <a:pt x="237" y="1542"/>
                  </a:cubicBezTo>
                  <a:cubicBezTo>
                    <a:pt x="500" y="1542"/>
                    <a:pt x="500" y="1542"/>
                    <a:pt x="500" y="1542"/>
                  </a:cubicBezTo>
                  <a:cubicBezTo>
                    <a:pt x="762" y="1542"/>
                    <a:pt x="762" y="1542"/>
                    <a:pt x="762" y="1542"/>
                  </a:cubicBezTo>
                  <a:cubicBezTo>
                    <a:pt x="999" y="584"/>
                    <a:pt x="500" y="0"/>
                    <a:pt x="500" y="0"/>
                  </a:cubicBezTo>
                </a:path>
              </a:pathLst>
            </a:custGeom>
            <a:solidFill>
              <a:srgbClr val="FDD4C3">
                <a:alpha val="100000"/>
              </a:srgbClr>
            </a:solidFill>
            <a:ln w="9525">
              <a:noFill/>
            </a:ln>
          </p:spPr>
          <p:txBody>
            <a:bodyPr/>
            <a:lstStyle/>
            <a:p>
              <a:endParaRPr lang="zh-CN" altLang="en-US"/>
            </a:p>
          </p:txBody>
        </p:sp>
        <p:sp>
          <p:nvSpPr>
            <p:cNvPr id="4150" name="Oval 604"/>
            <p:cNvSpPr/>
            <p:nvPr/>
          </p:nvSpPr>
          <p:spPr>
            <a:xfrm>
              <a:off x="926097" y="39441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1" name="Oval 605"/>
            <p:cNvSpPr/>
            <p:nvPr/>
          </p:nvSpPr>
          <p:spPr>
            <a:xfrm>
              <a:off x="926097" y="401384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2" name="Oval 606"/>
            <p:cNvSpPr/>
            <p:nvPr/>
          </p:nvSpPr>
          <p:spPr>
            <a:xfrm>
              <a:off x="926097" y="408236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3" name="Oval 607"/>
            <p:cNvSpPr/>
            <p:nvPr/>
          </p:nvSpPr>
          <p:spPr>
            <a:xfrm>
              <a:off x="926097" y="415087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4" name="Oval 608"/>
            <p:cNvSpPr/>
            <p:nvPr/>
          </p:nvSpPr>
          <p:spPr>
            <a:xfrm>
              <a:off x="926097" y="421939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5" name="Oval 609"/>
            <p:cNvSpPr/>
            <p:nvPr/>
          </p:nvSpPr>
          <p:spPr>
            <a:xfrm>
              <a:off x="926097" y="4285623"/>
              <a:ext cx="27406"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6" name="Oval 610"/>
            <p:cNvSpPr/>
            <p:nvPr/>
          </p:nvSpPr>
          <p:spPr>
            <a:xfrm>
              <a:off x="926097" y="4355280"/>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7" name="Oval 611"/>
            <p:cNvSpPr/>
            <p:nvPr/>
          </p:nvSpPr>
          <p:spPr>
            <a:xfrm>
              <a:off x="926097" y="442379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8" name="Oval 612"/>
            <p:cNvSpPr/>
            <p:nvPr/>
          </p:nvSpPr>
          <p:spPr>
            <a:xfrm>
              <a:off x="926097" y="449231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59" name="Oval 631"/>
            <p:cNvSpPr/>
            <p:nvPr/>
          </p:nvSpPr>
          <p:spPr>
            <a:xfrm>
              <a:off x="971774" y="3979588"/>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0" name="Oval 632"/>
            <p:cNvSpPr/>
            <p:nvPr/>
          </p:nvSpPr>
          <p:spPr>
            <a:xfrm>
              <a:off x="971774" y="4048104"/>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1" name="Oval 633"/>
            <p:cNvSpPr/>
            <p:nvPr/>
          </p:nvSpPr>
          <p:spPr>
            <a:xfrm>
              <a:off x="971774" y="411661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2" name="Oval 634"/>
            <p:cNvSpPr/>
            <p:nvPr/>
          </p:nvSpPr>
          <p:spPr>
            <a:xfrm>
              <a:off x="971774" y="4185134"/>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3" name="Oval 635"/>
            <p:cNvSpPr/>
            <p:nvPr/>
          </p:nvSpPr>
          <p:spPr>
            <a:xfrm>
              <a:off x="971774" y="4251365"/>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4" name="Oval 636"/>
            <p:cNvSpPr/>
            <p:nvPr/>
          </p:nvSpPr>
          <p:spPr>
            <a:xfrm>
              <a:off x="971774" y="4321022"/>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5" name="Oval 637"/>
            <p:cNvSpPr/>
            <p:nvPr/>
          </p:nvSpPr>
          <p:spPr>
            <a:xfrm>
              <a:off x="971774" y="4389537"/>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6" name="Oval 638"/>
            <p:cNvSpPr/>
            <p:nvPr/>
          </p:nvSpPr>
          <p:spPr>
            <a:xfrm>
              <a:off x="971774" y="4458053"/>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7" name="Oval 639"/>
            <p:cNvSpPr/>
            <p:nvPr/>
          </p:nvSpPr>
          <p:spPr>
            <a:xfrm>
              <a:off x="971774" y="4526568"/>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8" name="Oval 657"/>
            <p:cNvSpPr/>
            <p:nvPr/>
          </p:nvSpPr>
          <p:spPr>
            <a:xfrm>
              <a:off x="1017450" y="39441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69" name="Oval 658"/>
            <p:cNvSpPr/>
            <p:nvPr/>
          </p:nvSpPr>
          <p:spPr>
            <a:xfrm>
              <a:off x="1017450" y="401384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0" name="Oval 659"/>
            <p:cNvSpPr/>
            <p:nvPr/>
          </p:nvSpPr>
          <p:spPr>
            <a:xfrm>
              <a:off x="1017450" y="408236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1" name="Oval 660"/>
            <p:cNvSpPr/>
            <p:nvPr/>
          </p:nvSpPr>
          <p:spPr>
            <a:xfrm>
              <a:off x="1017450" y="415087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2" name="Oval 661"/>
            <p:cNvSpPr/>
            <p:nvPr/>
          </p:nvSpPr>
          <p:spPr>
            <a:xfrm>
              <a:off x="1017450" y="421939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3" name="Oval 662"/>
            <p:cNvSpPr/>
            <p:nvPr/>
          </p:nvSpPr>
          <p:spPr>
            <a:xfrm>
              <a:off x="1017450" y="4285623"/>
              <a:ext cx="27406"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4" name="Oval 663"/>
            <p:cNvSpPr/>
            <p:nvPr/>
          </p:nvSpPr>
          <p:spPr>
            <a:xfrm>
              <a:off x="1017450" y="4355280"/>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5" name="Oval 664"/>
            <p:cNvSpPr/>
            <p:nvPr/>
          </p:nvSpPr>
          <p:spPr>
            <a:xfrm>
              <a:off x="1017450" y="442379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6" name="Oval 665"/>
            <p:cNvSpPr/>
            <p:nvPr/>
          </p:nvSpPr>
          <p:spPr>
            <a:xfrm>
              <a:off x="1017450" y="449231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7" name="Oval 684"/>
            <p:cNvSpPr/>
            <p:nvPr/>
          </p:nvSpPr>
          <p:spPr>
            <a:xfrm>
              <a:off x="1060843" y="3979588"/>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8" name="Oval 685"/>
            <p:cNvSpPr/>
            <p:nvPr/>
          </p:nvSpPr>
          <p:spPr>
            <a:xfrm>
              <a:off x="1060843" y="4048104"/>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79" name="Oval 686"/>
            <p:cNvSpPr/>
            <p:nvPr/>
          </p:nvSpPr>
          <p:spPr>
            <a:xfrm>
              <a:off x="1060843" y="4116619"/>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0" name="Oval 687"/>
            <p:cNvSpPr/>
            <p:nvPr/>
          </p:nvSpPr>
          <p:spPr>
            <a:xfrm>
              <a:off x="1060843" y="4185134"/>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1" name="Oval 688"/>
            <p:cNvSpPr/>
            <p:nvPr/>
          </p:nvSpPr>
          <p:spPr>
            <a:xfrm>
              <a:off x="1060843" y="4251365"/>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2" name="Oval 689"/>
            <p:cNvSpPr/>
            <p:nvPr/>
          </p:nvSpPr>
          <p:spPr>
            <a:xfrm>
              <a:off x="1060843" y="4321022"/>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3" name="Oval 690"/>
            <p:cNvSpPr/>
            <p:nvPr/>
          </p:nvSpPr>
          <p:spPr>
            <a:xfrm>
              <a:off x="1060843" y="4389537"/>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4" name="Oval 691"/>
            <p:cNvSpPr/>
            <p:nvPr/>
          </p:nvSpPr>
          <p:spPr>
            <a:xfrm>
              <a:off x="1060843" y="4458053"/>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5" name="Oval 692"/>
            <p:cNvSpPr/>
            <p:nvPr/>
          </p:nvSpPr>
          <p:spPr>
            <a:xfrm>
              <a:off x="1060843" y="4526568"/>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6" name="Oval 710"/>
            <p:cNvSpPr/>
            <p:nvPr/>
          </p:nvSpPr>
          <p:spPr>
            <a:xfrm>
              <a:off x="1106520" y="3944189"/>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7" name="Oval 711"/>
            <p:cNvSpPr/>
            <p:nvPr/>
          </p:nvSpPr>
          <p:spPr>
            <a:xfrm>
              <a:off x="1106520" y="4013845"/>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8" name="Oval 712"/>
            <p:cNvSpPr/>
            <p:nvPr/>
          </p:nvSpPr>
          <p:spPr>
            <a:xfrm>
              <a:off x="1106520" y="4082361"/>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89" name="Oval 713"/>
            <p:cNvSpPr/>
            <p:nvPr/>
          </p:nvSpPr>
          <p:spPr>
            <a:xfrm>
              <a:off x="1106520" y="4150876"/>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0" name="Oval 714"/>
            <p:cNvSpPr/>
            <p:nvPr/>
          </p:nvSpPr>
          <p:spPr>
            <a:xfrm>
              <a:off x="1106520" y="4219391"/>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1" name="Oval 715"/>
            <p:cNvSpPr/>
            <p:nvPr/>
          </p:nvSpPr>
          <p:spPr>
            <a:xfrm>
              <a:off x="1106520" y="4285623"/>
              <a:ext cx="29689"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2" name="Oval 716"/>
            <p:cNvSpPr/>
            <p:nvPr/>
          </p:nvSpPr>
          <p:spPr>
            <a:xfrm>
              <a:off x="1106520" y="4355280"/>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3" name="Oval 717"/>
            <p:cNvSpPr/>
            <p:nvPr/>
          </p:nvSpPr>
          <p:spPr>
            <a:xfrm>
              <a:off x="1106520" y="4423796"/>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4" name="Oval 718"/>
            <p:cNvSpPr/>
            <p:nvPr/>
          </p:nvSpPr>
          <p:spPr>
            <a:xfrm>
              <a:off x="1106520" y="4492311"/>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5" name="Oval 737"/>
            <p:cNvSpPr/>
            <p:nvPr/>
          </p:nvSpPr>
          <p:spPr>
            <a:xfrm>
              <a:off x="1152197" y="3979588"/>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6" name="Oval 738"/>
            <p:cNvSpPr/>
            <p:nvPr/>
          </p:nvSpPr>
          <p:spPr>
            <a:xfrm>
              <a:off x="1152197" y="4048104"/>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7" name="Oval 739"/>
            <p:cNvSpPr/>
            <p:nvPr/>
          </p:nvSpPr>
          <p:spPr>
            <a:xfrm>
              <a:off x="1152197" y="411661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8" name="Oval 740"/>
            <p:cNvSpPr/>
            <p:nvPr/>
          </p:nvSpPr>
          <p:spPr>
            <a:xfrm>
              <a:off x="1152197" y="4185134"/>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 name="Oval 741"/>
            <p:cNvSpPr/>
            <p:nvPr/>
          </p:nvSpPr>
          <p:spPr>
            <a:xfrm>
              <a:off x="1152197" y="4251365"/>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0" name="Oval 742"/>
            <p:cNvSpPr/>
            <p:nvPr/>
          </p:nvSpPr>
          <p:spPr>
            <a:xfrm>
              <a:off x="1152197" y="4321022"/>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1" name="Oval 743"/>
            <p:cNvSpPr/>
            <p:nvPr/>
          </p:nvSpPr>
          <p:spPr>
            <a:xfrm>
              <a:off x="1152197" y="4389537"/>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2" name="Oval 744"/>
            <p:cNvSpPr/>
            <p:nvPr/>
          </p:nvSpPr>
          <p:spPr>
            <a:xfrm>
              <a:off x="1152197" y="4458053"/>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3" name="Oval 745"/>
            <p:cNvSpPr/>
            <p:nvPr/>
          </p:nvSpPr>
          <p:spPr>
            <a:xfrm>
              <a:off x="1152197" y="4526568"/>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4" name="Oval 763"/>
            <p:cNvSpPr/>
            <p:nvPr/>
          </p:nvSpPr>
          <p:spPr>
            <a:xfrm>
              <a:off x="1197873" y="39441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5" name="Oval 764"/>
            <p:cNvSpPr/>
            <p:nvPr/>
          </p:nvSpPr>
          <p:spPr>
            <a:xfrm>
              <a:off x="1197873" y="401384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6" name="Oval 765"/>
            <p:cNvSpPr/>
            <p:nvPr/>
          </p:nvSpPr>
          <p:spPr>
            <a:xfrm>
              <a:off x="1197873" y="408236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7" name="Oval 766"/>
            <p:cNvSpPr/>
            <p:nvPr/>
          </p:nvSpPr>
          <p:spPr>
            <a:xfrm>
              <a:off x="1197873" y="415087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8" name="Oval 767"/>
            <p:cNvSpPr/>
            <p:nvPr/>
          </p:nvSpPr>
          <p:spPr>
            <a:xfrm>
              <a:off x="1197873" y="421939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9" name="Oval 768"/>
            <p:cNvSpPr/>
            <p:nvPr/>
          </p:nvSpPr>
          <p:spPr>
            <a:xfrm>
              <a:off x="1197873" y="4285623"/>
              <a:ext cx="27406"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0" name="Oval 769"/>
            <p:cNvSpPr/>
            <p:nvPr/>
          </p:nvSpPr>
          <p:spPr>
            <a:xfrm>
              <a:off x="1197873" y="4355280"/>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1" name="Oval 770"/>
            <p:cNvSpPr/>
            <p:nvPr/>
          </p:nvSpPr>
          <p:spPr>
            <a:xfrm>
              <a:off x="1197873" y="442379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2" name="Oval 771"/>
            <p:cNvSpPr/>
            <p:nvPr/>
          </p:nvSpPr>
          <p:spPr>
            <a:xfrm>
              <a:off x="1197873" y="449231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3" name="Oval 791"/>
            <p:cNvSpPr/>
            <p:nvPr/>
          </p:nvSpPr>
          <p:spPr>
            <a:xfrm>
              <a:off x="1243551" y="39795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4" name="Oval 792"/>
            <p:cNvSpPr/>
            <p:nvPr/>
          </p:nvSpPr>
          <p:spPr>
            <a:xfrm>
              <a:off x="1243551" y="404810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5" name="Oval 793"/>
            <p:cNvSpPr/>
            <p:nvPr/>
          </p:nvSpPr>
          <p:spPr>
            <a:xfrm>
              <a:off x="1243551" y="4116620"/>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6" name="Oval 794"/>
            <p:cNvSpPr/>
            <p:nvPr/>
          </p:nvSpPr>
          <p:spPr>
            <a:xfrm>
              <a:off x="1243551" y="418513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7" name="Oval 795"/>
            <p:cNvSpPr/>
            <p:nvPr/>
          </p:nvSpPr>
          <p:spPr>
            <a:xfrm>
              <a:off x="1243551" y="4251366"/>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8" name="Oval 796"/>
            <p:cNvSpPr/>
            <p:nvPr/>
          </p:nvSpPr>
          <p:spPr>
            <a:xfrm>
              <a:off x="1243551" y="4321022"/>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19" name="Oval 797"/>
            <p:cNvSpPr/>
            <p:nvPr/>
          </p:nvSpPr>
          <p:spPr>
            <a:xfrm>
              <a:off x="1243551" y="4389537"/>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0" name="Oval 798"/>
            <p:cNvSpPr/>
            <p:nvPr/>
          </p:nvSpPr>
          <p:spPr>
            <a:xfrm>
              <a:off x="1243551" y="4458053"/>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1" name="Oval 799"/>
            <p:cNvSpPr/>
            <p:nvPr/>
          </p:nvSpPr>
          <p:spPr>
            <a:xfrm>
              <a:off x="1243551" y="4526568"/>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2" name="Oval 817"/>
            <p:cNvSpPr/>
            <p:nvPr/>
          </p:nvSpPr>
          <p:spPr>
            <a:xfrm>
              <a:off x="1288086" y="3944189"/>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3" name="Oval 818"/>
            <p:cNvSpPr/>
            <p:nvPr/>
          </p:nvSpPr>
          <p:spPr>
            <a:xfrm>
              <a:off x="1288086" y="4013846"/>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4" name="Oval 819"/>
            <p:cNvSpPr/>
            <p:nvPr/>
          </p:nvSpPr>
          <p:spPr>
            <a:xfrm>
              <a:off x="1288086" y="4082362"/>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5" name="Oval 820"/>
            <p:cNvSpPr/>
            <p:nvPr/>
          </p:nvSpPr>
          <p:spPr>
            <a:xfrm>
              <a:off x="1288086" y="4150877"/>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6" name="Oval 821"/>
            <p:cNvSpPr/>
            <p:nvPr/>
          </p:nvSpPr>
          <p:spPr>
            <a:xfrm>
              <a:off x="1288086" y="4219392"/>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7" name="Oval 822"/>
            <p:cNvSpPr/>
            <p:nvPr/>
          </p:nvSpPr>
          <p:spPr>
            <a:xfrm>
              <a:off x="1288086" y="4285624"/>
              <a:ext cx="29689"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8" name="Oval 823"/>
            <p:cNvSpPr/>
            <p:nvPr/>
          </p:nvSpPr>
          <p:spPr>
            <a:xfrm>
              <a:off x="1288086" y="4355280"/>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29" name="Oval 824"/>
            <p:cNvSpPr/>
            <p:nvPr/>
          </p:nvSpPr>
          <p:spPr>
            <a:xfrm>
              <a:off x="1288086" y="4423796"/>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0" name="Oval 825"/>
            <p:cNvSpPr/>
            <p:nvPr/>
          </p:nvSpPr>
          <p:spPr>
            <a:xfrm>
              <a:off x="1288086" y="4492311"/>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1" name="Oval 844"/>
            <p:cNvSpPr/>
            <p:nvPr/>
          </p:nvSpPr>
          <p:spPr>
            <a:xfrm>
              <a:off x="1333762" y="3979589"/>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2" name="Oval 845"/>
            <p:cNvSpPr/>
            <p:nvPr/>
          </p:nvSpPr>
          <p:spPr>
            <a:xfrm>
              <a:off x="1333762" y="4048105"/>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3" name="Oval 846"/>
            <p:cNvSpPr/>
            <p:nvPr/>
          </p:nvSpPr>
          <p:spPr>
            <a:xfrm>
              <a:off x="1333762" y="4116620"/>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4" name="Oval 847"/>
            <p:cNvSpPr/>
            <p:nvPr/>
          </p:nvSpPr>
          <p:spPr>
            <a:xfrm>
              <a:off x="1333762" y="4185135"/>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5" name="Oval 848"/>
            <p:cNvSpPr/>
            <p:nvPr/>
          </p:nvSpPr>
          <p:spPr>
            <a:xfrm>
              <a:off x="1333762" y="4251366"/>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6" name="Oval 849"/>
            <p:cNvSpPr/>
            <p:nvPr/>
          </p:nvSpPr>
          <p:spPr>
            <a:xfrm>
              <a:off x="1333762" y="4321022"/>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7" name="Oval 850"/>
            <p:cNvSpPr/>
            <p:nvPr/>
          </p:nvSpPr>
          <p:spPr>
            <a:xfrm>
              <a:off x="1333762" y="4389537"/>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8" name="Oval 851"/>
            <p:cNvSpPr/>
            <p:nvPr/>
          </p:nvSpPr>
          <p:spPr>
            <a:xfrm>
              <a:off x="1333762" y="4458053"/>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39" name="Oval 852"/>
            <p:cNvSpPr/>
            <p:nvPr/>
          </p:nvSpPr>
          <p:spPr>
            <a:xfrm>
              <a:off x="1333762" y="4526568"/>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0" name="Oval 870"/>
            <p:cNvSpPr/>
            <p:nvPr/>
          </p:nvSpPr>
          <p:spPr>
            <a:xfrm>
              <a:off x="1379439" y="39441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1" name="Oval 871"/>
            <p:cNvSpPr/>
            <p:nvPr/>
          </p:nvSpPr>
          <p:spPr>
            <a:xfrm>
              <a:off x="1379439" y="401384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2" name="Oval 872"/>
            <p:cNvSpPr/>
            <p:nvPr/>
          </p:nvSpPr>
          <p:spPr>
            <a:xfrm>
              <a:off x="1379439" y="4082362"/>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3" name="Oval 873"/>
            <p:cNvSpPr/>
            <p:nvPr/>
          </p:nvSpPr>
          <p:spPr>
            <a:xfrm>
              <a:off x="1379439" y="4150877"/>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4" name="Oval 874"/>
            <p:cNvSpPr/>
            <p:nvPr/>
          </p:nvSpPr>
          <p:spPr>
            <a:xfrm>
              <a:off x="1379439" y="4219392"/>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5" name="Oval 875"/>
            <p:cNvSpPr/>
            <p:nvPr/>
          </p:nvSpPr>
          <p:spPr>
            <a:xfrm>
              <a:off x="1379439" y="4285624"/>
              <a:ext cx="27406"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6" name="Oval 876"/>
            <p:cNvSpPr/>
            <p:nvPr/>
          </p:nvSpPr>
          <p:spPr>
            <a:xfrm>
              <a:off x="1379439" y="4355280"/>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7" name="Oval 877"/>
            <p:cNvSpPr/>
            <p:nvPr/>
          </p:nvSpPr>
          <p:spPr>
            <a:xfrm>
              <a:off x="1379439" y="442379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8" name="Oval 878"/>
            <p:cNvSpPr/>
            <p:nvPr/>
          </p:nvSpPr>
          <p:spPr>
            <a:xfrm>
              <a:off x="1379439" y="449231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49" name="Oval 897"/>
            <p:cNvSpPr/>
            <p:nvPr/>
          </p:nvSpPr>
          <p:spPr>
            <a:xfrm>
              <a:off x="1425116" y="39795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0" name="Oval 898"/>
            <p:cNvSpPr/>
            <p:nvPr/>
          </p:nvSpPr>
          <p:spPr>
            <a:xfrm>
              <a:off x="1425116" y="404810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1" name="Oval 899"/>
            <p:cNvSpPr/>
            <p:nvPr/>
          </p:nvSpPr>
          <p:spPr>
            <a:xfrm>
              <a:off x="1425116" y="4116620"/>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2" name="Oval 900"/>
            <p:cNvSpPr/>
            <p:nvPr/>
          </p:nvSpPr>
          <p:spPr>
            <a:xfrm>
              <a:off x="1425116" y="418513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3" name="Oval 901"/>
            <p:cNvSpPr/>
            <p:nvPr/>
          </p:nvSpPr>
          <p:spPr>
            <a:xfrm>
              <a:off x="1425116" y="4251366"/>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4" name="Oval 902"/>
            <p:cNvSpPr/>
            <p:nvPr/>
          </p:nvSpPr>
          <p:spPr>
            <a:xfrm>
              <a:off x="1425116" y="4321022"/>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5" name="Oval 903"/>
            <p:cNvSpPr/>
            <p:nvPr/>
          </p:nvSpPr>
          <p:spPr>
            <a:xfrm>
              <a:off x="1425116" y="4389537"/>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6" name="Oval 904"/>
            <p:cNvSpPr/>
            <p:nvPr/>
          </p:nvSpPr>
          <p:spPr>
            <a:xfrm>
              <a:off x="1425116" y="4458053"/>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7" name="Oval 905"/>
            <p:cNvSpPr/>
            <p:nvPr/>
          </p:nvSpPr>
          <p:spPr>
            <a:xfrm>
              <a:off x="1425116" y="4526568"/>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8" name="Oval 923"/>
            <p:cNvSpPr/>
            <p:nvPr/>
          </p:nvSpPr>
          <p:spPr>
            <a:xfrm>
              <a:off x="1470792" y="39441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59" name="Oval 924"/>
            <p:cNvSpPr/>
            <p:nvPr/>
          </p:nvSpPr>
          <p:spPr>
            <a:xfrm>
              <a:off x="1470792" y="401384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0" name="Oval 925"/>
            <p:cNvSpPr/>
            <p:nvPr/>
          </p:nvSpPr>
          <p:spPr>
            <a:xfrm>
              <a:off x="1470792" y="4082362"/>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1" name="Oval 926"/>
            <p:cNvSpPr/>
            <p:nvPr/>
          </p:nvSpPr>
          <p:spPr>
            <a:xfrm>
              <a:off x="1470792" y="4150877"/>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2" name="Oval 927"/>
            <p:cNvSpPr/>
            <p:nvPr/>
          </p:nvSpPr>
          <p:spPr>
            <a:xfrm>
              <a:off x="1470792" y="4219392"/>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3" name="Oval 928"/>
            <p:cNvSpPr/>
            <p:nvPr/>
          </p:nvSpPr>
          <p:spPr>
            <a:xfrm>
              <a:off x="1470792" y="4285624"/>
              <a:ext cx="27406"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4" name="Oval 929"/>
            <p:cNvSpPr/>
            <p:nvPr/>
          </p:nvSpPr>
          <p:spPr>
            <a:xfrm>
              <a:off x="1470792" y="4355280"/>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5" name="Oval 930"/>
            <p:cNvSpPr/>
            <p:nvPr/>
          </p:nvSpPr>
          <p:spPr>
            <a:xfrm>
              <a:off x="1470792" y="442379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6" name="Oval 931"/>
            <p:cNvSpPr/>
            <p:nvPr/>
          </p:nvSpPr>
          <p:spPr>
            <a:xfrm>
              <a:off x="1470792" y="449231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7" name="Oval 950"/>
            <p:cNvSpPr/>
            <p:nvPr/>
          </p:nvSpPr>
          <p:spPr>
            <a:xfrm>
              <a:off x="1516470" y="39795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8" name="Oval 951"/>
            <p:cNvSpPr/>
            <p:nvPr/>
          </p:nvSpPr>
          <p:spPr>
            <a:xfrm>
              <a:off x="1516470" y="404810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69" name="Oval 952"/>
            <p:cNvSpPr/>
            <p:nvPr/>
          </p:nvSpPr>
          <p:spPr>
            <a:xfrm>
              <a:off x="1516470" y="4116620"/>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0" name="Oval 953"/>
            <p:cNvSpPr/>
            <p:nvPr/>
          </p:nvSpPr>
          <p:spPr>
            <a:xfrm>
              <a:off x="1516470" y="418513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1" name="Oval 954"/>
            <p:cNvSpPr/>
            <p:nvPr/>
          </p:nvSpPr>
          <p:spPr>
            <a:xfrm>
              <a:off x="1516470" y="4251366"/>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2" name="Oval 955"/>
            <p:cNvSpPr/>
            <p:nvPr/>
          </p:nvSpPr>
          <p:spPr>
            <a:xfrm>
              <a:off x="1516470" y="4321022"/>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3" name="Oval 956"/>
            <p:cNvSpPr/>
            <p:nvPr/>
          </p:nvSpPr>
          <p:spPr>
            <a:xfrm>
              <a:off x="1516470" y="4389537"/>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4" name="Oval 957"/>
            <p:cNvSpPr/>
            <p:nvPr/>
          </p:nvSpPr>
          <p:spPr>
            <a:xfrm>
              <a:off x="1516470" y="4458053"/>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5" name="Oval 958"/>
            <p:cNvSpPr/>
            <p:nvPr/>
          </p:nvSpPr>
          <p:spPr>
            <a:xfrm>
              <a:off x="1516470" y="4526568"/>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6" name="Oval 976"/>
            <p:cNvSpPr/>
            <p:nvPr/>
          </p:nvSpPr>
          <p:spPr>
            <a:xfrm>
              <a:off x="1559863" y="3944189"/>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7" name="Oval 977"/>
            <p:cNvSpPr/>
            <p:nvPr/>
          </p:nvSpPr>
          <p:spPr>
            <a:xfrm>
              <a:off x="1559863" y="4013846"/>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8" name="Oval 978"/>
            <p:cNvSpPr/>
            <p:nvPr/>
          </p:nvSpPr>
          <p:spPr>
            <a:xfrm>
              <a:off x="1559863" y="4082362"/>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79" name="Oval 979"/>
            <p:cNvSpPr/>
            <p:nvPr/>
          </p:nvSpPr>
          <p:spPr>
            <a:xfrm>
              <a:off x="1559863" y="4150877"/>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0" name="Oval 980"/>
            <p:cNvSpPr/>
            <p:nvPr/>
          </p:nvSpPr>
          <p:spPr>
            <a:xfrm>
              <a:off x="1559863" y="4219392"/>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1" name="Oval 981"/>
            <p:cNvSpPr/>
            <p:nvPr/>
          </p:nvSpPr>
          <p:spPr>
            <a:xfrm>
              <a:off x="1559863" y="4285624"/>
              <a:ext cx="29689"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2" name="Oval 982"/>
            <p:cNvSpPr/>
            <p:nvPr/>
          </p:nvSpPr>
          <p:spPr>
            <a:xfrm>
              <a:off x="1559863" y="4355280"/>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3" name="Oval 983"/>
            <p:cNvSpPr/>
            <p:nvPr/>
          </p:nvSpPr>
          <p:spPr>
            <a:xfrm>
              <a:off x="1559863" y="4423796"/>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4" name="Oval 984"/>
            <p:cNvSpPr/>
            <p:nvPr/>
          </p:nvSpPr>
          <p:spPr>
            <a:xfrm>
              <a:off x="1559863" y="4492311"/>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5" name="Oval 1004"/>
            <p:cNvSpPr/>
            <p:nvPr/>
          </p:nvSpPr>
          <p:spPr>
            <a:xfrm>
              <a:off x="1652357" y="3944189"/>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6" name="Oval 1005"/>
            <p:cNvSpPr/>
            <p:nvPr/>
          </p:nvSpPr>
          <p:spPr>
            <a:xfrm>
              <a:off x="1652357" y="4013845"/>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7" name="Oval 1006"/>
            <p:cNvSpPr/>
            <p:nvPr/>
          </p:nvSpPr>
          <p:spPr>
            <a:xfrm>
              <a:off x="1652357" y="408236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8" name="Oval 1007"/>
            <p:cNvSpPr/>
            <p:nvPr/>
          </p:nvSpPr>
          <p:spPr>
            <a:xfrm>
              <a:off x="1652357" y="415087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89" name="Oval 1008"/>
            <p:cNvSpPr/>
            <p:nvPr/>
          </p:nvSpPr>
          <p:spPr>
            <a:xfrm>
              <a:off x="1652357" y="421939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0" name="Oval 1009"/>
            <p:cNvSpPr/>
            <p:nvPr/>
          </p:nvSpPr>
          <p:spPr>
            <a:xfrm>
              <a:off x="1652357" y="4285623"/>
              <a:ext cx="27406" cy="30832"/>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1" name="Oval 1010"/>
            <p:cNvSpPr/>
            <p:nvPr/>
          </p:nvSpPr>
          <p:spPr>
            <a:xfrm>
              <a:off x="1652357" y="4355280"/>
              <a:ext cx="27406"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2" name="Oval 1011"/>
            <p:cNvSpPr/>
            <p:nvPr/>
          </p:nvSpPr>
          <p:spPr>
            <a:xfrm>
              <a:off x="1652357" y="4423796"/>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3" name="Oval 1012"/>
            <p:cNvSpPr/>
            <p:nvPr/>
          </p:nvSpPr>
          <p:spPr>
            <a:xfrm>
              <a:off x="1652357" y="4492311"/>
              <a:ext cx="27406"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4" name="Oval 1031"/>
            <p:cNvSpPr/>
            <p:nvPr/>
          </p:nvSpPr>
          <p:spPr>
            <a:xfrm>
              <a:off x="1605538" y="3979588"/>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5" name="Oval 1032"/>
            <p:cNvSpPr/>
            <p:nvPr/>
          </p:nvSpPr>
          <p:spPr>
            <a:xfrm>
              <a:off x="1605538" y="4048104"/>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6" name="Oval 1033"/>
            <p:cNvSpPr/>
            <p:nvPr/>
          </p:nvSpPr>
          <p:spPr>
            <a:xfrm>
              <a:off x="1605538" y="4116619"/>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7" name="Oval 1034"/>
            <p:cNvSpPr/>
            <p:nvPr/>
          </p:nvSpPr>
          <p:spPr>
            <a:xfrm>
              <a:off x="1605538" y="4185134"/>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8" name="Oval 1035"/>
            <p:cNvSpPr/>
            <p:nvPr/>
          </p:nvSpPr>
          <p:spPr>
            <a:xfrm>
              <a:off x="1605538" y="4251365"/>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299" name="Oval 1036"/>
            <p:cNvSpPr/>
            <p:nvPr/>
          </p:nvSpPr>
          <p:spPr>
            <a:xfrm>
              <a:off x="1605538" y="4321022"/>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0" name="Oval 1037"/>
            <p:cNvSpPr/>
            <p:nvPr/>
          </p:nvSpPr>
          <p:spPr>
            <a:xfrm>
              <a:off x="1605538" y="4389537"/>
              <a:ext cx="29689" cy="29690"/>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 name="Oval 1038"/>
            <p:cNvSpPr/>
            <p:nvPr/>
          </p:nvSpPr>
          <p:spPr>
            <a:xfrm>
              <a:off x="1605538" y="4458053"/>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2" name="Oval 1039"/>
            <p:cNvSpPr/>
            <p:nvPr/>
          </p:nvSpPr>
          <p:spPr>
            <a:xfrm>
              <a:off x="1605538" y="4526568"/>
              <a:ext cx="29689" cy="27406"/>
            </a:xfrm>
            <a:prstGeom prst="ellipse">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3" name="Freeform 1057"/>
            <p:cNvSpPr/>
            <p:nvPr/>
          </p:nvSpPr>
          <p:spPr>
            <a:xfrm>
              <a:off x="762802" y="3504550"/>
              <a:ext cx="1079114" cy="419085"/>
            </a:xfrm>
            <a:custGeom>
              <a:avLst/>
              <a:gdLst/>
              <a:ahLst/>
              <a:cxnLst>
                <a:cxn ang="0">
                  <a:pos x="928381" y="419085"/>
                </a:cxn>
                <a:cxn ang="0">
                  <a:pos x="151875" y="419085"/>
                </a:cxn>
                <a:cxn ang="0">
                  <a:pos x="0" y="0"/>
                </a:cxn>
                <a:cxn ang="0">
                  <a:pos x="1079114" y="0"/>
                </a:cxn>
                <a:cxn ang="0">
                  <a:pos x="928381" y="419085"/>
                </a:cxn>
              </a:cxnLst>
              <a:rect l="0" t="0" r="0" b="0"/>
              <a:pathLst>
                <a:path w="945" h="367">
                  <a:moveTo>
                    <a:pt x="813" y="367"/>
                  </a:moveTo>
                  <a:lnTo>
                    <a:pt x="133" y="367"/>
                  </a:lnTo>
                  <a:lnTo>
                    <a:pt x="0" y="0"/>
                  </a:lnTo>
                  <a:lnTo>
                    <a:pt x="945" y="0"/>
                  </a:lnTo>
                  <a:lnTo>
                    <a:pt x="813" y="367"/>
                  </a:lnTo>
                  <a:close/>
                </a:path>
              </a:pathLst>
            </a:custGeom>
            <a:solidFill>
              <a:srgbClr val="404040">
                <a:alpha val="100000"/>
              </a:srgbClr>
            </a:solidFill>
            <a:ln w="9525">
              <a:noFill/>
            </a:ln>
          </p:spPr>
          <p:txBody>
            <a:bodyPr/>
            <a:lstStyle/>
            <a:p>
              <a:endParaRPr lang="zh-CN" altLang="en-US"/>
            </a:p>
          </p:txBody>
        </p:sp>
        <p:sp>
          <p:nvSpPr>
            <p:cNvPr id="4304" name="任意多边形 576"/>
            <p:cNvSpPr/>
            <p:nvPr/>
          </p:nvSpPr>
          <p:spPr>
            <a:xfrm>
              <a:off x="554620" y="0"/>
              <a:ext cx="1495697" cy="3534241"/>
            </a:xfrm>
            <a:custGeom>
              <a:avLst/>
              <a:gdLst/>
              <a:ahLst/>
              <a:cxnLst>
                <a:cxn ang="0">
                  <a:pos x="748884" y="0"/>
                </a:cxn>
                <a:cxn ang="0">
                  <a:pos x="1349347" y="3534241"/>
                </a:cxn>
                <a:cxn ang="0">
                  <a:pos x="748884" y="3534241"/>
                </a:cxn>
                <a:cxn ang="0">
                  <a:pos x="146131" y="3534241"/>
                </a:cxn>
                <a:cxn ang="0">
                  <a:pos x="748884" y="0"/>
                </a:cxn>
              </a:cxnLst>
              <a:rect l="0" t="0" r="0" b="0"/>
              <a:pathLst>
                <a:path w="2079324" h="4913313">
                  <a:moveTo>
                    <a:pt x="1041102" y="0"/>
                  </a:moveTo>
                  <a:cubicBezTo>
                    <a:pt x="1041102" y="0"/>
                    <a:pt x="2630978" y="1860814"/>
                    <a:pt x="1875867" y="4913313"/>
                  </a:cubicBezTo>
                  <a:cubicBezTo>
                    <a:pt x="1875867" y="4913313"/>
                    <a:pt x="1875867" y="4913313"/>
                    <a:pt x="1041102" y="4913313"/>
                  </a:cubicBezTo>
                  <a:cubicBezTo>
                    <a:pt x="1041102" y="4913313"/>
                    <a:pt x="1041102" y="4913313"/>
                    <a:pt x="203152" y="4913313"/>
                  </a:cubicBezTo>
                  <a:cubicBezTo>
                    <a:pt x="-551960" y="1860814"/>
                    <a:pt x="1041102" y="0"/>
                    <a:pt x="1041102" y="0"/>
                  </a:cubicBezTo>
                  <a:close/>
                </a:path>
              </a:pathLst>
            </a:custGeom>
            <a:solidFill>
              <a:srgbClr val="00A5E0">
                <a:alpha val="100000"/>
              </a:srgbClr>
            </a:solidFill>
            <a:ln w="9525">
              <a:noFill/>
            </a:ln>
          </p:spPr>
          <p:txBody>
            <a:bodyPr/>
            <a:lstStyle/>
            <a:p>
              <a:endParaRPr lang="zh-CN" altLang="en-US"/>
            </a:p>
          </p:txBody>
        </p:sp>
        <p:sp>
          <p:nvSpPr>
            <p:cNvPr id="4305" name="Freeform 1059"/>
            <p:cNvSpPr/>
            <p:nvPr/>
          </p:nvSpPr>
          <p:spPr>
            <a:xfrm>
              <a:off x="514134" y="1588469"/>
              <a:ext cx="1574707" cy="1927560"/>
            </a:xfrm>
            <a:custGeom>
              <a:avLst/>
              <a:gdLst/>
              <a:ahLst/>
              <a:cxnLst>
                <a:cxn ang="0">
                  <a:pos x="185664" y="1927560"/>
                </a:cxn>
                <a:cxn ang="0">
                  <a:pos x="788500" y="1927560"/>
                </a:cxn>
                <a:cxn ang="0">
                  <a:pos x="1389043" y="1927560"/>
                </a:cxn>
                <a:cxn ang="0">
                  <a:pos x="1469268" y="0"/>
                </a:cxn>
                <a:cxn ang="0">
                  <a:pos x="105439" y="0"/>
                </a:cxn>
                <a:cxn ang="0">
                  <a:pos x="185664" y="1927560"/>
                </a:cxn>
              </a:cxnLst>
              <a:rect l="0" t="0" r="0" b="0"/>
              <a:pathLst>
                <a:path w="687" h="841">
                  <a:moveTo>
                    <a:pt x="81" y="841"/>
                  </a:moveTo>
                  <a:cubicBezTo>
                    <a:pt x="344" y="841"/>
                    <a:pt x="344" y="841"/>
                    <a:pt x="344" y="841"/>
                  </a:cubicBezTo>
                  <a:cubicBezTo>
                    <a:pt x="606" y="841"/>
                    <a:pt x="606" y="841"/>
                    <a:pt x="606" y="841"/>
                  </a:cubicBezTo>
                  <a:cubicBezTo>
                    <a:pt x="687" y="514"/>
                    <a:pt x="682" y="232"/>
                    <a:pt x="641" y="0"/>
                  </a:cubicBezTo>
                  <a:cubicBezTo>
                    <a:pt x="46" y="0"/>
                    <a:pt x="46" y="0"/>
                    <a:pt x="46" y="0"/>
                  </a:cubicBezTo>
                  <a:cubicBezTo>
                    <a:pt x="5" y="232"/>
                    <a:pt x="0" y="514"/>
                    <a:pt x="81" y="841"/>
                  </a:cubicBezTo>
                  <a:close/>
                </a:path>
              </a:pathLst>
            </a:custGeom>
            <a:solidFill>
              <a:srgbClr val="00A5E0">
                <a:alpha val="100000"/>
              </a:srgbClr>
            </a:solidFill>
            <a:ln w="9525">
              <a:noFill/>
            </a:ln>
          </p:spPr>
          <p:txBody>
            <a:bodyPr/>
            <a:lstStyle/>
            <a:p>
              <a:endParaRPr lang="zh-CN" altLang="en-US"/>
            </a:p>
          </p:txBody>
        </p:sp>
        <p:sp>
          <p:nvSpPr>
            <p:cNvPr id="4306" name="Oval 1061"/>
            <p:cNvSpPr/>
            <p:nvPr/>
          </p:nvSpPr>
          <p:spPr>
            <a:xfrm>
              <a:off x="698855" y="1643221"/>
              <a:ext cx="50244"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7" name="Oval 1062"/>
            <p:cNvSpPr/>
            <p:nvPr/>
          </p:nvSpPr>
          <p:spPr>
            <a:xfrm>
              <a:off x="826750" y="1643221"/>
              <a:ext cx="50244"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8" name="Oval 1063"/>
            <p:cNvSpPr/>
            <p:nvPr/>
          </p:nvSpPr>
          <p:spPr>
            <a:xfrm>
              <a:off x="958071" y="1643221"/>
              <a:ext cx="47961"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9" name="Oval 1064"/>
            <p:cNvSpPr/>
            <p:nvPr/>
          </p:nvSpPr>
          <p:spPr>
            <a:xfrm>
              <a:off x="1085965" y="1643221"/>
              <a:ext cx="47961"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10" name="Oval 1065"/>
            <p:cNvSpPr/>
            <p:nvPr/>
          </p:nvSpPr>
          <p:spPr>
            <a:xfrm>
              <a:off x="1213860" y="1643221"/>
              <a:ext cx="47961"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11" name="Oval 1066"/>
            <p:cNvSpPr/>
            <p:nvPr/>
          </p:nvSpPr>
          <p:spPr>
            <a:xfrm>
              <a:off x="1342897" y="1643221"/>
              <a:ext cx="47961"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12" name="Oval 1067"/>
            <p:cNvSpPr/>
            <p:nvPr/>
          </p:nvSpPr>
          <p:spPr>
            <a:xfrm>
              <a:off x="1470792" y="1643221"/>
              <a:ext cx="50244"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13" name="Oval 1068"/>
            <p:cNvSpPr/>
            <p:nvPr/>
          </p:nvSpPr>
          <p:spPr>
            <a:xfrm>
              <a:off x="1598687" y="1643221"/>
              <a:ext cx="51387"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14" name="Oval 1069"/>
            <p:cNvSpPr/>
            <p:nvPr/>
          </p:nvSpPr>
          <p:spPr>
            <a:xfrm>
              <a:off x="1730008" y="1643221"/>
              <a:ext cx="47961"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15" name="Oval 1070"/>
            <p:cNvSpPr/>
            <p:nvPr/>
          </p:nvSpPr>
          <p:spPr>
            <a:xfrm>
              <a:off x="1857903" y="1643221"/>
              <a:ext cx="47961" cy="51387"/>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16" name="Freeform 1079"/>
            <p:cNvSpPr/>
            <p:nvPr/>
          </p:nvSpPr>
          <p:spPr>
            <a:xfrm>
              <a:off x="0" y="2621847"/>
              <a:ext cx="733112" cy="1096242"/>
            </a:xfrm>
            <a:custGeom>
              <a:avLst/>
              <a:gdLst/>
              <a:ahLst/>
              <a:cxnLst>
                <a:cxn ang="0">
                  <a:pos x="733112" y="869000"/>
                </a:cxn>
                <a:cxn ang="0">
                  <a:pos x="29690" y="1096242"/>
                </a:cxn>
                <a:cxn ang="0">
                  <a:pos x="0" y="827891"/>
                </a:cxn>
                <a:cxn ang="0">
                  <a:pos x="637191" y="0"/>
                </a:cxn>
                <a:cxn ang="0">
                  <a:pos x="733112" y="869000"/>
                </a:cxn>
              </a:cxnLst>
              <a:rect l="0" t="0" r="0" b="0"/>
              <a:pathLst>
                <a:path w="642" h="960">
                  <a:moveTo>
                    <a:pt x="642" y="761"/>
                  </a:moveTo>
                  <a:lnTo>
                    <a:pt x="26" y="960"/>
                  </a:lnTo>
                  <a:lnTo>
                    <a:pt x="0" y="725"/>
                  </a:lnTo>
                  <a:lnTo>
                    <a:pt x="558" y="0"/>
                  </a:lnTo>
                  <a:lnTo>
                    <a:pt x="642" y="761"/>
                  </a:lnTo>
                  <a:close/>
                </a:path>
              </a:pathLst>
            </a:custGeom>
            <a:solidFill>
              <a:srgbClr val="00A5E0">
                <a:alpha val="100000"/>
              </a:srgbClr>
            </a:solidFill>
            <a:ln w="9525">
              <a:noFill/>
            </a:ln>
          </p:spPr>
          <p:txBody>
            <a:bodyPr/>
            <a:lstStyle/>
            <a:p>
              <a:endParaRPr lang="zh-CN" altLang="en-US"/>
            </a:p>
          </p:txBody>
        </p:sp>
        <p:sp>
          <p:nvSpPr>
            <p:cNvPr id="4317" name="Freeform 1080"/>
            <p:cNvSpPr/>
            <p:nvPr/>
          </p:nvSpPr>
          <p:spPr>
            <a:xfrm>
              <a:off x="1873889" y="2621847"/>
              <a:ext cx="730829" cy="1096242"/>
            </a:xfrm>
            <a:custGeom>
              <a:avLst/>
              <a:gdLst/>
              <a:ahLst/>
              <a:cxnLst>
                <a:cxn ang="0">
                  <a:pos x="0" y="869000"/>
                </a:cxn>
                <a:cxn ang="0">
                  <a:pos x="701139" y="1096242"/>
                </a:cxn>
                <a:cxn ang="0">
                  <a:pos x="730829" y="827891"/>
                </a:cxn>
                <a:cxn ang="0">
                  <a:pos x="93637" y="0"/>
                </a:cxn>
                <a:cxn ang="0">
                  <a:pos x="0" y="869000"/>
                </a:cxn>
              </a:cxnLst>
              <a:rect l="0" t="0" r="0" b="0"/>
              <a:pathLst>
                <a:path w="640" h="960">
                  <a:moveTo>
                    <a:pt x="0" y="761"/>
                  </a:moveTo>
                  <a:lnTo>
                    <a:pt x="614" y="960"/>
                  </a:lnTo>
                  <a:lnTo>
                    <a:pt x="640" y="725"/>
                  </a:lnTo>
                  <a:lnTo>
                    <a:pt x="82" y="0"/>
                  </a:lnTo>
                  <a:lnTo>
                    <a:pt x="0" y="761"/>
                  </a:lnTo>
                  <a:close/>
                </a:path>
              </a:pathLst>
            </a:custGeom>
            <a:solidFill>
              <a:srgbClr val="00A5E0">
                <a:alpha val="100000"/>
              </a:srgbClr>
            </a:solidFill>
            <a:ln w="9525">
              <a:noFill/>
            </a:ln>
          </p:spPr>
          <p:txBody>
            <a:bodyPr/>
            <a:lstStyle/>
            <a:p>
              <a:endParaRPr lang="zh-CN" altLang="en-US"/>
            </a:p>
          </p:txBody>
        </p:sp>
        <p:sp>
          <p:nvSpPr>
            <p:cNvPr id="4318" name="Freeform 1081"/>
            <p:cNvSpPr/>
            <p:nvPr/>
          </p:nvSpPr>
          <p:spPr>
            <a:xfrm>
              <a:off x="1254969" y="2621847"/>
              <a:ext cx="97063" cy="1096242"/>
            </a:xfrm>
            <a:custGeom>
              <a:avLst/>
              <a:gdLst/>
              <a:ahLst/>
              <a:cxnLst>
                <a:cxn ang="0">
                  <a:pos x="0" y="272919"/>
                </a:cxn>
                <a:cxn ang="0">
                  <a:pos x="49102" y="0"/>
                </a:cxn>
                <a:cxn ang="0">
                  <a:pos x="97063" y="272919"/>
                </a:cxn>
                <a:cxn ang="0">
                  <a:pos x="97063" y="823323"/>
                </a:cxn>
                <a:cxn ang="0">
                  <a:pos x="49102" y="1096242"/>
                </a:cxn>
                <a:cxn ang="0">
                  <a:pos x="0" y="823323"/>
                </a:cxn>
                <a:cxn ang="0">
                  <a:pos x="0" y="272919"/>
                </a:cxn>
              </a:cxnLst>
              <a:rect l="0" t="0" r="0" b="0"/>
              <a:pathLst>
                <a:path w="85" h="960">
                  <a:moveTo>
                    <a:pt x="0" y="239"/>
                  </a:moveTo>
                  <a:lnTo>
                    <a:pt x="43" y="0"/>
                  </a:lnTo>
                  <a:lnTo>
                    <a:pt x="85" y="239"/>
                  </a:lnTo>
                  <a:lnTo>
                    <a:pt x="85" y="721"/>
                  </a:lnTo>
                  <a:lnTo>
                    <a:pt x="43" y="960"/>
                  </a:lnTo>
                  <a:lnTo>
                    <a:pt x="0" y="721"/>
                  </a:lnTo>
                  <a:lnTo>
                    <a:pt x="0" y="239"/>
                  </a:lnTo>
                  <a:close/>
                </a:path>
              </a:pathLst>
            </a:custGeom>
            <a:solidFill>
              <a:schemeClr val="bg1">
                <a:alpha val="100000"/>
              </a:schemeClr>
            </a:solidFill>
            <a:ln w="9525">
              <a:noFill/>
            </a:ln>
          </p:spPr>
          <p:txBody>
            <a:bodyPr/>
            <a:lstStyle/>
            <a:p>
              <a:endParaRPr lang="zh-CN" altLang="en-US"/>
            </a:p>
          </p:txBody>
        </p:sp>
        <p:sp>
          <p:nvSpPr>
            <p:cNvPr id="4319" name="Oval 1082"/>
            <p:cNvSpPr/>
            <p:nvPr/>
          </p:nvSpPr>
          <p:spPr>
            <a:xfrm>
              <a:off x="1035721" y="994611"/>
              <a:ext cx="533277" cy="532134"/>
            </a:xfrm>
            <a:prstGeom prst="ellipse">
              <a:avLst/>
            </a:prstGeom>
            <a:solidFill>
              <a:srgbClr val="191919"/>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0" name="Oval 1083"/>
            <p:cNvSpPr/>
            <p:nvPr/>
          </p:nvSpPr>
          <p:spPr>
            <a:xfrm>
              <a:off x="1096488" y="1038574"/>
              <a:ext cx="421368" cy="421368"/>
            </a:xfrm>
            <a:prstGeom prst="ellipse">
              <a:avLst/>
            </a:prstGeom>
            <a:solidFill>
              <a:srgbClr val="0075BB"/>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1" name="Freeform 1060"/>
            <p:cNvSpPr/>
            <p:nvPr/>
          </p:nvSpPr>
          <p:spPr>
            <a:xfrm>
              <a:off x="810761" y="590370"/>
              <a:ext cx="983193" cy="339151"/>
            </a:xfrm>
            <a:custGeom>
              <a:avLst/>
              <a:gdLst/>
              <a:ahLst/>
              <a:cxnLst>
                <a:cxn ang="0">
                  <a:pos x="0" y="339151"/>
                </a:cxn>
                <a:cxn ang="0">
                  <a:pos x="983193" y="339151"/>
                </a:cxn>
                <a:cxn ang="0">
                  <a:pos x="841100" y="0"/>
                </a:cxn>
                <a:cxn ang="0">
                  <a:pos x="144385" y="0"/>
                </a:cxn>
                <a:cxn ang="0">
                  <a:pos x="0" y="339151"/>
                </a:cxn>
              </a:cxnLst>
              <a:rect l="0" t="0" r="0" b="0"/>
              <a:pathLst>
                <a:path w="429" h="148">
                  <a:moveTo>
                    <a:pt x="0" y="148"/>
                  </a:moveTo>
                  <a:cubicBezTo>
                    <a:pt x="429" y="148"/>
                    <a:pt x="429" y="148"/>
                    <a:pt x="429" y="148"/>
                  </a:cubicBezTo>
                  <a:cubicBezTo>
                    <a:pt x="409" y="94"/>
                    <a:pt x="388" y="44"/>
                    <a:pt x="367" y="0"/>
                  </a:cubicBezTo>
                  <a:cubicBezTo>
                    <a:pt x="63" y="0"/>
                    <a:pt x="63" y="0"/>
                    <a:pt x="63" y="0"/>
                  </a:cubicBezTo>
                  <a:cubicBezTo>
                    <a:pt x="42" y="44"/>
                    <a:pt x="20" y="94"/>
                    <a:pt x="0" y="148"/>
                  </a:cubicBezTo>
                </a:path>
              </a:pathLst>
            </a:custGeom>
            <a:solidFill>
              <a:srgbClr val="0075BB">
                <a:alpha val="100000"/>
              </a:srgbClr>
            </a:solidFill>
            <a:ln w="9525">
              <a:noFill/>
            </a:ln>
          </p:spPr>
          <p:txBody>
            <a:bodyPr/>
            <a:lstStyle/>
            <a:p>
              <a:endParaRPr lang="zh-CN" altLang="en-US"/>
            </a:p>
          </p:txBody>
        </p:sp>
        <p:sp>
          <p:nvSpPr>
            <p:cNvPr id="4322" name="Oval 1071"/>
            <p:cNvSpPr/>
            <p:nvPr/>
          </p:nvSpPr>
          <p:spPr>
            <a:xfrm>
              <a:off x="883846" y="832459"/>
              <a:ext cx="44535"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3" name="Oval 1072"/>
            <p:cNvSpPr/>
            <p:nvPr/>
          </p:nvSpPr>
          <p:spPr>
            <a:xfrm>
              <a:off x="996896" y="832459"/>
              <a:ext cx="43393"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4" name="Oval 1073"/>
            <p:cNvSpPr/>
            <p:nvPr/>
          </p:nvSpPr>
          <p:spPr>
            <a:xfrm>
              <a:off x="1111088" y="832459"/>
              <a:ext cx="43393"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5" name="Oval 1074"/>
            <p:cNvSpPr/>
            <p:nvPr/>
          </p:nvSpPr>
          <p:spPr>
            <a:xfrm>
              <a:off x="1222995" y="832459"/>
              <a:ext cx="43393"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6" name="Oval 1075"/>
            <p:cNvSpPr/>
            <p:nvPr/>
          </p:nvSpPr>
          <p:spPr>
            <a:xfrm>
              <a:off x="1338330" y="832459"/>
              <a:ext cx="43393"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7" name="Oval 1076"/>
            <p:cNvSpPr/>
            <p:nvPr/>
          </p:nvSpPr>
          <p:spPr>
            <a:xfrm>
              <a:off x="1450238" y="832459"/>
              <a:ext cx="43393"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8" name="Oval 1077"/>
            <p:cNvSpPr/>
            <p:nvPr/>
          </p:nvSpPr>
          <p:spPr>
            <a:xfrm>
              <a:off x="1564429" y="832459"/>
              <a:ext cx="43393"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29" name="Oval 1078"/>
            <p:cNvSpPr/>
            <p:nvPr/>
          </p:nvSpPr>
          <p:spPr>
            <a:xfrm>
              <a:off x="1677479" y="832459"/>
              <a:ext cx="43393" cy="43393"/>
            </a:xfrm>
            <a:prstGeom prst="ellipse">
              <a:avLst/>
            </a:prstGeom>
            <a:solidFill>
              <a:schemeClr val="bg1"/>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330" name="Freeform 1168"/>
            <p:cNvSpPr/>
            <p:nvPr/>
          </p:nvSpPr>
          <p:spPr>
            <a:xfrm>
              <a:off x="1635229" y="561825"/>
              <a:ext cx="113050" cy="229526"/>
            </a:xfrm>
            <a:custGeom>
              <a:avLst/>
              <a:gdLst/>
              <a:ahLst/>
              <a:cxnLst>
                <a:cxn ang="0">
                  <a:pos x="11536" y="0"/>
                </a:cxn>
                <a:cxn ang="0">
                  <a:pos x="0" y="6886"/>
                </a:cxn>
                <a:cxn ang="0">
                  <a:pos x="16150" y="6886"/>
                </a:cxn>
                <a:cxn ang="0">
                  <a:pos x="113050" y="229526"/>
                </a:cxn>
                <a:cxn ang="0">
                  <a:pos x="113050" y="229526"/>
                </a:cxn>
                <a:cxn ang="0">
                  <a:pos x="11536" y="0"/>
                </a:cxn>
              </a:cxnLst>
              <a:rect l="0" t="0" r="0" b="0"/>
              <a:pathLst>
                <a:path w="49" h="100">
                  <a:moveTo>
                    <a:pt x="5" y="0"/>
                  </a:moveTo>
                  <a:cubicBezTo>
                    <a:pt x="3" y="1"/>
                    <a:pt x="2" y="2"/>
                    <a:pt x="0" y="3"/>
                  </a:cubicBezTo>
                  <a:cubicBezTo>
                    <a:pt x="7" y="3"/>
                    <a:pt x="7" y="3"/>
                    <a:pt x="7" y="3"/>
                  </a:cubicBezTo>
                  <a:cubicBezTo>
                    <a:pt x="21" y="33"/>
                    <a:pt x="35" y="65"/>
                    <a:pt x="49" y="100"/>
                  </a:cubicBezTo>
                  <a:cubicBezTo>
                    <a:pt x="49" y="100"/>
                    <a:pt x="49" y="100"/>
                    <a:pt x="49" y="100"/>
                  </a:cubicBezTo>
                  <a:cubicBezTo>
                    <a:pt x="35" y="64"/>
                    <a:pt x="20" y="31"/>
                    <a:pt x="5" y="0"/>
                  </a:cubicBezTo>
                </a:path>
              </a:pathLst>
            </a:custGeom>
            <a:solidFill>
              <a:srgbClr val="C8DFE2">
                <a:alpha val="100000"/>
              </a:srgbClr>
            </a:solidFill>
            <a:ln w="9525">
              <a:noFill/>
            </a:ln>
          </p:spPr>
          <p:txBody>
            <a:bodyPr/>
            <a:lstStyle/>
            <a:p>
              <a:endParaRPr lang="zh-CN" altLang="en-US"/>
            </a:p>
          </p:txBody>
        </p:sp>
        <p:sp>
          <p:nvSpPr>
            <p:cNvPr id="4331" name="AutoShape 59"/>
            <p:cNvSpPr/>
            <p:nvPr/>
          </p:nvSpPr>
          <p:spPr>
            <a:xfrm>
              <a:off x="1148602" y="1113370"/>
              <a:ext cx="276514" cy="276043"/>
            </a:xfrm>
            <a:custGeom>
              <a:avLst/>
              <a:gdLst/>
              <a:ahLst/>
              <a:cxnLst>
                <a:cxn ang="0">
                  <a:pos x="217895" y="255416"/>
                </a:cxn>
                <a:cxn ang="0">
                  <a:pos x="144091" y="225946"/>
                </a:cxn>
                <a:cxn ang="0">
                  <a:pos x="138700" y="224924"/>
                </a:cxn>
                <a:cxn ang="0">
                  <a:pos x="252345" y="49036"/>
                </a:cxn>
                <a:cxn ang="0">
                  <a:pos x="217895" y="255416"/>
                </a:cxn>
                <a:cxn ang="0">
                  <a:pos x="88038" y="207595"/>
                </a:cxn>
                <a:cxn ang="0">
                  <a:pos x="87974" y="207518"/>
                </a:cxn>
                <a:cxn ang="0">
                  <a:pos x="251652" y="32614"/>
                </a:cxn>
                <a:cxn ang="0">
                  <a:pos x="112118" y="249666"/>
                </a:cxn>
                <a:cxn ang="0">
                  <a:pos x="88038" y="207595"/>
                </a:cxn>
                <a:cxn ang="0">
                  <a:pos x="27096" y="179223"/>
                </a:cxn>
                <a:cxn ang="0">
                  <a:pos x="227341" y="45943"/>
                </a:cxn>
                <a:cxn ang="0">
                  <a:pos x="81749" y="201537"/>
                </a:cxn>
                <a:cxn ang="0">
                  <a:pos x="79451" y="200131"/>
                </a:cxn>
                <a:cxn ang="0">
                  <a:pos x="27096" y="179223"/>
                </a:cxn>
                <a:cxn ang="0">
                  <a:pos x="272548" y="1380"/>
                </a:cxn>
                <a:cxn ang="0">
                  <a:pos x="267850" y="0"/>
                </a:cxn>
                <a:cxn ang="0">
                  <a:pos x="263062" y="1444"/>
                </a:cxn>
                <a:cxn ang="0">
                  <a:pos x="3838" y="173971"/>
                </a:cxn>
                <a:cxn ang="0">
                  <a:pos x="39" y="182035"/>
                </a:cxn>
                <a:cxn ang="0">
                  <a:pos x="5417" y="189153"/>
                </a:cxn>
                <a:cxn ang="0">
                  <a:pos x="73021" y="216157"/>
                </a:cxn>
                <a:cxn ang="0">
                  <a:pos x="104814" y="271685"/>
                </a:cxn>
                <a:cxn ang="0">
                  <a:pos x="112220" y="276030"/>
                </a:cxn>
                <a:cxn ang="0">
                  <a:pos x="112323" y="276030"/>
                </a:cxn>
                <a:cxn ang="0">
                  <a:pos x="119729" y="271838"/>
                </a:cxn>
                <a:cxn ang="0">
                  <a:pos x="137673" y="241972"/>
                </a:cxn>
                <a:cxn ang="0">
                  <a:pos x="221450" y="275417"/>
                </a:cxn>
                <a:cxn ang="0">
                  <a:pos x="224646" y="276030"/>
                </a:cxn>
                <a:cxn ang="0">
                  <a:pos x="228882" y="274918"/>
                </a:cxn>
                <a:cxn ang="0">
                  <a:pos x="233182" y="268822"/>
                </a:cxn>
                <a:cxn ang="0">
                  <a:pos x="276386" y="10032"/>
                </a:cxn>
                <a:cxn ang="0">
                  <a:pos x="272548" y="1380"/>
                </a:cxn>
              </a:cxnLst>
              <a:rect l="0" t="0" r="0" b="0"/>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CFCFC">
                <a:alpha val="100000"/>
              </a:srgbClr>
            </a:solidFill>
            <a:ln w="9525">
              <a:noFill/>
            </a:ln>
          </p:spPr>
          <p:txBody>
            <a:bodyPr/>
            <a:lstStyle/>
            <a:p>
              <a:endParaRPr lang="zh-CN" altLang="en-US"/>
            </a:p>
          </p:txBody>
        </p:sp>
      </p:grpSp>
      <p:cxnSp>
        <p:nvCxnSpPr>
          <p:cNvPr id="4099" name="Straight Connector 199"/>
          <p:cNvCxnSpPr/>
          <p:nvPr/>
        </p:nvCxnSpPr>
        <p:spPr>
          <a:xfrm>
            <a:off x="3541713" y="1819275"/>
            <a:ext cx="1987550" cy="0"/>
          </a:xfrm>
          <a:prstGeom prst="line">
            <a:avLst/>
          </a:prstGeom>
          <a:ln w="6350" cap="flat" cmpd="sng">
            <a:solidFill>
              <a:srgbClr val="595959"/>
            </a:solidFill>
            <a:prstDash val="solid"/>
            <a:headEnd type="none" w="med" len="med"/>
            <a:tailEnd type="none" w="med" len="med"/>
          </a:ln>
        </p:spPr>
      </p:cxnSp>
      <p:cxnSp>
        <p:nvCxnSpPr>
          <p:cNvPr id="4100" name="Straight Connector 201"/>
          <p:cNvCxnSpPr/>
          <p:nvPr/>
        </p:nvCxnSpPr>
        <p:spPr>
          <a:xfrm>
            <a:off x="3659188" y="2960688"/>
            <a:ext cx="2016125" cy="0"/>
          </a:xfrm>
          <a:prstGeom prst="line">
            <a:avLst/>
          </a:prstGeom>
          <a:ln w="6350" cap="flat" cmpd="sng">
            <a:solidFill>
              <a:srgbClr val="595959"/>
            </a:solidFill>
            <a:prstDash val="solid"/>
            <a:headEnd type="none" w="med" len="med"/>
            <a:tailEnd type="none" w="med" len="med"/>
          </a:ln>
        </p:spPr>
      </p:cxnSp>
      <p:grpSp>
        <p:nvGrpSpPr>
          <p:cNvPr id="4101" name="组合 231"/>
          <p:cNvGrpSpPr/>
          <p:nvPr/>
        </p:nvGrpSpPr>
        <p:grpSpPr>
          <a:xfrm>
            <a:off x="4213225" y="3538538"/>
            <a:ext cx="217488" cy="2368550"/>
            <a:chOff x="0" y="0"/>
            <a:chExt cx="217345" cy="2369060"/>
          </a:xfrm>
        </p:grpSpPr>
        <p:sp>
          <p:nvSpPr>
            <p:cNvPr id="4134" name="Rectangle 1129"/>
            <p:cNvSpPr/>
            <p:nvPr/>
          </p:nvSpPr>
          <p:spPr>
            <a:xfrm>
              <a:off x="73563" y="443050"/>
              <a:ext cx="56844" cy="1926010"/>
            </a:xfrm>
            <a:prstGeom prst="rect">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35" name="Rectangle 1130"/>
            <p:cNvSpPr/>
            <p:nvPr/>
          </p:nvSpPr>
          <p:spPr>
            <a:xfrm>
              <a:off x="73563" y="443050"/>
              <a:ext cx="56844" cy="1926010"/>
            </a:xfrm>
            <a:prstGeom prst="rect">
              <a:avLst/>
            </a:prstGeom>
            <a:no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36" name="Freeform 1118"/>
            <p:cNvSpPr>
              <a:spLocks noEditPoints="1"/>
            </p:cNvSpPr>
            <p:nvPr/>
          </p:nvSpPr>
          <p:spPr>
            <a:xfrm>
              <a:off x="23406" y="0"/>
              <a:ext cx="163845" cy="419643"/>
            </a:xfrm>
            <a:custGeom>
              <a:avLst/>
              <a:gdLst/>
              <a:ahLst/>
              <a:cxnLst>
                <a:cxn ang="0">
                  <a:pos x="16719" y="396143"/>
                </a:cxn>
                <a:cxn ang="0">
                  <a:pos x="16719" y="396143"/>
                </a:cxn>
                <a:cxn ang="0">
                  <a:pos x="40125" y="419643"/>
                </a:cxn>
                <a:cxn ang="0">
                  <a:pos x="40125" y="419643"/>
                </a:cxn>
                <a:cxn ang="0">
                  <a:pos x="40125" y="419643"/>
                </a:cxn>
                <a:cxn ang="0">
                  <a:pos x="16719" y="396143"/>
                </a:cxn>
                <a:cxn ang="0">
                  <a:pos x="16719" y="396143"/>
                </a:cxn>
                <a:cxn ang="0">
                  <a:pos x="0" y="258500"/>
                </a:cxn>
                <a:cxn ang="0">
                  <a:pos x="0" y="268572"/>
                </a:cxn>
                <a:cxn ang="0">
                  <a:pos x="0" y="268572"/>
                </a:cxn>
                <a:cxn ang="0">
                  <a:pos x="0" y="258500"/>
                </a:cxn>
                <a:cxn ang="0">
                  <a:pos x="83594" y="0"/>
                </a:cxn>
                <a:cxn ang="0">
                  <a:pos x="83594" y="0"/>
                </a:cxn>
                <a:cxn ang="0">
                  <a:pos x="83594" y="0"/>
                </a:cxn>
                <a:cxn ang="0">
                  <a:pos x="83594" y="0"/>
                </a:cxn>
                <a:cxn ang="0">
                  <a:pos x="83594" y="0"/>
                </a:cxn>
                <a:cxn ang="0">
                  <a:pos x="83594" y="0"/>
                </a:cxn>
                <a:cxn ang="0">
                  <a:pos x="83594" y="0"/>
                </a:cxn>
                <a:cxn ang="0">
                  <a:pos x="66876" y="419643"/>
                </a:cxn>
                <a:cxn ang="0">
                  <a:pos x="123720" y="419643"/>
                </a:cxn>
                <a:cxn ang="0">
                  <a:pos x="123720" y="419643"/>
                </a:cxn>
                <a:cxn ang="0">
                  <a:pos x="147126" y="396143"/>
                </a:cxn>
                <a:cxn ang="0">
                  <a:pos x="147126" y="396143"/>
                </a:cxn>
                <a:cxn ang="0">
                  <a:pos x="130407" y="389429"/>
                </a:cxn>
                <a:cxn ang="0">
                  <a:pos x="160501" y="268572"/>
                </a:cxn>
                <a:cxn ang="0">
                  <a:pos x="163845" y="271929"/>
                </a:cxn>
                <a:cxn ang="0">
                  <a:pos x="163845" y="258500"/>
                </a:cxn>
                <a:cxn ang="0">
                  <a:pos x="160501" y="218214"/>
                </a:cxn>
                <a:cxn ang="0">
                  <a:pos x="153814" y="177929"/>
                </a:cxn>
                <a:cxn ang="0">
                  <a:pos x="150470" y="157786"/>
                </a:cxn>
                <a:cxn ang="0">
                  <a:pos x="150470" y="147714"/>
                </a:cxn>
                <a:cxn ang="0">
                  <a:pos x="147126" y="137643"/>
                </a:cxn>
                <a:cxn ang="0">
                  <a:pos x="147126" y="127571"/>
                </a:cxn>
                <a:cxn ang="0">
                  <a:pos x="143782" y="117500"/>
                </a:cxn>
                <a:cxn ang="0">
                  <a:pos x="143782" y="110786"/>
                </a:cxn>
                <a:cxn ang="0">
                  <a:pos x="140439" y="100714"/>
                </a:cxn>
                <a:cxn ang="0">
                  <a:pos x="137095" y="90643"/>
                </a:cxn>
                <a:cxn ang="0">
                  <a:pos x="133751" y="83929"/>
                </a:cxn>
                <a:cxn ang="0">
                  <a:pos x="127063" y="67143"/>
                </a:cxn>
                <a:cxn ang="0">
                  <a:pos x="113688" y="40286"/>
                </a:cxn>
                <a:cxn ang="0">
                  <a:pos x="110345" y="36929"/>
                </a:cxn>
                <a:cxn ang="0">
                  <a:pos x="110345" y="33571"/>
                </a:cxn>
                <a:cxn ang="0">
                  <a:pos x="107001" y="30214"/>
                </a:cxn>
                <a:cxn ang="0">
                  <a:pos x="107001" y="26857"/>
                </a:cxn>
                <a:cxn ang="0">
                  <a:pos x="100313" y="16786"/>
                </a:cxn>
                <a:cxn ang="0">
                  <a:pos x="93626" y="10071"/>
                </a:cxn>
                <a:cxn ang="0">
                  <a:pos x="86938" y="3357"/>
                </a:cxn>
                <a:cxn ang="0">
                  <a:pos x="83594" y="0"/>
                </a:cxn>
                <a:cxn ang="0">
                  <a:pos x="83594" y="0"/>
                </a:cxn>
              </a:cxnLst>
              <a:rect l="0" t="0" r="0" b="0"/>
              <a:pathLst>
                <a:path w="49" h="125">
                  <a:moveTo>
                    <a:pt x="5" y="118"/>
                  </a:moveTo>
                  <a:cubicBezTo>
                    <a:pt x="5" y="118"/>
                    <a:pt x="5" y="118"/>
                    <a:pt x="5" y="118"/>
                  </a:cubicBezTo>
                  <a:cubicBezTo>
                    <a:pt x="6" y="121"/>
                    <a:pt x="9" y="123"/>
                    <a:pt x="12" y="125"/>
                  </a:cubicBezTo>
                  <a:cubicBezTo>
                    <a:pt x="12" y="125"/>
                    <a:pt x="12" y="125"/>
                    <a:pt x="12" y="125"/>
                  </a:cubicBezTo>
                  <a:cubicBezTo>
                    <a:pt x="12" y="125"/>
                    <a:pt x="12" y="125"/>
                    <a:pt x="12" y="125"/>
                  </a:cubicBezTo>
                  <a:cubicBezTo>
                    <a:pt x="9" y="123"/>
                    <a:pt x="6" y="121"/>
                    <a:pt x="5" y="118"/>
                  </a:cubicBezTo>
                  <a:cubicBezTo>
                    <a:pt x="5" y="118"/>
                    <a:pt x="5" y="118"/>
                    <a:pt x="5" y="118"/>
                  </a:cubicBezTo>
                  <a:moveTo>
                    <a:pt x="0" y="77"/>
                  </a:moveTo>
                  <a:cubicBezTo>
                    <a:pt x="0" y="78"/>
                    <a:pt x="0" y="79"/>
                    <a:pt x="0" y="80"/>
                  </a:cubicBezTo>
                  <a:cubicBezTo>
                    <a:pt x="0" y="80"/>
                    <a:pt x="0" y="80"/>
                    <a:pt x="0" y="80"/>
                  </a:cubicBezTo>
                  <a:cubicBezTo>
                    <a:pt x="0" y="79"/>
                    <a:pt x="0" y="78"/>
                    <a:pt x="0" y="77"/>
                  </a:cubicBezTo>
                  <a:moveTo>
                    <a:pt x="25" y="0"/>
                  </a:moveTo>
                  <a:cubicBezTo>
                    <a:pt x="25" y="0"/>
                    <a:pt x="25" y="0"/>
                    <a:pt x="25" y="0"/>
                  </a:cubicBezTo>
                  <a:cubicBezTo>
                    <a:pt x="25" y="0"/>
                    <a:pt x="25" y="0"/>
                    <a:pt x="25" y="0"/>
                  </a:cubicBezTo>
                  <a:cubicBezTo>
                    <a:pt x="25" y="0"/>
                    <a:pt x="25" y="0"/>
                    <a:pt x="25" y="0"/>
                  </a:cubicBezTo>
                  <a:cubicBezTo>
                    <a:pt x="25" y="0"/>
                    <a:pt x="25" y="0"/>
                    <a:pt x="25" y="0"/>
                  </a:cubicBezTo>
                  <a:cubicBezTo>
                    <a:pt x="25" y="0"/>
                    <a:pt x="25" y="0"/>
                    <a:pt x="25" y="0"/>
                  </a:cubicBezTo>
                  <a:cubicBezTo>
                    <a:pt x="25" y="0"/>
                    <a:pt x="25" y="0"/>
                    <a:pt x="25" y="0"/>
                  </a:cubicBezTo>
                  <a:cubicBezTo>
                    <a:pt x="24" y="1"/>
                    <a:pt x="6" y="61"/>
                    <a:pt x="20" y="125"/>
                  </a:cubicBezTo>
                  <a:cubicBezTo>
                    <a:pt x="37" y="125"/>
                    <a:pt x="37" y="125"/>
                    <a:pt x="37" y="125"/>
                  </a:cubicBezTo>
                  <a:cubicBezTo>
                    <a:pt x="37" y="125"/>
                    <a:pt x="37" y="125"/>
                    <a:pt x="37" y="125"/>
                  </a:cubicBezTo>
                  <a:cubicBezTo>
                    <a:pt x="40" y="123"/>
                    <a:pt x="43" y="121"/>
                    <a:pt x="44" y="118"/>
                  </a:cubicBezTo>
                  <a:cubicBezTo>
                    <a:pt x="44" y="118"/>
                    <a:pt x="44" y="118"/>
                    <a:pt x="44" y="118"/>
                  </a:cubicBezTo>
                  <a:cubicBezTo>
                    <a:pt x="43" y="117"/>
                    <a:pt x="41" y="116"/>
                    <a:pt x="39" y="116"/>
                  </a:cubicBezTo>
                  <a:cubicBezTo>
                    <a:pt x="48" y="80"/>
                    <a:pt x="48" y="80"/>
                    <a:pt x="48" y="80"/>
                  </a:cubicBezTo>
                  <a:cubicBezTo>
                    <a:pt x="49" y="81"/>
                    <a:pt x="49" y="81"/>
                    <a:pt x="49" y="81"/>
                  </a:cubicBezTo>
                  <a:cubicBezTo>
                    <a:pt x="49" y="79"/>
                    <a:pt x="49" y="78"/>
                    <a:pt x="49" y="77"/>
                  </a:cubicBezTo>
                  <a:cubicBezTo>
                    <a:pt x="49" y="73"/>
                    <a:pt x="48" y="69"/>
                    <a:pt x="48" y="65"/>
                  </a:cubicBezTo>
                  <a:cubicBezTo>
                    <a:pt x="47" y="61"/>
                    <a:pt x="47" y="57"/>
                    <a:pt x="46" y="53"/>
                  </a:cubicBezTo>
                  <a:cubicBezTo>
                    <a:pt x="46" y="51"/>
                    <a:pt x="46" y="49"/>
                    <a:pt x="45" y="47"/>
                  </a:cubicBezTo>
                  <a:cubicBezTo>
                    <a:pt x="45" y="46"/>
                    <a:pt x="45" y="45"/>
                    <a:pt x="45" y="44"/>
                  </a:cubicBezTo>
                  <a:cubicBezTo>
                    <a:pt x="45" y="43"/>
                    <a:pt x="44" y="42"/>
                    <a:pt x="44" y="41"/>
                  </a:cubicBezTo>
                  <a:cubicBezTo>
                    <a:pt x="44" y="40"/>
                    <a:pt x="44" y="39"/>
                    <a:pt x="44" y="38"/>
                  </a:cubicBezTo>
                  <a:cubicBezTo>
                    <a:pt x="44" y="37"/>
                    <a:pt x="43" y="36"/>
                    <a:pt x="43" y="35"/>
                  </a:cubicBezTo>
                  <a:cubicBezTo>
                    <a:pt x="43" y="35"/>
                    <a:pt x="43" y="34"/>
                    <a:pt x="43" y="33"/>
                  </a:cubicBezTo>
                  <a:cubicBezTo>
                    <a:pt x="42" y="32"/>
                    <a:pt x="42" y="31"/>
                    <a:pt x="42" y="30"/>
                  </a:cubicBezTo>
                  <a:cubicBezTo>
                    <a:pt x="42" y="29"/>
                    <a:pt x="41" y="28"/>
                    <a:pt x="41" y="27"/>
                  </a:cubicBezTo>
                  <a:cubicBezTo>
                    <a:pt x="41" y="27"/>
                    <a:pt x="40" y="26"/>
                    <a:pt x="40" y="25"/>
                  </a:cubicBezTo>
                  <a:cubicBezTo>
                    <a:pt x="40" y="23"/>
                    <a:pt x="39" y="22"/>
                    <a:pt x="38" y="20"/>
                  </a:cubicBezTo>
                  <a:cubicBezTo>
                    <a:pt x="37" y="17"/>
                    <a:pt x="35" y="14"/>
                    <a:pt x="34" y="12"/>
                  </a:cubicBezTo>
                  <a:cubicBezTo>
                    <a:pt x="33" y="11"/>
                    <a:pt x="33" y="11"/>
                    <a:pt x="33" y="11"/>
                  </a:cubicBezTo>
                  <a:cubicBezTo>
                    <a:pt x="33" y="10"/>
                    <a:pt x="33" y="10"/>
                    <a:pt x="33" y="10"/>
                  </a:cubicBezTo>
                  <a:cubicBezTo>
                    <a:pt x="32" y="9"/>
                    <a:pt x="32" y="9"/>
                    <a:pt x="32" y="9"/>
                  </a:cubicBezTo>
                  <a:cubicBezTo>
                    <a:pt x="32" y="8"/>
                    <a:pt x="32" y="8"/>
                    <a:pt x="32" y="8"/>
                  </a:cubicBezTo>
                  <a:cubicBezTo>
                    <a:pt x="31" y="7"/>
                    <a:pt x="30" y="6"/>
                    <a:pt x="30" y="5"/>
                  </a:cubicBezTo>
                  <a:cubicBezTo>
                    <a:pt x="29" y="4"/>
                    <a:pt x="28" y="4"/>
                    <a:pt x="28" y="3"/>
                  </a:cubicBezTo>
                  <a:cubicBezTo>
                    <a:pt x="27" y="2"/>
                    <a:pt x="27" y="2"/>
                    <a:pt x="26" y="1"/>
                  </a:cubicBezTo>
                  <a:cubicBezTo>
                    <a:pt x="26" y="1"/>
                    <a:pt x="25" y="0"/>
                    <a:pt x="25" y="0"/>
                  </a:cubicBezTo>
                  <a:cubicBezTo>
                    <a:pt x="25" y="0"/>
                    <a:pt x="25" y="0"/>
                    <a:pt x="25" y="0"/>
                  </a:cubicBezTo>
                </a:path>
              </a:pathLst>
            </a:custGeom>
            <a:solidFill>
              <a:srgbClr val="0075BB">
                <a:alpha val="100000"/>
              </a:srgbClr>
            </a:solidFill>
            <a:ln w="9525">
              <a:noFill/>
            </a:ln>
          </p:spPr>
          <p:txBody>
            <a:bodyPr/>
            <a:lstStyle/>
            <a:p>
              <a:endParaRPr lang="zh-CN" altLang="en-US"/>
            </a:p>
          </p:txBody>
        </p:sp>
        <p:sp>
          <p:nvSpPr>
            <p:cNvPr id="4137" name="Freeform 1119"/>
            <p:cNvSpPr>
              <a:spLocks noEditPoints="1"/>
            </p:cNvSpPr>
            <p:nvPr/>
          </p:nvSpPr>
          <p:spPr>
            <a:xfrm>
              <a:off x="60188" y="419643"/>
              <a:ext cx="90282" cy="23406"/>
            </a:xfrm>
            <a:custGeom>
              <a:avLst/>
              <a:gdLst/>
              <a:ahLst/>
              <a:cxnLst>
                <a:cxn ang="0">
                  <a:pos x="0" y="23406"/>
                </a:cxn>
                <a:cxn ang="0">
                  <a:pos x="0" y="23406"/>
                </a:cxn>
                <a:cxn ang="0">
                  <a:pos x="13375" y="23406"/>
                </a:cxn>
                <a:cxn ang="0">
                  <a:pos x="0" y="23406"/>
                </a:cxn>
                <a:cxn ang="0">
                  <a:pos x="30094" y="0"/>
                </a:cxn>
                <a:cxn ang="0">
                  <a:pos x="33438" y="10031"/>
                </a:cxn>
                <a:cxn ang="0">
                  <a:pos x="70219" y="10031"/>
                </a:cxn>
                <a:cxn ang="0">
                  <a:pos x="70219" y="23406"/>
                </a:cxn>
                <a:cxn ang="0">
                  <a:pos x="90282" y="23406"/>
                </a:cxn>
                <a:cxn ang="0">
                  <a:pos x="90282" y="0"/>
                </a:cxn>
                <a:cxn ang="0">
                  <a:pos x="86938" y="0"/>
                </a:cxn>
                <a:cxn ang="0">
                  <a:pos x="30094" y="0"/>
                </a:cxn>
              </a:cxnLst>
              <a:rect l="0" t="0" r="0" b="0"/>
              <a:pathLst>
                <a:path w="27" h="7">
                  <a:moveTo>
                    <a:pt x="0" y="7"/>
                  </a:moveTo>
                  <a:cubicBezTo>
                    <a:pt x="0" y="7"/>
                    <a:pt x="0" y="7"/>
                    <a:pt x="0" y="7"/>
                  </a:cubicBezTo>
                  <a:cubicBezTo>
                    <a:pt x="4" y="7"/>
                    <a:pt x="4" y="7"/>
                    <a:pt x="4" y="7"/>
                  </a:cubicBezTo>
                  <a:cubicBezTo>
                    <a:pt x="0" y="7"/>
                    <a:pt x="0" y="7"/>
                    <a:pt x="0" y="7"/>
                  </a:cubicBezTo>
                  <a:moveTo>
                    <a:pt x="9" y="0"/>
                  </a:moveTo>
                  <a:cubicBezTo>
                    <a:pt x="10" y="1"/>
                    <a:pt x="10" y="2"/>
                    <a:pt x="10" y="3"/>
                  </a:cubicBezTo>
                  <a:cubicBezTo>
                    <a:pt x="21" y="3"/>
                    <a:pt x="21" y="3"/>
                    <a:pt x="21" y="3"/>
                  </a:cubicBezTo>
                  <a:cubicBezTo>
                    <a:pt x="21" y="7"/>
                    <a:pt x="21" y="7"/>
                    <a:pt x="21" y="7"/>
                  </a:cubicBezTo>
                  <a:cubicBezTo>
                    <a:pt x="27" y="7"/>
                    <a:pt x="27" y="7"/>
                    <a:pt x="27" y="7"/>
                  </a:cubicBezTo>
                  <a:cubicBezTo>
                    <a:pt x="27" y="0"/>
                    <a:pt x="27" y="0"/>
                    <a:pt x="27" y="0"/>
                  </a:cubicBezTo>
                  <a:cubicBezTo>
                    <a:pt x="26" y="0"/>
                    <a:pt x="26" y="0"/>
                    <a:pt x="26" y="0"/>
                  </a:cubicBezTo>
                  <a:cubicBezTo>
                    <a:pt x="9" y="0"/>
                    <a:pt x="9" y="0"/>
                    <a:pt x="9" y="0"/>
                  </a:cubicBezTo>
                </a:path>
              </a:pathLst>
            </a:custGeom>
            <a:solidFill>
              <a:srgbClr val="0075BB">
                <a:alpha val="100000"/>
              </a:srgbClr>
            </a:solidFill>
            <a:ln w="9525">
              <a:noFill/>
            </a:ln>
          </p:spPr>
          <p:txBody>
            <a:bodyPr/>
            <a:lstStyle/>
            <a:p>
              <a:endParaRPr lang="zh-CN" altLang="en-US"/>
            </a:p>
          </p:txBody>
        </p:sp>
        <p:sp>
          <p:nvSpPr>
            <p:cNvPr id="4138" name="Freeform 1120"/>
            <p:cNvSpPr>
              <a:spLocks noEditPoints="1"/>
            </p:cNvSpPr>
            <p:nvPr/>
          </p:nvSpPr>
          <p:spPr>
            <a:xfrm>
              <a:off x="0" y="269174"/>
              <a:ext cx="40125" cy="173876"/>
            </a:xfrm>
            <a:custGeom>
              <a:avLst/>
              <a:gdLst/>
              <a:ahLst/>
              <a:cxnLst>
                <a:cxn ang="0">
                  <a:pos x="0" y="173876"/>
                </a:cxn>
                <a:cxn ang="0">
                  <a:pos x="0" y="173876"/>
                </a:cxn>
                <a:cxn ang="0">
                  <a:pos x="0" y="173876"/>
                </a:cxn>
                <a:cxn ang="0">
                  <a:pos x="40125" y="127063"/>
                </a:cxn>
                <a:cxn ang="0">
                  <a:pos x="0" y="173876"/>
                </a:cxn>
                <a:cxn ang="0">
                  <a:pos x="40125" y="127063"/>
                </a:cxn>
                <a:cxn ang="0">
                  <a:pos x="40125" y="127063"/>
                </a:cxn>
                <a:cxn ang="0">
                  <a:pos x="23406" y="0"/>
                </a:cxn>
                <a:cxn ang="0">
                  <a:pos x="23406" y="0"/>
                </a:cxn>
                <a:cxn ang="0">
                  <a:pos x="0" y="23406"/>
                </a:cxn>
                <a:cxn ang="0">
                  <a:pos x="23406" y="0"/>
                </a:cxn>
                <a:cxn ang="0">
                  <a:pos x="23406" y="0"/>
                </a:cxn>
              </a:cxnLst>
              <a:rect l="0" t="0" r="0" b="0"/>
              <a:pathLst>
                <a:path w="12" h="52">
                  <a:moveTo>
                    <a:pt x="0" y="52"/>
                  </a:moveTo>
                  <a:cubicBezTo>
                    <a:pt x="0" y="52"/>
                    <a:pt x="0" y="52"/>
                    <a:pt x="0" y="52"/>
                  </a:cubicBezTo>
                  <a:cubicBezTo>
                    <a:pt x="0" y="52"/>
                    <a:pt x="0" y="52"/>
                    <a:pt x="0" y="52"/>
                  </a:cubicBezTo>
                  <a:moveTo>
                    <a:pt x="12" y="38"/>
                  </a:moveTo>
                  <a:cubicBezTo>
                    <a:pt x="5" y="43"/>
                    <a:pt x="0" y="52"/>
                    <a:pt x="0" y="52"/>
                  </a:cubicBezTo>
                  <a:cubicBezTo>
                    <a:pt x="0" y="52"/>
                    <a:pt x="5" y="43"/>
                    <a:pt x="12" y="38"/>
                  </a:cubicBezTo>
                  <a:cubicBezTo>
                    <a:pt x="12" y="38"/>
                    <a:pt x="12" y="38"/>
                    <a:pt x="12" y="38"/>
                  </a:cubicBezTo>
                  <a:moveTo>
                    <a:pt x="7" y="0"/>
                  </a:moveTo>
                  <a:cubicBezTo>
                    <a:pt x="7" y="0"/>
                    <a:pt x="7" y="0"/>
                    <a:pt x="7" y="0"/>
                  </a:cubicBezTo>
                  <a:cubicBezTo>
                    <a:pt x="0" y="7"/>
                    <a:pt x="0" y="7"/>
                    <a:pt x="0" y="7"/>
                  </a:cubicBezTo>
                  <a:cubicBezTo>
                    <a:pt x="7" y="0"/>
                    <a:pt x="7" y="0"/>
                    <a:pt x="7" y="0"/>
                  </a:cubicBezTo>
                  <a:cubicBezTo>
                    <a:pt x="7" y="0"/>
                    <a:pt x="7" y="0"/>
                    <a:pt x="7" y="0"/>
                  </a:cubicBezTo>
                </a:path>
              </a:pathLst>
            </a:custGeom>
            <a:solidFill>
              <a:srgbClr val="0075BB">
                <a:alpha val="100000"/>
              </a:srgbClr>
            </a:solidFill>
            <a:ln w="9525">
              <a:noFill/>
            </a:ln>
          </p:spPr>
          <p:txBody>
            <a:bodyPr/>
            <a:lstStyle/>
            <a:p>
              <a:endParaRPr lang="zh-CN" altLang="en-US"/>
            </a:p>
          </p:txBody>
        </p:sp>
        <p:sp>
          <p:nvSpPr>
            <p:cNvPr id="4139" name="Freeform 1121"/>
            <p:cNvSpPr/>
            <p:nvPr/>
          </p:nvSpPr>
          <p:spPr>
            <a:xfrm>
              <a:off x="153813" y="269174"/>
              <a:ext cx="63532" cy="180563"/>
            </a:xfrm>
            <a:custGeom>
              <a:avLst/>
              <a:gdLst/>
              <a:ahLst/>
              <a:cxnLst>
                <a:cxn ang="0">
                  <a:pos x="30094" y="0"/>
                </a:cxn>
                <a:cxn ang="0">
                  <a:pos x="0" y="120375"/>
                </a:cxn>
                <a:cxn ang="0">
                  <a:pos x="16719" y="127063"/>
                </a:cxn>
                <a:cxn ang="0">
                  <a:pos x="63532" y="180563"/>
                </a:cxn>
                <a:cxn ang="0">
                  <a:pos x="63532" y="30094"/>
                </a:cxn>
                <a:cxn ang="0">
                  <a:pos x="33438" y="3344"/>
                </a:cxn>
                <a:cxn ang="0">
                  <a:pos x="30094" y="0"/>
                </a:cxn>
              </a:cxnLst>
              <a:rect l="0" t="0" r="0" b="0"/>
              <a:pathLst>
                <a:path w="19" h="54">
                  <a:moveTo>
                    <a:pt x="9" y="0"/>
                  </a:moveTo>
                  <a:cubicBezTo>
                    <a:pt x="0" y="36"/>
                    <a:pt x="0" y="36"/>
                    <a:pt x="0" y="36"/>
                  </a:cubicBezTo>
                  <a:cubicBezTo>
                    <a:pt x="2" y="36"/>
                    <a:pt x="4" y="37"/>
                    <a:pt x="5" y="38"/>
                  </a:cubicBezTo>
                  <a:cubicBezTo>
                    <a:pt x="12" y="43"/>
                    <a:pt x="19" y="54"/>
                    <a:pt x="19" y="54"/>
                  </a:cubicBezTo>
                  <a:cubicBezTo>
                    <a:pt x="19" y="9"/>
                    <a:pt x="19" y="9"/>
                    <a:pt x="19" y="9"/>
                  </a:cubicBezTo>
                  <a:cubicBezTo>
                    <a:pt x="10" y="1"/>
                    <a:pt x="10" y="1"/>
                    <a:pt x="10" y="1"/>
                  </a:cubicBezTo>
                  <a:cubicBezTo>
                    <a:pt x="9" y="0"/>
                    <a:pt x="9" y="0"/>
                    <a:pt x="9" y="0"/>
                  </a:cubicBezTo>
                </a:path>
              </a:pathLst>
            </a:custGeom>
            <a:solidFill>
              <a:srgbClr val="0075BB">
                <a:alpha val="100000"/>
              </a:srgbClr>
            </a:solidFill>
            <a:ln w="9525">
              <a:noFill/>
            </a:ln>
          </p:spPr>
          <p:txBody>
            <a:bodyPr/>
            <a:lstStyle/>
            <a:p>
              <a:endParaRPr lang="zh-CN" altLang="en-US"/>
            </a:p>
          </p:txBody>
        </p:sp>
        <p:sp>
          <p:nvSpPr>
            <p:cNvPr id="4140" name="Rectangle 1122"/>
            <p:cNvSpPr/>
            <p:nvPr/>
          </p:nvSpPr>
          <p:spPr>
            <a:xfrm>
              <a:off x="107001" y="0"/>
              <a:ext cx="1672" cy="1672"/>
            </a:xfrm>
            <a:prstGeom prst="rect">
              <a:avLst/>
            </a:prstGeom>
            <a:solidFill>
              <a:srgbClr val="0075BB"/>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41" name="Freeform 1123"/>
            <p:cNvSpPr/>
            <p:nvPr/>
          </p:nvSpPr>
          <p:spPr>
            <a:xfrm>
              <a:off x="107001" y="0"/>
              <a:ext cx="0" cy="0"/>
            </a:xfrm>
            <a:custGeom>
              <a:avLst/>
              <a:gdLst/>
              <a:ahLst/>
              <a:cxnLst>
                <a:cxn ang="0">
                  <a:pos x="0" y="0"/>
                </a:cxn>
                <a:cxn ang="0">
                  <a:pos x="0" y="0"/>
                </a:cxn>
                <a:cxn ang="0">
                  <a:pos x="0" y="0"/>
                </a:cxn>
                <a:cxn ang="0">
                  <a:pos x="0" y="0"/>
                </a:cxn>
              </a:cxnLst>
              <a:rect l="0" t="0" r="0" b="0"/>
              <a:pathLst>
                <a:path>
                  <a:moveTo>
                    <a:pt x="0" y="0"/>
                  </a:moveTo>
                  <a:lnTo>
                    <a:pt x="0" y="0"/>
                  </a:lnTo>
                </a:path>
              </a:pathLst>
            </a:custGeom>
            <a:solidFill>
              <a:srgbClr val="0075BB">
                <a:alpha val="100000"/>
              </a:srgbClr>
            </a:solidFill>
            <a:ln w="9525">
              <a:noFill/>
            </a:ln>
          </p:spPr>
          <p:txBody>
            <a:bodyPr/>
            <a:lstStyle/>
            <a:p>
              <a:endParaRPr lang="zh-CN" altLang="en-US"/>
            </a:p>
          </p:txBody>
        </p:sp>
        <p:sp>
          <p:nvSpPr>
            <p:cNvPr id="4142" name="Freeform 1124"/>
            <p:cNvSpPr>
              <a:spLocks noEditPoints="1"/>
            </p:cNvSpPr>
            <p:nvPr/>
          </p:nvSpPr>
          <p:spPr>
            <a:xfrm>
              <a:off x="23406" y="0"/>
              <a:ext cx="83594" cy="443050"/>
            </a:xfrm>
            <a:custGeom>
              <a:avLst/>
              <a:gdLst/>
              <a:ahLst/>
              <a:cxnLst>
                <a:cxn ang="0">
                  <a:pos x="40125" y="419555"/>
                </a:cxn>
                <a:cxn ang="0">
                  <a:pos x="40125" y="419555"/>
                </a:cxn>
                <a:cxn ang="0">
                  <a:pos x="36781" y="419555"/>
                </a:cxn>
                <a:cxn ang="0">
                  <a:pos x="36781" y="443050"/>
                </a:cxn>
                <a:cxn ang="0">
                  <a:pos x="36781" y="419555"/>
                </a:cxn>
                <a:cxn ang="0">
                  <a:pos x="40125" y="419555"/>
                </a:cxn>
                <a:cxn ang="0">
                  <a:pos x="40125" y="419555"/>
                </a:cxn>
                <a:cxn ang="0">
                  <a:pos x="16719" y="396060"/>
                </a:cxn>
                <a:cxn ang="0">
                  <a:pos x="16719" y="396060"/>
                </a:cxn>
                <a:cxn ang="0">
                  <a:pos x="16719" y="396060"/>
                </a:cxn>
                <a:cxn ang="0">
                  <a:pos x="16719" y="396060"/>
                </a:cxn>
                <a:cxn ang="0">
                  <a:pos x="83594" y="0"/>
                </a:cxn>
                <a:cxn ang="0">
                  <a:pos x="83594" y="0"/>
                </a:cxn>
                <a:cxn ang="0">
                  <a:pos x="80250" y="0"/>
                </a:cxn>
                <a:cxn ang="0">
                  <a:pos x="76906" y="3356"/>
                </a:cxn>
                <a:cxn ang="0">
                  <a:pos x="73563" y="10069"/>
                </a:cxn>
                <a:cxn ang="0">
                  <a:pos x="66875" y="16782"/>
                </a:cxn>
                <a:cxn ang="0">
                  <a:pos x="60188" y="26852"/>
                </a:cxn>
                <a:cxn ang="0">
                  <a:pos x="56844" y="30208"/>
                </a:cxn>
                <a:cxn ang="0">
                  <a:pos x="56844" y="33564"/>
                </a:cxn>
                <a:cxn ang="0">
                  <a:pos x="53500" y="36921"/>
                </a:cxn>
                <a:cxn ang="0">
                  <a:pos x="50156" y="40277"/>
                </a:cxn>
                <a:cxn ang="0">
                  <a:pos x="36781" y="67129"/>
                </a:cxn>
                <a:cxn ang="0">
                  <a:pos x="30094" y="83911"/>
                </a:cxn>
                <a:cxn ang="0">
                  <a:pos x="26750" y="90624"/>
                </a:cxn>
                <a:cxn ang="0">
                  <a:pos x="26750" y="100693"/>
                </a:cxn>
                <a:cxn ang="0">
                  <a:pos x="23406" y="110763"/>
                </a:cxn>
                <a:cxn ang="0">
                  <a:pos x="20063" y="117475"/>
                </a:cxn>
                <a:cxn ang="0">
                  <a:pos x="20063" y="127545"/>
                </a:cxn>
                <a:cxn ang="0">
                  <a:pos x="16719" y="137614"/>
                </a:cxn>
                <a:cxn ang="0">
                  <a:pos x="16719" y="147683"/>
                </a:cxn>
                <a:cxn ang="0">
                  <a:pos x="13375" y="157753"/>
                </a:cxn>
                <a:cxn ang="0">
                  <a:pos x="10031" y="177891"/>
                </a:cxn>
                <a:cxn ang="0">
                  <a:pos x="3344" y="218169"/>
                </a:cxn>
                <a:cxn ang="0">
                  <a:pos x="0" y="258446"/>
                </a:cxn>
                <a:cxn ang="0">
                  <a:pos x="0" y="258446"/>
                </a:cxn>
                <a:cxn ang="0">
                  <a:pos x="0" y="258446"/>
                </a:cxn>
                <a:cxn ang="0">
                  <a:pos x="3344" y="218169"/>
                </a:cxn>
                <a:cxn ang="0">
                  <a:pos x="10031" y="177891"/>
                </a:cxn>
                <a:cxn ang="0">
                  <a:pos x="13375" y="157753"/>
                </a:cxn>
                <a:cxn ang="0">
                  <a:pos x="16719" y="147683"/>
                </a:cxn>
                <a:cxn ang="0">
                  <a:pos x="16719" y="137614"/>
                </a:cxn>
                <a:cxn ang="0">
                  <a:pos x="20063" y="127545"/>
                </a:cxn>
                <a:cxn ang="0">
                  <a:pos x="20063" y="117475"/>
                </a:cxn>
                <a:cxn ang="0">
                  <a:pos x="23406" y="110763"/>
                </a:cxn>
                <a:cxn ang="0">
                  <a:pos x="26750" y="100693"/>
                </a:cxn>
                <a:cxn ang="0">
                  <a:pos x="26750" y="90624"/>
                </a:cxn>
                <a:cxn ang="0">
                  <a:pos x="30094" y="83911"/>
                </a:cxn>
                <a:cxn ang="0">
                  <a:pos x="36781" y="67129"/>
                </a:cxn>
                <a:cxn ang="0">
                  <a:pos x="50156" y="40277"/>
                </a:cxn>
                <a:cxn ang="0">
                  <a:pos x="53500" y="36921"/>
                </a:cxn>
                <a:cxn ang="0">
                  <a:pos x="56844" y="33564"/>
                </a:cxn>
                <a:cxn ang="0">
                  <a:pos x="56844" y="30208"/>
                </a:cxn>
                <a:cxn ang="0">
                  <a:pos x="60188" y="26852"/>
                </a:cxn>
                <a:cxn ang="0">
                  <a:pos x="66875" y="16782"/>
                </a:cxn>
                <a:cxn ang="0">
                  <a:pos x="73563" y="10069"/>
                </a:cxn>
                <a:cxn ang="0">
                  <a:pos x="76906" y="3356"/>
                </a:cxn>
                <a:cxn ang="0">
                  <a:pos x="80250" y="0"/>
                </a:cxn>
                <a:cxn ang="0">
                  <a:pos x="83594" y="0"/>
                </a:cxn>
              </a:cxnLst>
              <a:rect l="0" t="0" r="0" b="0"/>
              <a:pathLst>
                <a:path w="25" h="132">
                  <a:moveTo>
                    <a:pt x="12" y="125"/>
                  </a:moveTo>
                  <a:cubicBezTo>
                    <a:pt x="12" y="125"/>
                    <a:pt x="12" y="125"/>
                    <a:pt x="12" y="125"/>
                  </a:cubicBezTo>
                  <a:cubicBezTo>
                    <a:pt x="11" y="125"/>
                    <a:pt x="11" y="125"/>
                    <a:pt x="11" y="125"/>
                  </a:cubicBezTo>
                  <a:cubicBezTo>
                    <a:pt x="11" y="132"/>
                    <a:pt x="11" y="132"/>
                    <a:pt x="11" y="132"/>
                  </a:cubicBezTo>
                  <a:cubicBezTo>
                    <a:pt x="11" y="125"/>
                    <a:pt x="11" y="125"/>
                    <a:pt x="11" y="125"/>
                  </a:cubicBezTo>
                  <a:cubicBezTo>
                    <a:pt x="12" y="125"/>
                    <a:pt x="12" y="125"/>
                    <a:pt x="12" y="125"/>
                  </a:cubicBezTo>
                  <a:cubicBezTo>
                    <a:pt x="12" y="125"/>
                    <a:pt x="12" y="125"/>
                    <a:pt x="12" y="125"/>
                  </a:cubicBezTo>
                  <a:moveTo>
                    <a:pt x="5" y="118"/>
                  </a:moveTo>
                  <a:cubicBezTo>
                    <a:pt x="5" y="118"/>
                    <a:pt x="5" y="118"/>
                    <a:pt x="5" y="118"/>
                  </a:cubicBezTo>
                  <a:cubicBezTo>
                    <a:pt x="5" y="118"/>
                    <a:pt x="5" y="118"/>
                    <a:pt x="5" y="118"/>
                  </a:cubicBezTo>
                  <a:cubicBezTo>
                    <a:pt x="5" y="118"/>
                    <a:pt x="5" y="118"/>
                    <a:pt x="5" y="118"/>
                  </a:cubicBezTo>
                  <a:moveTo>
                    <a:pt x="25" y="0"/>
                  </a:moveTo>
                  <a:cubicBezTo>
                    <a:pt x="25" y="0"/>
                    <a:pt x="25" y="0"/>
                    <a:pt x="25" y="0"/>
                  </a:cubicBezTo>
                  <a:cubicBezTo>
                    <a:pt x="24" y="0"/>
                    <a:pt x="24" y="0"/>
                    <a:pt x="24" y="0"/>
                  </a:cubicBezTo>
                  <a:cubicBezTo>
                    <a:pt x="24" y="0"/>
                    <a:pt x="24" y="1"/>
                    <a:pt x="23" y="1"/>
                  </a:cubicBezTo>
                  <a:cubicBezTo>
                    <a:pt x="23" y="2"/>
                    <a:pt x="22" y="2"/>
                    <a:pt x="22" y="3"/>
                  </a:cubicBezTo>
                  <a:cubicBezTo>
                    <a:pt x="21" y="4"/>
                    <a:pt x="20" y="4"/>
                    <a:pt x="20" y="5"/>
                  </a:cubicBezTo>
                  <a:cubicBezTo>
                    <a:pt x="19" y="6"/>
                    <a:pt x="18" y="7"/>
                    <a:pt x="18" y="8"/>
                  </a:cubicBezTo>
                  <a:cubicBezTo>
                    <a:pt x="17" y="9"/>
                    <a:pt x="17" y="9"/>
                    <a:pt x="17" y="9"/>
                  </a:cubicBezTo>
                  <a:cubicBezTo>
                    <a:pt x="17" y="10"/>
                    <a:pt x="17" y="10"/>
                    <a:pt x="17" y="10"/>
                  </a:cubicBezTo>
                  <a:cubicBezTo>
                    <a:pt x="16" y="11"/>
                    <a:pt x="16" y="11"/>
                    <a:pt x="16" y="11"/>
                  </a:cubicBezTo>
                  <a:cubicBezTo>
                    <a:pt x="15" y="12"/>
                    <a:pt x="15" y="12"/>
                    <a:pt x="15" y="12"/>
                  </a:cubicBezTo>
                  <a:cubicBezTo>
                    <a:pt x="14" y="14"/>
                    <a:pt x="12" y="17"/>
                    <a:pt x="11" y="20"/>
                  </a:cubicBezTo>
                  <a:cubicBezTo>
                    <a:pt x="10" y="22"/>
                    <a:pt x="10" y="23"/>
                    <a:pt x="9" y="25"/>
                  </a:cubicBezTo>
                  <a:cubicBezTo>
                    <a:pt x="9" y="26"/>
                    <a:pt x="9" y="27"/>
                    <a:pt x="8" y="27"/>
                  </a:cubicBezTo>
                  <a:cubicBezTo>
                    <a:pt x="8" y="28"/>
                    <a:pt x="8" y="29"/>
                    <a:pt x="8" y="30"/>
                  </a:cubicBezTo>
                  <a:cubicBezTo>
                    <a:pt x="7" y="31"/>
                    <a:pt x="7" y="32"/>
                    <a:pt x="7" y="33"/>
                  </a:cubicBezTo>
                  <a:cubicBezTo>
                    <a:pt x="7" y="34"/>
                    <a:pt x="6" y="34"/>
                    <a:pt x="6" y="35"/>
                  </a:cubicBezTo>
                  <a:cubicBezTo>
                    <a:pt x="6" y="36"/>
                    <a:pt x="6" y="37"/>
                    <a:pt x="6" y="38"/>
                  </a:cubicBezTo>
                  <a:cubicBezTo>
                    <a:pt x="5" y="39"/>
                    <a:pt x="5" y="40"/>
                    <a:pt x="5" y="41"/>
                  </a:cubicBezTo>
                  <a:cubicBezTo>
                    <a:pt x="5" y="42"/>
                    <a:pt x="5" y="43"/>
                    <a:pt x="5" y="44"/>
                  </a:cubicBezTo>
                  <a:cubicBezTo>
                    <a:pt x="4" y="45"/>
                    <a:pt x="4" y="46"/>
                    <a:pt x="4" y="47"/>
                  </a:cubicBezTo>
                  <a:cubicBezTo>
                    <a:pt x="4" y="49"/>
                    <a:pt x="3" y="51"/>
                    <a:pt x="3" y="53"/>
                  </a:cubicBezTo>
                  <a:cubicBezTo>
                    <a:pt x="2" y="57"/>
                    <a:pt x="2" y="61"/>
                    <a:pt x="1" y="65"/>
                  </a:cubicBezTo>
                  <a:cubicBezTo>
                    <a:pt x="1" y="69"/>
                    <a:pt x="0" y="73"/>
                    <a:pt x="0" y="77"/>
                  </a:cubicBezTo>
                  <a:cubicBezTo>
                    <a:pt x="0" y="77"/>
                    <a:pt x="0" y="77"/>
                    <a:pt x="0" y="77"/>
                  </a:cubicBezTo>
                  <a:cubicBezTo>
                    <a:pt x="0" y="77"/>
                    <a:pt x="0" y="77"/>
                    <a:pt x="0" y="77"/>
                  </a:cubicBezTo>
                  <a:cubicBezTo>
                    <a:pt x="0" y="73"/>
                    <a:pt x="1" y="69"/>
                    <a:pt x="1" y="65"/>
                  </a:cubicBezTo>
                  <a:cubicBezTo>
                    <a:pt x="2" y="61"/>
                    <a:pt x="2" y="57"/>
                    <a:pt x="3" y="53"/>
                  </a:cubicBezTo>
                  <a:cubicBezTo>
                    <a:pt x="3" y="51"/>
                    <a:pt x="4" y="49"/>
                    <a:pt x="4" y="47"/>
                  </a:cubicBezTo>
                  <a:cubicBezTo>
                    <a:pt x="4" y="46"/>
                    <a:pt x="4" y="45"/>
                    <a:pt x="5" y="44"/>
                  </a:cubicBezTo>
                  <a:cubicBezTo>
                    <a:pt x="5" y="43"/>
                    <a:pt x="5" y="42"/>
                    <a:pt x="5" y="41"/>
                  </a:cubicBezTo>
                  <a:cubicBezTo>
                    <a:pt x="5" y="40"/>
                    <a:pt x="5" y="39"/>
                    <a:pt x="6" y="38"/>
                  </a:cubicBezTo>
                  <a:cubicBezTo>
                    <a:pt x="6" y="37"/>
                    <a:pt x="6" y="36"/>
                    <a:pt x="6" y="35"/>
                  </a:cubicBezTo>
                  <a:cubicBezTo>
                    <a:pt x="6" y="34"/>
                    <a:pt x="7" y="34"/>
                    <a:pt x="7" y="33"/>
                  </a:cubicBezTo>
                  <a:cubicBezTo>
                    <a:pt x="7" y="32"/>
                    <a:pt x="7" y="31"/>
                    <a:pt x="8" y="30"/>
                  </a:cubicBezTo>
                  <a:cubicBezTo>
                    <a:pt x="8" y="29"/>
                    <a:pt x="8" y="28"/>
                    <a:pt x="8" y="27"/>
                  </a:cubicBezTo>
                  <a:cubicBezTo>
                    <a:pt x="9" y="27"/>
                    <a:pt x="9" y="26"/>
                    <a:pt x="9" y="25"/>
                  </a:cubicBezTo>
                  <a:cubicBezTo>
                    <a:pt x="10" y="23"/>
                    <a:pt x="10" y="22"/>
                    <a:pt x="11" y="20"/>
                  </a:cubicBezTo>
                  <a:cubicBezTo>
                    <a:pt x="12" y="17"/>
                    <a:pt x="14" y="14"/>
                    <a:pt x="15" y="12"/>
                  </a:cubicBezTo>
                  <a:cubicBezTo>
                    <a:pt x="16" y="11"/>
                    <a:pt x="16" y="11"/>
                    <a:pt x="16" y="11"/>
                  </a:cubicBezTo>
                  <a:cubicBezTo>
                    <a:pt x="17" y="10"/>
                    <a:pt x="17" y="10"/>
                    <a:pt x="17" y="10"/>
                  </a:cubicBezTo>
                  <a:cubicBezTo>
                    <a:pt x="17" y="9"/>
                    <a:pt x="17" y="9"/>
                    <a:pt x="17" y="9"/>
                  </a:cubicBezTo>
                  <a:cubicBezTo>
                    <a:pt x="18" y="8"/>
                    <a:pt x="18" y="8"/>
                    <a:pt x="18" y="8"/>
                  </a:cubicBezTo>
                  <a:cubicBezTo>
                    <a:pt x="18" y="7"/>
                    <a:pt x="19" y="6"/>
                    <a:pt x="20" y="5"/>
                  </a:cubicBezTo>
                  <a:cubicBezTo>
                    <a:pt x="20" y="4"/>
                    <a:pt x="21" y="4"/>
                    <a:pt x="22" y="3"/>
                  </a:cubicBezTo>
                  <a:cubicBezTo>
                    <a:pt x="22" y="2"/>
                    <a:pt x="23" y="2"/>
                    <a:pt x="23" y="1"/>
                  </a:cubicBezTo>
                  <a:cubicBezTo>
                    <a:pt x="24" y="1"/>
                    <a:pt x="24" y="0"/>
                    <a:pt x="24" y="0"/>
                  </a:cubicBezTo>
                  <a:cubicBezTo>
                    <a:pt x="25" y="0"/>
                    <a:pt x="25" y="0"/>
                    <a:pt x="25" y="0"/>
                  </a:cubicBezTo>
                </a:path>
              </a:pathLst>
            </a:custGeom>
            <a:solidFill>
              <a:srgbClr val="0075BB">
                <a:alpha val="100000"/>
              </a:srgbClr>
            </a:solidFill>
            <a:ln w="9525">
              <a:noFill/>
            </a:ln>
          </p:spPr>
          <p:txBody>
            <a:bodyPr/>
            <a:lstStyle/>
            <a:p>
              <a:endParaRPr lang="zh-CN" altLang="en-US"/>
            </a:p>
          </p:txBody>
        </p:sp>
        <p:sp>
          <p:nvSpPr>
            <p:cNvPr id="4143" name="Freeform 1125"/>
            <p:cNvSpPr/>
            <p:nvPr/>
          </p:nvSpPr>
          <p:spPr>
            <a:xfrm>
              <a:off x="23406" y="0"/>
              <a:ext cx="83594" cy="419643"/>
            </a:xfrm>
            <a:custGeom>
              <a:avLst/>
              <a:gdLst/>
              <a:ahLst/>
              <a:cxnLst>
                <a:cxn ang="0">
                  <a:pos x="83594" y="0"/>
                </a:cxn>
                <a:cxn ang="0">
                  <a:pos x="83594" y="0"/>
                </a:cxn>
                <a:cxn ang="0">
                  <a:pos x="80250" y="0"/>
                </a:cxn>
                <a:cxn ang="0">
                  <a:pos x="76906" y="3357"/>
                </a:cxn>
                <a:cxn ang="0">
                  <a:pos x="73563" y="10071"/>
                </a:cxn>
                <a:cxn ang="0">
                  <a:pos x="66875" y="16786"/>
                </a:cxn>
                <a:cxn ang="0">
                  <a:pos x="60188" y="26857"/>
                </a:cxn>
                <a:cxn ang="0">
                  <a:pos x="56844" y="30214"/>
                </a:cxn>
                <a:cxn ang="0">
                  <a:pos x="56844" y="33571"/>
                </a:cxn>
                <a:cxn ang="0">
                  <a:pos x="53500" y="36929"/>
                </a:cxn>
                <a:cxn ang="0">
                  <a:pos x="50156" y="40286"/>
                </a:cxn>
                <a:cxn ang="0">
                  <a:pos x="36781" y="67143"/>
                </a:cxn>
                <a:cxn ang="0">
                  <a:pos x="30094" y="83929"/>
                </a:cxn>
                <a:cxn ang="0">
                  <a:pos x="26750" y="90643"/>
                </a:cxn>
                <a:cxn ang="0">
                  <a:pos x="26750" y="100714"/>
                </a:cxn>
                <a:cxn ang="0">
                  <a:pos x="23406" y="110786"/>
                </a:cxn>
                <a:cxn ang="0">
                  <a:pos x="20063" y="117500"/>
                </a:cxn>
                <a:cxn ang="0">
                  <a:pos x="20063" y="127571"/>
                </a:cxn>
                <a:cxn ang="0">
                  <a:pos x="16719" y="137643"/>
                </a:cxn>
                <a:cxn ang="0">
                  <a:pos x="16719" y="147714"/>
                </a:cxn>
                <a:cxn ang="0">
                  <a:pos x="13375" y="157786"/>
                </a:cxn>
                <a:cxn ang="0">
                  <a:pos x="10031" y="177929"/>
                </a:cxn>
                <a:cxn ang="0">
                  <a:pos x="3344" y="218214"/>
                </a:cxn>
                <a:cxn ang="0">
                  <a:pos x="0" y="258500"/>
                </a:cxn>
                <a:cxn ang="0">
                  <a:pos x="0" y="258500"/>
                </a:cxn>
                <a:cxn ang="0">
                  <a:pos x="0" y="268572"/>
                </a:cxn>
                <a:cxn ang="0">
                  <a:pos x="10031" y="261857"/>
                </a:cxn>
                <a:cxn ang="0">
                  <a:pos x="36781" y="386072"/>
                </a:cxn>
                <a:cxn ang="0">
                  <a:pos x="16719" y="396143"/>
                </a:cxn>
                <a:cxn ang="0">
                  <a:pos x="16719" y="396143"/>
                </a:cxn>
                <a:cxn ang="0">
                  <a:pos x="16719" y="396143"/>
                </a:cxn>
                <a:cxn ang="0">
                  <a:pos x="40125" y="419643"/>
                </a:cxn>
                <a:cxn ang="0">
                  <a:pos x="40125" y="419643"/>
                </a:cxn>
                <a:cxn ang="0">
                  <a:pos x="40125" y="419643"/>
                </a:cxn>
                <a:cxn ang="0">
                  <a:pos x="66875" y="419643"/>
                </a:cxn>
                <a:cxn ang="0">
                  <a:pos x="83594" y="0"/>
                </a:cxn>
              </a:cxnLst>
              <a:rect l="0" t="0" r="0" b="0"/>
              <a:pathLst>
                <a:path w="25" h="125">
                  <a:moveTo>
                    <a:pt x="25" y="0"/>
                  </a:moveTo>
                  <a:cubicBezTo>
                    <a:pt x="25" y="0"/>
                    <a:pt x="25" y="0"/>
                    <a:pt x="25" y="0"/>
                  </a:cubicBezTo>
                  <a:cubicBezTo>
                    <a:pt x="24" y="0"/>
                    <a:pt x="24" y="0"/>
                    <a:pt x="24" y="0"/>
                  </a:cubicBezTo>
                  <a:cubicBezTo>
                    <a:pt x="24" y="0"/>
                    <a:pt x="24" y="1"/>
                    <a:pt x="23" y="1"/>
                  </a:cubicBezTo>
                  <a:cubicBezTo>
                    <a:pt x="23" y="2"/>
                    <a:pt x="22" y="2"/>
                    <a:pt x="22" y="3"/>
                  </a:cubicBezTo>
                  <a:cubicBezTo>
                    <a:pt x="21" y="4"/>
                    <a:pt x="20" y="4"/>
                    <a:pt x="20" y="5"/>
                  </a:cubicBezTo>
                  <a:cubicBezTo>
                    <a:pt x="19" y="6"/>
                    <a:pt x="18" y="7"/>
                    <a:pt x="18" y="8"/>
                  </a:cubicBezTo>
                  <a:cubicBezTo>
                    <a:pt x="17" y="9"/>
                    <a:pt x="17" y="9"/>
                    <a:pt x="17" y="9"/>
                  </a:cubicBezTo>
                  <a:cubicBezTo>
                    <a:pt x="17" y="10"/>
                    <a:pt x="17" y="10"/>
                    <a:pt x="17" y="10"/>
                  </a:cubicBezTo>
                  <a:cubicBezTo>
                    <a:pt x="16" y="11"/>
                    <a:pt x="16" y="11"/>
                    <a:pt x="16" y="11"/>
                  </a:cubicBezTo>
                  <a:cubicBezTo>
                    <a:pt x="15" y="12"/>
                    <a:pt x="15" y="12"/>
                    <a:pt x="15" y="12"/>
                  </a:cubicBezTo>
                  <a:cubicBezTo>
                    <a:pt x="14" y="14"/>
                    <a:pt x="12" y="17"/>
                    <a:pt x="11" y="20"/>
                  </a:cubicBezTo>
                  <a:cubicBezTo>
                    <a:pt x="10" y="22"/>
                    <a:pt x="10" y="23"/>
                    <a:pt x="9" y="25"/>
                  </a:cubicBezTo>
                  <a:cubicBezTo>
                    <a:pt x="9" y="26"/>
                    <a:pt x="9" y="27"/>
                    <a:pt x="8" y="27"/>
                  </a:cubicBezTo>
                  <a:cubicBezTo>
                    <a:pt x="8" y="28"/>
                    <a:pt x="8" y="29"/>
                    <a:pt x="8" y="30"/>
                  </a:cubicBezTo>
                  <a:cubicBezTo>
                    <a:pt x="7" y="31"/>
                    <a:pt x="7" y="32"/>
                    <a:pt x="7" y="33"/>
                  </a:cubicBezTo>
                  <a:cubicBezTo>
                    <a:pt x="7" y="34"/>
                    <a:pt x="6" y="34"/>
                    <a:pt x="6" y="35"/>
                  </a:cubicBezTo>
                  <a:cubicBezTo>
                    <a:pt x="6" y="36"/>
                    <a:pt x="6" y="37"/>
                    <a:pt x="6" y="38"/>
                  </a:cubicBezTo>
                  <a:cubicBezTo>
                    <a:pt x="5" y="39"/>
                    <a:pt x="5" y="40"/>
                    <a:pt x="5" y="41"/>
                  </a:cubicBezTo>
                  <a:cubicBezTo>
                    <a:pt x="5" y="42"/>
                    <a:pt x="5" y="43"/>
                    <a:pt x="5" y="44"/>
                  </a:cubicBezTo>
                  <a:cubicBezTo>
                    <a:pt x="4" y="45"/>
                    <a:pt x="4" y="46"/>
                    <a:pt x="4" y="47"/>
                  </a:cubicBezTo>
                  <a:cubicBezTo>
                    <a:pt x="4" y="49"/>
                    <a:pt x="3" y="51"/>
                    <a:pt x="3" y="53"/>
                  </a:cubicBezTo>
                  <a:cubicBezTo>
                    <a:pt x="2" y="57"/>
                    <a:pt x="2" y="61"/>
                    <a:pt x="1" y="65"/>
                  </a:cubicBezTo>
                  <a:cubicBezTo>
                    <a:pt x="1" y="69"/>
                    <a:pt x="0" y="73"/>
                    <a:pt x="0" y="77"/>
                  </a:cubicBezTo>
                  <a:cubicBezTo>
                    <a:pt x="0" y="77"/>
                    <a:pt x="0" y="77"/>
                    <a:pt x="0" y="77"/>
                  </a:cubicBezTo>
                  <a:cubicBezTo>
                    <a:pt x="0" y="78"/>
                    <a:pt x="0" y="79"/>
                    <a:pt x="0" y="80"/>
                  </a:cubicBezTo>
                  <a:cubicBezTo>
                    <a:pt x="3" y="78"/>
                    <a:pt x="3" y="78"/>
                    <a:pt x="3" y="78"/>
                  </a:cubicBezTo>
                  <a:cubicBezTo>
                    <a:pt x="11" y="115"/>
                    <a:pt x="11" y="115"/>
                    <a:pt x="11" y="115"/>
                  </a:cubicBezTo>
                  <a:cubicBezTo>
                    <a:pt x="9" y="115"/>
                    <a:pt x="7" y="116"/>
                    <a:pt x="5" y="118"/>
                  </a:cubicBezTo>
                  <a:cubicBezTo>
                    <a:pt x="5" y="118"/>
                    <a:pt x="5" y="118"/>
                    <a:pt x="5" y="118"/>
                  </a:cubicBezTo>
                  <a:cubicBezTo>
                    <a:pt x="5" y="118"/>
                    <a:pt x="5" y="118"/>
                    <a:pt x="5" y="118"/>
                  </a:cubicBezTo>
                  <a:cubicBezTo>
                    <a:pt x="6" y="121"/>
                    <a:pt x="9" y="123"/>
                    <a:pt x="12" y="125"/>
                  </a:cubicBezTo>
                  <a:cubicBezTo>
                    <a:pt x="12" y="125"/>
                    <a:pt x="12" y="125"/>
                    <a:pt x="12" y="125"/>
                  </a:cubicBezTo>
                  <a:cubicBezTo>
                    <a:pt x="12" y="125"/>
                    <a:pt x="12" y="125"/>
                    <a:pt x="12" y="125"/>
                  </a:cubicBezTo>
                  <a:cubicBezTo>
                    <a:pt x="20" y="125"/>
                    <a:pt x="20" y="125"/>
                    <a:pt x="20" y="125"/>
                  </a:cubicBezTo>
                  <a:cubicBezTo>
                    <a:pt x="6" y="61"/>
                    <a:pt x="24" y="1"/>
                    <a:pt x="25" y="0"/>
                  </a:cubicBezTo>
                </a:path>
              </a:pathLst>
            </a:custGeom>
            <a:solidFill>
              <a:srgbClr val="0075BB">
                <a:alpha val="100000"/>
              </a:srgbClr>
            </a:solidFill>
            <a:ln w="9525">
              <a:noFill/>
            </a:ln>
          </p:spPr>
          <p:txBody>
            <a:bodyPr/>
            <a:lstStyle/>
            <a:p>
              <a:endParaRPr lang="zh-CN" altLang="en-US"/>
            </a:p>
          </p:txBody>
        </p:sp>
        <p:sp>
          <p:nvSpPr>
            <p:cNvPr id="4144" name="Freeform 1126"/>
            <p:cNvSpPr/>
            <p:nvPr/>
          </p:nvSpPr>
          <p:spPr>
            <a:xfrm>
              <a:off x="60188" y="419643"/>
              <a:ext cx="33438" cy="23406"/>
            </a:xfrm>
            <a:custGeom>
              <a:avLst/>
              <a:gdLst/>
              <a:ahLst/>
              <a:cxnLst>
                <a:cxn ang="0">
                  <a:pos x="0" y="0"/>
                </a:cxn>
                <a:cxn ang="0">
                  <a:pos x="0" y="23406"/>
                </a:cxn>
                <a:cxn ang="0">
                  <a:pos x="13375" y="23406"/>
                </a:cxn>
                <a:cxn ang="0">
                  <a:pos x="13375" y="10031"/>
                </a:cxn>
                <a:cxn ang="0">
                  <a:pos x="33438" y="10031"/>
                </a:cxn>
                <a:cxn ang="0">
                  <a:pos x="30094" y="0"/>
                </a:cxn>
                <a:cxn ang="0">
                  <a:pos x="3344" y="0"/>
                </a:cxn>
                <a:cxn ang="0">
                  <a:pos x="0" y="0"/>
                </a:cxn>
              </a:cxnLst>
              <a:rect l="0" t="0" r="0" b="0"/>
              <a:pathLst>
                <a:path w="10" h="7">
                  <a:moveTo>
                    <a:pt x="0" y="0"/>
                  </a:moveTo>
                  <a:cubicBezTo>
                    <a:pt x="0" y="7"/>
                    <a:pt x="0" y="7"/>
                    <a:pt x="0" y="7"/>
                  </a:cubicBezTo>
                  <a:cubicBezTo>
                    <a:pt x="4" y="7"/>
                    <a:pt x="4" y="7"/>
                    <a:pt x="4" y="7"/>
                  </a:cubicBezTo>
                  <a:cubicBezTo>
                    <a:pt x="4" y="3"/>
                    <a:pt x="4" y="3"/>
                    <a:pt x="4" y="3"/>
                  </a:cubicBezTo>
                  <a:cubicBezTo>
                    <a:pt x="10" y="3"/>
                    <a:pt x="10" y="3"/>
                    <a:pt x="10" y="3"/>
                  </a:cubicBezTo>
                  <a:cubicBezTo>
                    <a:pt x="10" y="2"/>
                    <a:pt x="10" y="1"/>
                    <a:pt x="9" y="0"/>
                  </a:cubicBezTo>
                  <a:cubicBezTo>
                    <a:pt x="1" y="0"/>
                    <a:pt x="1" y="0"/>
                    <a:pt x="1" y="0"/>
                  </a:cubicBezTo>
                  <a:cubicBezTo>
                    <a:pt x="0" y="0"/>
                    <a:pt x="0" y="0"/>
                    <a:pt x="0" y="0"/>
                  </a:cubicBezTo>
                </a:path>
              </a:pathLst>
            </a:custGeom>
            <a:solidFill>
              <a:srgbClr val="0075BB">
                <a:alpha val="100000"/>
              </a:srgbClr>
            </a:solidFill>
            <a:ln w="9525">
              <a:noFill/>
            </a:ln>
          </p:spPr>
          <p:txBody>
            <a:bodyPr/>
            <a:lstStyle/>
            <a:p>
              <a:endParaRPr lang="zh-CN" altLang="en-US"/>
            </a:p>
          </p:txBody>
        </p:sp>
        <p:sp>
          <p:nvSpPr>
            <p:cNvPr id="4145" name="Freeform 1127"/>
            <p:cNvSpPr>
              <a:spLocks noEditPoints="1"/>
            </p:cNvSpPr>
            <p:nvPr/>
          </p:nvSpPr>
          <p:spPr>
            <a:xfrm>
              <a:off x="0" y="443050"/>
              <a:ext cx="0" cy="0"/>
            </a:xfrm>
            <a:custGeom>
              <a:avLst/>
              <a:gdLst/>
              <a:ahLst/>
              <a:cxnLst>
                <a:cxn ang="0">
                  <a:pos x="0" y="0"/>
                </a:cxn>
                <a:cxn ang="0">
                  <a:pos x="0" y="0"/>
                </a:cxn>
                <a:cxn ang="0">
                  <a:pos x="0" y="0"/>
                </a:cxn>
                <a:cxn ang="0">
                  <a:pos x="0" y="0"/>
                </a:cxn>
                <a:cxn ang="0">
                  <a:pos x="0" y="0"/>
                </a:cxn>
                <a:cxn ang="0">
                  <a:pos x="0" y="0"/>
                </a:cxn>
              </a:cxnLst>
              <a:rect l="0" t="0" r="0" b="0"/>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75BB">
                <a:alpha val="100000"/>
              </a:srgbClr>
            </a:solidFill>
            <a:ln w="9525">
              <a:noFill/>
            </a:ln>
          </p:spPr>
          <p:txBody>
            <a:bodyPr/>
            <a:lstStyle/>
            <a:p>
              <a:endParaRPr lang="zh-CN" altLang="en-US"/>
            </a:p>
          </p:txBody>
        </p:sp>
        <p:sp>
          <p:nvSpPr>
            <p:cNvPr id="4146" name="Freeform 1128"/>
            <p:cNvSpPr/>
            <p:nvPr/>
          </p:nvSpPr>
          <p:spPr>
            <a:xfrm>
              <a:off x="0" y="262486"/>
              <a:ext cx="60188" cy="180563"/>
            </a:xfrm>
            <a:custGeom>
              <a:avLst/>
              <a:gdLst/>
              <a:ahLst/>
              <a:cxnLst>
                <a:cxn ang="0">
                  <a:pos x="33438" y="0"/>
                </a:cxn>
                <a:cxn ang="0">
                  <a:pos x="23406" y="6688"/>
                </a:cxn>
                <a:cxn ang="0">
                  <a:pos x="23406" y="6688"/>
                </a:cxn>
                <a:cxn ang="0">
                  <a:pos x="0" y="30094"/>
                </a:cxn>
                <a:cxn ang="0">
                  <a:pos x="0" y="180563"/>
                </a:cxn>
                <a:cxn ang="0">
                  <a:pos x="0" y="180563"/>
                </a:cxn>
                <a:cxn ang="0">
                  <a:pos x="0" y="180563"/>
                </a:cxn>
                <a:cxn ang="0">
                  <a:pos x="0" y="180563"/>
                </a:cxn>
                <a:cxn ang="0">
                  <a:pos x="0" y="180563"/>
                </a:cxn>
                <a:cxn ang="0">
                  <a:pos x="40125" y="133750"/>
                </a:cxn>
                <a:cxn ang="0">
                  <a:pos x="40125" y="133750"/>
                </a:cxn>
                <a:cxn ang="0">
                  <a:pos x="40125" y="133750"/>
                </a:cxn>
                <a:cxn ang="0">
                  <a:pos x="60188" y="123719"/>
                </a:cxn>
                <a:cxn ang="0">
                  <a:pos x="33438" y="0"/>
                </a:cxn>
              </a:cxnLst>
              <a:rect l="0" t="0" r="0" b="0"/>
              <a:pathLst>
                <a:path w="18" h="54">
                  <a:moveTo>
                    <a:pt x="10" y="0"/>
                  </a:moveTo>
                  <a:cubicBezTo>
                    <a:pt x="7" y="2"/>
                    <a:pt x="7" y="2"/>
                    <a:pt x="7" y="2"/>
                  </a:cubicBezTo>
                  <a:cubicBezTo>
                    <a:pt x="7" y="2"/>
                    <a:pt x="7" y="2"/>
                    <a:pt x="7" y="2"/>
                  </a:cubicBezTo>
                  <a:cubicBezTo>
                    <a:pt x="0" y="9"/>
                    <a:pt x="0" y="9"/>
                    <a:pt x="0" y="9"/>
                  </a:cubicBezTo>
                  <a:cubicBezTo>
                    <a:pt x="0" y="54"/>
                    <a:pt x="0" y="54"/>
                    <a:pt x="0" y="54"/>
                  </a:cubicBezTo>
                  <a:cubicBezTo>
                    <a:pt x="0" y="54"/>
                    <a:pt x="0" y="54"/>
                    <a:pt x="0" y="54"/>
                  </a:cubicBezTo>
                  <a:cubicBezTo>
                    <a:pt x="0" y="54"/>
                    <a:pt x="0" y="54"/>
                    <a:pt x="0" y="54"/>
                  </a:cubicBezTo>
                  <a:cubicBezTo>
                    <a:pt x="0" y="54"/>
                    <a:pt x="0" y="54"/>
                    <a:pt x="0" y="54"/>
                  </a:cubicBezTo>
                  <a:cubicBezTo>
                    <a:pt x="0" y="54"/>
                    <a:pt x="0" y="54"/>
                    <a:pt x="0" y="54"/>
                  </a:cubicBezTo>
                  <a:cubicBezTo>
                    <a:pt x="0" y="54"/>
                    <a:pt x="5" y="45"/>
                    <a:pt x="12" y="40"/>
                  </a:cubicBezTo>
                  <a:cubicBezTo>
                    <a:pt x="12" y="40"/>
                    <a:pt x="12" y="40"/>
                    <a:pt x="12" y="40"/>
                  </a:cubicBezTo>
                  <a:cubicBezTo>
                    <a:pt x="12" y="40"/>
                    <a:pt x="12" y="40"/>
                    <a:pt x="12" y="40"/>
                  </a:cubicBezTo>
                  <a:cubicBezTo>
                    <a:pt x="14" y="38"/>
                    <a:pt x="16" y="37"/>
                    <a:pt x="18" y="37"/>
                  </a:cubicBezTo>
                  <a:cubicBezTo>
                    <a:pt x="10" y="0"/>
                    <a:pt x="10" y="0"/>
                    <a:pt x="10" y="0"/>
                  </a:cubicBezTo>
                </a:path>
              </a:pathLst>
            </a:custGeom>
            <a:solidFill>
              <a:srgbClr val="0075BB">
                <a:alpha val="100000"/>
              </a:srgbClr>
            </a:solidFill>
            <a:ln w="9525">
              <a:noFill/>
            </a:ln>
          </p:spPr>
          <p:txBody>
            <a:bodyPr/>
            <a:lstStyle/>
            <a:p>
              <a:endParaRPr lang="zh-CN" altLang="en-US"/>
            </a:p>
          </p:txBody>
        </p:sp>
        <p:sp>
          <p:nvSpPr>
            <p:cNvPr id="4147" name="Freeform 1131"/>
            <p:cNvSpPr/>
            <p:nvPr/>
          </p:nvSpPr>
          <p:spPr>
            <a:xfrm>
              <a:off x="73563" y="429675"/>
              <a:ext cx="56844" cy="13375"/>
            </a:xfrm>
            <a:custGeom>
              <a:avLst/>
              <a:gdLst/>
              <a:ahLst/>
              <a:cxnLst>
                <a:cxn ang="0">
                  <a:pos x="56844" y="0"/>
                </a:cxn>
                <a:cxn ang="0">
                  <a:pos x="20063" y="0"/>
                </a:cxn>
                <a:cxn ang="0">
                  <a:pos x="23406" y="13375"/>
                </a:cxn>
                <a:cxn ang="0">
                  <a:pos x="0" y="13375"/>
                </a:cxn>
                <a:cxn ang="0">
                  <a:pos x="56844" y="13375"/>
                </a:cxn>
                <a:cxn ang="0">
                  <a:pos x="56844" y="0"/>
                </a:cxn>
              </a:cxnLst>
              <a:rect l="0" t="0" r="0" b="0"/>
              <a:pathLst>
                <a:path w="17" h="4">
                  <a:moveTo>
                    <a:pt x="17" y="0"/>
                  </a:moveTo>
                  <a:cubicBezTo>
                    <a:pt x="6" y="0"/>
                    <a:pt x="6" y="0"/>
                    <a:pt x="6" y="0"/>
                  </a:cubicBezTo>
                  <a:cubicBezTo>
                    <a:pt x="7" y="2"/>
                    <a:pt x="7" y="3"/>
                    <a:pt x="7" y="4"/>
                  </a:cubicBezTo>
                  <a:cubicBezTo>
                    <a:pt x="0" y="4"/>
                    <a:pt x="0" y="4"/>
                    <a:pt x="0" y="4"/>
                  </a:cubicBezTo>
                  <a:cubicBezTo>
                    <a:pt x="17" y="4"/>
                    <a:pt x="17" y="4"/>
                    <a:pt x="17" y="4"/>
                  </a:cubicBezTo>
                  <a:cubicBezTo>
                    <a:pt x="17" y="0"/>
                    <a:pt x="17" y="0"/>
                    <a:pt x="17" y="0"/>
                  </a:cubicBezTo>
                </a:path>
              </a:pathLst>
            </a:custGeom>
            <a:solidFill>
              <a:srgbClr val="0075BB">
                <a:alpha val="100000"/>
              </a:srgbClr>
            </a:solidFill>
            <a:ln w="9525">
              <a:noFill/>
            </a:ln>
          </p:spPr>
          <p:txBody>
            <a:bodyPr/>
            <a:lstStyle/>
            <a:p>
              <a:endParaRPr lang="zh-CN" altLang="en-US"/>
            </a:p>
          </p:txBody>
        </p:sp>
        <p:sp>
          <p:nvSpPr>
            <p:cNvPr id="4148" name="Freeform 1132"/>
            <p:cNvSpPr/>
            <p:nvPr/>
          </p:nvSpPr>
          <p:spPr>
            <a:xfrm>
              <a:off x="73563" y="429675"/>
              <a:ext cx="23406" cy="13375"/>
            </a:xfrm>
            <a:custGeom>
              <a:avLst/>
              <a:gdLst/>
              <a:ahLst/>
              <a:cxnLst>
                <a:cxn ang="0">
                  <a:pos x="20062" y="0"/>
                </a:cxn>
                <a:cxn ang="0">
                  <a:pos x="0" y="0"/>
                </a:cxn>
                <a:cxn ang="0">
                  <a:pos x="0" y="13375"/>
                </a:cxn>
                <a:cxn ang="0">
                  <a:pos x="23406" y="13375"/>
                </a:cxn>
                <a:cxn ang="0">
                  <a:pos x="20062" y="0"/>
                </a:cxn>
              </a:cxnLst>
              <a:rect l="0" t="0" r="0" b="0"/>
              <a:pathLst>
                <a:path w="7" h="4">
                  <a:moveTo>
                    <a:pt x="6" y="0"/>
                  </a:moveTo>
                  <a:cubicBezTo>
                    <a:pt x="0" y="0"/>
                    <a:pt x="0" y="0"/>
                    <a:pt x="0" y="0"/>
                  </a:cubicBezTo>
                  <a:cubicBezTo>
                    <a:pt x="0" y="4"/>
                    <a:pt x="0" y="4"/>
                    <a:pt x="0" y="4"/>
                  </a:cubicBezTo>
                  <a:cubicBezTo>
                    <a:pt x="7" y="4"/>
                    <a:pt x="7" y="4"/>
                    <a:pt x="7" y="4"/>
                  </a:cubicBezTo>
                  <a:cubicBezTo>
                    <a:pt x="7" y="3"/>
                    <a:pt x="7" y="2"/>
                    <a:pt x="6" y="0"/>
                  </a:cubicBezTo>
                </a:path>
              </a:pathLst>
            </a:custGeom>
            <a:solidFill>
              <a:srgbClr val="0075BB">
                <a:alpha val="100000"/>
              </a:srgbClr>
            </a:solidFill>
            <a:ln w="9525">
              <a:noFill/>
            </a:ln>
          </p:spPr>
          <p:txBody>
            <a:bodyPr/>
            <a:lstStyle/>
            <a:p>
              <a:endParaRPr lang="zh-CN" altLang="en-US"/>
            </a:p>
          </p:txBody>
        </p:sp>
      </p:grpSp>
      <p:grpSp>
        <p:nvGrpSpPr>
          <p:cNvPr id="4102" name="组合 232"/>
          <p:cNvGrpSpPr/>
          <p:nvPr/>
        </p:nvGrpSpPr>
        <p:grpSpPr>
          <a:xfrm>
            <a:off x="4852988" y="4814888"/>
            <a:ext cx="238125" cy="1095375"/>
            <a:chOff x="0" y="0"/>
            <a:chExt cx="237408" cy="1095638"/>
          </a:xfrm>
        </p:grpSpPr>
        <p:sp>
          <p:nvSpPr>
            <p:cNvPr id="4122" name="Rectangle 1141"/>
            <p:cNvSpPr/>
            <p:nvPr/>
          </p:nvSpPr>
          <p:spPr>
            <a:xfrm>
              <a:off x="88945" y="486517"/>
              <a:ext cx="48149" cy="609121"/>
            </a:xfrm>
            <a:prstGeom prst="rect">
              <a:avLst/>
            </a:prstGeom>
            <a:solidFill>
              <a:srgbClr val="A6A6A6"/>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23" name="Freeform 1107"/>
            <p:cNvSpPr>
              <a:spLocks noEditPoints="1"/>
            </p:cNvSpPr>
            <p:nvPr/>
          </p:nvSpPr>
          <p:spPr>
            <a:xfrm>
              <a:off x="26750" y="0"/>
              <a:ext cx="177220" cy="453081"/>
            </a:xfrm>
            <a:custGeom>
              <a:avLst/>
              <a:gdLst/>
              <a:ahLst/>
              <a:cxnLst>
                <a:cxn ang="0">
                  <a:pos x="16719" y="429588"/>
                </a:cxn>
                <a:cxn ang="0">
                  <a:pos x="16719" y="429588"/>
                </a:cxn>
                <a:cxn ang="0">
                  <a:pos x="40125" y="453081"/>
                </a:cxn>
                <a:cxn ang="0">
                  <a:pos x="40125" y="453081"/>
                </a:cxn>
                <a:cxn ang="0">
                  <a:pos x="16719" y="429588"/>
                </a:cxn>
                <a:cxn ang="0">
                  <a:pos x="16719" y="429588"/>
                </a:cxn>
                <a:cxn ang="0">
                  <a:pos x="0" y="285273"/>
                </a:cxn>
                <a:cxn ang="0">
                  <a:pos x="0" y="291986"/>
                </a:cxn>
                <a:cxn ang="0">
                  <a:pos x="0" y="291986"/>
                </a:cxn>
                <a:cxn ang="0">
                  <a:pos x="0" y="285273"/>
                </a:cxn>
                <a:cxn ang="0">
                  <a:pos x="90282" y="0"/>
                </a:cxn>
                <a:cxn ang="0">
                  <a:pos x="90282" y="0"/>
                </a:cxn>
                <a:cxn ang="0">
                  <a:pos x="90282" y="0"/>
                </a:cxn>
                <a:cxn ang="0">
                  <a:pos x="90282" y="0"/>
                </a:cxn>
                <a:cxn ang="0">
                  <a:pos x="90282" y="0"/>
                </a:cxn>
                <a:cxn ang="0">
                  <a:pos x="90282" y="0"/>
                </a:cxn>
                <a:cxn ang="0">
                  <a:pos x="90282" y="0"/>
                </a:cxn>
                <a:cxn ang="0">
                  <a:pos x="73563" y="453081"/>
                </a:cxn>
                <a:cxn ang="0">
                  <a:pos x="133751" y="453081"/>
                </a:cxn>
                <a:cxn ang="0">
                  <a:pos x="133751" y="453081"/>
                </a:cxn>
                <a:cxn ang="0">
                  <a:pos x="160501" y="429588"/>
                </a:cxn>
                <a:cxn ang="0">
                  <a:pos x="160501" y="429588"/>
                </a:cxn>
                <a:cxn ang="0">
                  <a:pos x="140438" y="422876"/>
                </a:cxn>
                <a:cxn ang="0">
                  <a:pos x="173876" y="288629"/>
                </a:cxn>
                <a:cxn ang="0">
                  <a:pos x="177220" y="291986"/>
                </a:cxn>
                <a:cxn ang="0">
                  <a:pos x="177220" y="281917"/>
                </a:cxn>
                <a:cxn ang="0">
                  <a:pos x="173876" y="238287"/>
                </a:cxn>
                <a:cxn ang="0">
                  <a:pos x="167189" y="191301"/>
                </a:cxn>
                <a:cxn ang="0">
                  <a:pos x="163845" y="171164"/>
                </a:cxn>
                <a:cxn ang="0">
                  <a:pos x="160501" y="161095"/>
                </a:cxn>
                <a:cxn ang="0">
                  <a:pos x="160501" y="151027"/>
                </a:cxn>
                <a:cxn ang="0">
                  <a:pos x="157157" y="140959"/>
                </a:cxn>
                <a:cxn ang="0">
                  <a:pos x="157157" y="130890"/>
                </a:cxn>
                <a:cxn ang="0">
                  <a:pos x="153814" y="120822"/>
                </a:cxn>
                <a:cxn ang="0">
                  <a:pos x="150470" y="110753"/>
                </a:cxn>
                <a:cxn ang="0">
                  <a:pos x="147126" y="100685"/>
                </a:cxn>
                <a:cxn ang="0">
                  <a:pos x="143782" y="90616"/>
                </a:cxn>
                <a:cxn ang="0">
                  <a:pos x="137095" y="73835"/>
                </a:cxn>
                <a:cxn ang="0">
                  <a:pos x="123720" y="43630"/>
                </a:cxn>
                <a:cxn ang="0">
                  <a:pos x="120376" y="40274"/>
                </a:cxn>
                <a:cxn ang="0">
                  <a:pos x="117032" y="36918"/>
                </a:cxn>
                <a:cxn ang="0">
                  <a:pos x="117032" y="33562"/>
                </a:cxn>
                <a:cxn ang="0">
                  <a:pos x="113688" y="30205"/>
                </a:cxn>
                <a:cxn ang="0">
                  <a:pos x="107001" y="20137"/>
                </a:cxn>
                <a:cxn ang="0">
                  <a:pos x="100313" y="10068"/>
                </a:cxn>
                <a:cxn ang="0">
                  <a:pos x="93626" y="6712"/>
                </a:cxn>
                <a:cxn ang="0">
                  <a:pos x="90282" y="0"/>
                </a:cxn>
                <a:cxn ang="0">
                  <a:pos x="90282" y="0"/>
                </a:cxn>
              </a:cxnLst>
              <a:rect l="0" t="0" r="0" b="0"/>
              <a:pathLst>
                <a:path w="53" h="135">
                  <a:moveTo>
                    <a:pt x="5" y="128"/>
                  </a:moveTo>
                  <a:cubicBezTo>
                    <a:pt x="5" y="128"/>
                    <a:pt x="5" y="128"/>
                    <a:pt x="5" y="128"/>
                  </a:cubicBezTo>
                  <a:cubicBezTo>
                    <a:pt x="7" y="131"/>
                    <a:pt x="9" y="133"/>
                    <a:pt x="12" y="135"/>
                  </a:cubicBezTo>
                  <a:cubicBezTo>
                    <a:pt x="12" y="135"/>
                    <a:pt x="12" y="135"/>
                    <a:pt x="12" y="135"/>
                  </a:cubicBezTo>
                  <a:cubicBezTo>
                    <a:pt x="9" y="133"/>
                    <a:pt x="7" y="131"/>
                    <a:pt x="5" y="128"/>
                  </a:cubicBezTo>
                  <a:cubicBezTo>
                    <a:pt x="5" y="128"/>
                    <a:pt x="5" y="128"/>
                    <a:pt x="5" y="128"/>
                  </a:cubicBezTo>
                  <a:moveTo>
                    <a:pt x="0" y="85"/>
                  </a:moveTo>
                  <a:cubicBezTo>
                    <a:pt x="0" y="85"/>
                    <a:pt x="0" y="86"/>
                    <a:pt x="0" y="87"/>
                  </a:cubicBezTo>
                  <a:cubicBezTo>
                    <a:pt x="0" y="87"/>
                    <a:pt x="0" y="87"/>
                    <a:pt x="0" y="87"/>
                  </a:cubicBezTo>
                  <a:cubicBezTo>
                    <a:pt x="0" y="86"/>
                    <a:pt x="0" y="85"/>
                    <a:pt x="0" y="85"/>
                  </a:cubicBezTo>
                  <a:moveTo>
                    <a:pt x="27" y="0"/>
                  </a:move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6" y="2"/>
                    <a:pt x="7" y="66"/>
                    <a:pt x="22" y="135"/>
                  </a:cubicBezTo>
                  <a:cubicBezTo>
                    <a:pt x="40" y="135"/>
                    <a:pt x="40" y="135"/>
                    <a:pt x="40" y="135"/>
                  </a:cubicBezTo>
                  <a:cubicBezTo>
                    <a:pt x="40" y="135"/>
                    <a:pt x="40" y="135"/>
                    <a:pt x="40" y="135"/>
                  </a:cubicBezTo>
                  <a:cubicBezTo>
                    <a:pt x="44" y="133"/>
                    <a:pt x="46" y="131"/>
                    <a:pt x="48" y="128"/>
                  </a:cubicBezTo>
                  <a:cubicBezTo>
                    <a:pt x="48" y="128"/>
                    <a:pt x="48" y="128"/>
                    <a:pt x="48" y="128"/>
                  </a:cubicBezTo>
                  <a:cubicBezTo>
                    <a:pt x="46" y="127"/>
                    <a:pt x="44" y="126"/>
                    <a:pt x="42" y="126"/>
                  </a:cubicBezTo>
                  <a:cubicBezTo>
                    <a:pt x="52" y="86"/>
                    <a:pt x="52" y="86"/>
                    <a:pt x="52" y="86"/>
                  </a:cubicBezTo>
                  <a:cubicBezTo>
                    <a:pt x="53" y="87"/>
                    <a:pt x="53" y="87"/>
                    <a:pt x="53" y="87"/>
                  </a:cubicBezTo>
                  <a:cubicBezTo>
                    <a:pt x="53" y="86"/>
                    <a:pt x="53" y="85"/>
                    <a:pt x="53" y="84"/>
                  </a:cubicBezTo>
                  <a:cubicBezTo>
                    <a:pt x="53" y="79"/>
                    <a:pt x="52" y="75"/>
                    <a:pt x="52" y="71"/>
                  </a:cubicBezTo>
                  <a:cubicBezTo>
                    <a:pt x="51" y="66"/>
                    <a:pt x="51" y="62"/>
                    <a:pt x="50" y="57"/>
                  </a:cubicBezTo>
                  <a:cubicBezTo>
                    <a:pt x="50" y="55"/>
                    <a:pt x="49" y="53"/>
                    <a:pt x="49" y="51"/>
                  </a:cubicBezTo>
                  <a:cubicBezTo>
                    <a:pt x="49" y="50"/>
                    <a:pt x="49" y="49"/>
                    <a:pt x="48" y="48"/>
                  </a:cubicBezTo>
                  <a:cubicBezTo>
                    <a:pt x="48" y="47"/>
                    <a:pt x="48" y="46"/>
                    <a:pt x="48" y="45"/>
                  </a:cubicBezTo>
                  <a:cubicBezTo>
                    <a:pt x="48" y="44"/>
                    <a:pt x="47" y="43"/>
                    <a:pt x="47" y="42"/>
                  </a:cubicBezTo>
                  <a:cubicBezTo>
                    <a:pt x="47" y="41"/>
                    <a:pt x="47" y="40"/>
                    <a:pt x="47" y="39"/>
                  </a:cubicBezTo>
                  <a:cubicBezTo>
                    <a:pt x="46" y="38"/>
                    <a:pt x="46" y="37"/>
                    <a:pt x="46" y="36"/>
                  </a:cubicBezTo>
                  <a:cubicBezTo>
                    <a:pt x="46" y="35"/>
                    <a:pt x="45" y="34"/>
                    <a:pt x="45" y="33"/>
                  </a:cubicBezTo>
                  <a:cubicBezTo>
                    <a:pt x="45" y="32"/>
                    <a:pt x="45" y="31"/>
                    <a:pt x="44" y="30"/>
                  </a:cubicBezTo>
                  <a:cubicBezTo>
                    <a:pt x="44" y="29"/>
                    <a:pt x="44" y="28"/>
                    <a:pt x="43" y="27"/>
                  </a:cubicBezTo>
                  <a:cubicBezTo>
                    <a:pt x="43" y="25"/>
                    <a:pt x="42" y="24"/>
                    <a:pt x="41" y="22"/>
                  </a:cubicBezTo>
                  <a:cubicBezTo>
                    <a:pt x="40" y="19"/>
                    <a:pt x="38" y="16"/>
                    <a:pt x="37" y="13"/>
                  </a:cubicBezTo>
                  <a:cubicBezTo>
                    <a:pt x="36" y="12"/>
                    <a:pt x="36" y="12"/>
                    <a:pt x="36" y="12"/>
                  </a:cubicBezTo>
                  <a:cubicBezTo>
                    <a:pt x="35" y="11"/>
                    <a:pt x="35" y="11"/>
                    <a:pt x="35" y="11"/>
                  </a:cubicBezTo>
                  <a:cubicBezTo>
                    <a:pt x="35" y="10"/>
                    <a:pt x="35" y="10"/>
                    <a:pt x="35" y="10"/>
                  </a:cubicBezTo>
                  <a:cubicBezTo>
                    <a:pt x="34" y="9"/>
                    <a:pt x="34" y="9"/>
                    <a:pt x="34" y="9"/>
                  </a:cubicBezTo>
                  <a:cubicBezTo>
                    <a:pt x="33" y="8"/>
                    <a:pt x="33" y="7"/>
                    <a:pt x="32" y="6"/>
                  </a:cubicBezTo>
                  <a:cubicBezTo>
                    <a:pt x="31" y="5"/>
                    <a:pt x="31" y="4"/>
                    <a:pt x="30" y="3"/>
                  </a:cubicBezTo>
                  <a:cubicBezTo>
                    <a:pt x="29" y="3"/>
                    <a:pt x="29" y="2"/>
                    <a:pt x="28" y="2"/>
                  </a:cubicBezTo>
                  <a:cubicBezTo>
                    <a:pt x="28" y="1"/>
                    <a:pt x="27" y="1"/>
                    <a:pt x="27" y="0"/>
                  </a:cubicBezTo>
                  <a:cubicBezTo>
                    <a:pt x="27" y="0"/>
                    <a:pt x="27" y="0"/>
                    <a:pt x="27" y="0"/>
                  </a:cubicBezTo>
                </a:path>
              </a:pathLst>
            </a:custGeom>
            <a:solidFill>
              <a:srgbClr val="00A5E0">
                <a:alpha val="100000"/>
              </a:srgbClr>
            </a:solidFill>
            <a:ln w="9525">
              <a:noFill/>
            </a:ln>
          </p:spPr>
          <p:txBody>
            <a:bodyPr/>
            <a:lstStyle/>
            <a:p>
              <a:endParaRPr lang="zh-CN" altLang="en-US"/>
            </a:p>
          </p:txBody>
        </p:sp>
        <p:sp>
          <p:nvSpPr>
            <p:cNvPr id="4124" name="Freeform 1108"/>
            <p:cNvSpPr/>
            <p:nvPr/>
          </p:nvSpPr>
          <p:spPr>
            <a:xfrm>
              <a:off x="100313" y="453080"/>
              <a:ext cx="63532" cy="26750"/>
            </a:xfrm>
            <a:custGeom>
              <a:avLst/>
              <a:gdLst/>
              <a:ahLst/>
              <a:cxnLst>
                <a:cxn ang="0">
                  <a:pos x="0" y="0"/>
                </a:cxn>
                <a:cxn ang="0">
                  <a:pos x="6688" y="26750"/>
                </a:cxn>
                <a:cxn ang="0">
                  <a:pos x="63532" y="26750"/>
                </a:cxn>
                <a:cxn ang="0">
                  <a:pos x="63532" y="0"/>
                </a:cxn>
                <a:cxn ang="0">
                  <a:pos x="60188" y="0"/>
                </a:cxn>
                <a:cxn ang="0">
                  <a:pos x="0" y="0"/>
                </a:cxn>
              </a:cxnLst>
              <a:rect l="0" t="0" r="0" b="0"/>
              <a:pathLst>
                <a:path w="19" h="8">
                  <a:moveTo>
                    <a:pt x="0" y="0"/>
                  </a:moveTo>
                  <a:cubicBezTo>
                    <a:pt x="1" y="3"/>
                    <a:pt x="1" y="6"/>
                    <a:pt x="2" y="8"/>
                  </a:cubicBezTo>
                  <a:cubicBezTo>
                    <a:pt x="19" y="8"/>
                    <a:pt x="19" y="8"/>
                    <a:pt x="19" y="8"/>
                  </a:cubicBezTo>
                  <a:cubicBezTo>
                    <a:pt x="19" y="0"/>
                    <a:pt x="19" y="0"/>
                    <a:pt x="19" y="0"/>
                  </a:cubicBezTo>
                  <a:cubicBezTo>
                    <a:pt x="18" y="0"/>
                    <a:pt x="18" y="0"/>
                    <a:pt x="18" y="0"/>
                  </a:cubicBezTo>
                  <a:cubicBezTo>
                    <a:pt x="0" y="0"/>
                    <a:pt x="0" y="0"/>
                    <a:pt x="0" y="0"/>
                  </a:cubicBezTo>
                </a:path>
              </a:pathLst>
            </a:custGeom>
            <a:solidFill>
              <a:srgbClr val="00A5E0">
                <a:alpha val="100000"/>
              </a:srgbClr>
            </a:solidFill>
            <a:ln w="9525">
              <a:noFill/>
            </a:ln>
          </p:spPr>
          <p:txBody>
            <a:bodyPr/>
            <a:lstStyle/>
            <a:p>
              <a:endParaRPr lang="zh-CN" altLang="en-US"/>
            </a:p>
          </p:txBody>
        </p:sp>
        <p:sp>
          <p:nvSpPr>
            <p:cNvPr id="4125" name="Freeform 1109"/>
            <p:cNvSpPr>
              <a:spLocks noEditPoints="1"/>
            </p:cNvSpPr>
            <p:nvPr/>
          </p:nvSpPr>
          <p:spPr>
            <a:xfrm>
              <a:off x="0" y="292579"/>
              <a:ext cx="26750" cy="187251"/>
            </a:xfrm>
            <a:custGeom>
              <a:avLst/>
              <a:gdLst/>
              <a:ahLst/>
              <a:cxnLst>
                <a:cxn ang="0">
                  <a:pos x="0" y="187251"/>
                </a:cxn>
                <a:cxn ang="0">
                  <a:pos x="0" y="187251"/>
                </a:cxn>
                <a:cxn ang="0">
                  <a:pos x="0" y="187251"/>
                </a:cxn>
                <a:cxn ang="0">
                  <a:pos x="0" y="187251"/>
                </a:cxn>
                <a:cxn ang="0">
                  <a:pos x="26750" y="150470"/>
                </a:cxn>
                <a:cxn ang="0">
                  <a:pos x="0" y="187251"/>
                </a:cxn>
                <a:cxn ang="0">
                  <a:pos x="26750" y="150470"/>
                </a:cxn>
                <a:cxn ang="0">
                  <a:pos x="26750" y="150470"/>
                </a:cxn>
                <a:cxn ang="0">
                  <a:pos x="26750" y="150470"/>
                </a:cxn>
                <a:cxn ang="0">
                  <a:pos x="26750" y="150470"/>
                </a:cxn>
                <a:cxn ang="0">
                  <a:pos x="26750" y="0"/>
                </a:cxn>
                <a:cxn ang="0">
                  <a:pos x="26750" y="0"/>
                </a:cxn>
                <a:cxn ang="0">
                  <a:pos x="0" y="23406"/>
                </a:cxn>
                <a:cxn ang="0">
                  <a:pos x="26750" y="0"/>
                </a:cxn>
                <a:cxn ang="0">
                  <a:pos x="26750" y="0"/>
                </a:cxn>
              </a:cxnLst>
              <a:rect l="0" t="0" r="0" b="0"/>
              <a:pathLst>
                <a:path w="8" h="56">
                  <a:moveTo>
                    <a:pt x="0" y="56"/>
                  </a:moveTo>
                  <a:cubicBezTo>
                    <a:pt x="0" y="56"/>
                    <a:pt x="0" y="56"/>
                    <a:pt x="0" y="56"/>
                  </a:cubicBezTo>
                  <a:cubicBezTo>
                    <a:pt x="0" y="56"/>
                    <a:pt x="0" y="56"/>
                    <a:pt x="0" y="56"/>
                  </a:cubicBezTo>
                  <a:cubicBezTo>
                    <a:pt x="0" y="56"/>
                    <a:pt x="0" y="56"/>
                    <a:pt x="0" y="56"/>
                  </a:cubicBezTo>
                  <a:moveTo>
                    <a:pt x="8" y="45"/>
                  </a:moveTo>
                  <a:cubicBezTo>
                    <a:pt x="4" y="50"/>
                    <a:pt x="0" y="56"/>
                    <a:pt x="0" y="56"/>
                  </a:cubicBezTo>
                  <a:cubicBezTo>
                    <a:pt x="0" y="56"/>
                    <a:pt x="4" y="50"/>
                    <a:pt x="8" y="45"/>
                  </a:cubicBezTo>
                  <a:moveTo>
                    <a:pt x="8" y="45"/>
                  </a:moveTo>
                  <a:cubicBezTo>
                    <a:pt x="8" y="45"/>
                    <a:pt x="8" y="45"/>
                    <a:pt x="8" y="45"/>
                  </a:cubicBezTo>
                  <a:cubicBezTo>
                    <a:pt x="8" y="45"/>
                    <a:pt x="8" y="45"/>
                    <a:pt x="8" y="45"/>
                  </a:cubicBezTo>
                  <a:moveTo>
                    <a:pt x="8" y="0"/>
                  </a:moveTo>
                  <a:cubicBezTo>
                    <a:pt x="8" y="0"/>
                    <a:pt x="8" y="0"/>
                    <a:pt x="8" y="0"/>
                  </a:cubicBezTo>
                  <a:cubicBezTo>
                    <a:pt x="0" y="7"/>
                    <a:pt x="0" y="7"/>
                    <a:pt x="0" y="7"/>
                  </a:cubicBezTo>
                  <a:cubicBezTo>
                    <a:pt x="8" y="0"/>
                    <a:pt x="8" y="0"/>
                    <a:pt x="8" y="0"/>
                  </a:cubicBezTo>
                  <a:cubicBezTo>
                    <a:pt x="8" y="0"/>
                    <a:pt x="8" y="0"/>
                    <a:pt x="8" y="0"/>
                  </a:cubicBezTo>
                </a:path>
              </a:pathLst>
            </a:custGeom>
            <a:solidFill>
              <a:srgbClr val="00A5E0">
                <a:alpha val="100000"/>
              </a:srgbClr>
            </a:solidFill>
            <a:ln w="9525">
              <a:noFill/>
            </a:ln>
          </p:spPr>
          <p:txBody>
            <a:bodyPr/>
            <a:lstStyle/>
            <a:p>
              <a:endParaRPr lang="zh-CN" altLang="en-US"/>
            </a:p>
          </p:txBody>
        </p:sp>
        <p:sp>
          <p:nvSpPr>
            <p:cNvPr id="4126" name="Freeform 1110"/>
            <p:cNvSpPr/>
            <p:nvPr/>
          </p:nvSpPr>
          <p:spPr>
            <a:xfrm>
              <a:off x="167189" y="289235"/>
              <a:ext cx="70219" cy="197282"/>
            </a:xfrm>
            <a:custGeom>
              <a:avLst/>
              <a:gdLst/>
              <a:ahLst/>
              <a:cxnLst>
                <a:cxn ang="0">
                  <a:pos x="33438" y="0"/>
                </a:cxn>
                <a:cxn ang="0">
                  <a:pos x="0" y="133751"/>
                </a:cxn>
                <a:cxn ang="0">
                  <a:pos x="20063" y="140438"/>
                </a:cxn>
                <a:cxn ang="0">
                  <a:pos x="70219" y="197282"/>
                </a:cxn>
                <a:cxn ang="0">
                  <a:pos x="70219" y="33438"/>
                </a:cxn>
                <a:cxn ang="0">
                  <a:pos x="36781" y="3344"/>
                </a:cxn>
                <a:cxn ang="0">
                  <a:pos x="33438" y="0"/>
                </a:cxn>
              </a:cxnLst>
              <a:rect l="0" t="0" r="0" b="0"/>
              <a:pathLst>
                <a:path w="21" h="59">
                  <a:moveTo>
                    <a:pt x="10" y="0"/>
                  </a:moveTo>
                  <a:cubicBezTo>
                    <a:pt x="0" y="40"/>
                    <a:pt x="0" y="40"/>
                    <a:pt x="0" y="40"/>
                  </a:cubicBezTo>
                  <a:cubicBezTo>
                    <a:pt x="2" y="40"/>
                    <a:pt x="4" y="41"/>
                    <a:pt x="6" y="42"/>
                  </a:cubicBezTo>
                  <a:cubicBezTo>
                    <a:pt x="14" y="47"/>
                    <a:pt x="21" y="59"/>
                    <a:pt x="21" y="59"/>
                  </a:cubicBezTo>
                  <a:cubicBezTo>
                    <a:pt x="21" y="10"/>
                    <a:pt x="21" y="10"/>
                    <a:pt x="21" y="10"/>
                  </a:cubicBezTo>
                  <a:cubicBezTo>
                    <a:pt x="11" y="1"/>
                    <a:pt x="11" y="1"/>
                    <a:pt x="11" y="1"/>
                  </a:cubicBezTo>
                  <a:cubicBezTo>
                    <a:pt x="10" y="0"/>
                    <a:pt x="10" y="0"/>
                    <a:pt x="10" y="0"/>
                  </a:cubicBezTo>
                </a:path>
              </a:pathLst>
            </a:custGeom>
            <a:solidFill>
              <a:srgbClr val="00A5E0">
                <a:alpha val="100000"/>
              </a:srgbClr>
            </a:solidFill>
            <a:ln w="9525">
              <a:noFill/>
            </a:ln>
          </p:spPr>
          <p:txBody>
            <a:bodyPr/>
            <a:lstStyle/>
            <a:p>
              <a:endParaRPr lang="zh-CN" altLang="en-US"/>
            </a:p>
          </p:txBody>
        </p:sp>
        <p:sp>
          <p:nvSpPr>
            <p:cNvPr id="4127" name="Rectangle 1111"/>
            <p:cNvSpPr/>
            <p:nvPr/>
          </p:nvSpPr>
          <p:spPr>
            <a:xfrm>
              <a:off x="117032" y="0"/>
              <a:ext cx="1672" cy="1672"/>
            </a:xfrm>
            <a:prstGeom prst="rect">
              <a:avLst/>
            </a:prstGeom>
            <a:solidFill>
              <a:srgbClr val="00A5E0"/>
            </a:solidFill>
            <a:ln w="9525">
              <a:noFill/>
            </a:ln>
          </p:spPr>
          <p:txBody>
            <a:bodyPr/>
            <a:lstStyle/>
            <a:p>
              <a:pPr defTabSz="685800" eaLnBrk="1" hangingPunct="1"/>
              <a:endParaRPr lang="zh-CN" altLang="en-US" sz="1300" dirty="0">
                <a:solidFill>
                  <a:srgbClr val="5C5C5C"/>
                </a:solidFill>
                <a:latin typeface="Arial" panose="020B0604020202020204" pitchFamily="34" charset="0"/>
                <a:ea typeface="微软雅黑" panose="020B0503020204020204" pitchFamily="34" charset="-122"/>
                <a:sym typeface="Arial" panose="020B0604020202020204" pitchFamily="34" charset="0"/>
              </a:endParaRPr>
            </a:p>
          </p:txBody>
        </p:sp>
        <p:sp>
          <p:nvSpPr>
            <p:cNvPr id="4128" name="Freeform 1112"/>
            <p:cNvSpPr/>
            <p:nvPr/>
          </p:nvSpPr>
          <p:spPr>
            <a:xfrm>
              <a:off x="117032" y="0"/>
              <a:ext cx="0" cy="0"/>
            </a:xfrm>
            <a:custGeom>
              <a:avLst/>
              <a:gdLst/>
              <a:ahLst/>
              <a:cxnLst>
                <a:cxn ang="0">
                  <a:pos x="0" y="0"/>
                </a:cxn>
                <a:cxn ang="0">
                  <a:pos x="0" y="0"/>
                </a:cxn>
                <a:cxn ang="0">
                  <a:pos x="0" y="0"/>
                </a:cxn>
                <a:cxn ang="0">
                  <a:pos x="0" y="0"/>
                </a:cxn>
              </a:cxnLst>
              <a:rect l="0" t="0" r="0" b="0"/>
              <a:pathLst>
                <a:path>
                  <a:moveTo>
                    <a:pt x="0" y="0"/>
                  </a:moveTo>
                  <a:lnTo>
                    <a:pt x="0" y="0"/>
                  </a:lnTo>
                </a:path>
              </a:pathLst>
            </a:custGeom>
            <a:solidFill>
              <a:srgbClr val="00A5E0">
                <a:alpha val="100000"/>
              </a:srgbClr>
            </a:solidFill>
            <a:ln w="9525">
              <a:noFill/>
            </a:ln>
          </p:spPr>
          <p:txBody>
            <a:bodyPr/>
            <a:lstStyle/>
            <a:p>
              <a:endParaRPr lang="zh-CN" altLang="en-US"/>
            </a:p>
          </p:txBody>
        </p:sp>
        <p:sp>
          <p:nvSpPr>
            <p:cNvPr id="4129" name="Freeform 1113"/>
            <p:cNvSpPr>
              <a:spLocks noEditPoints="1"/>
            </p:cNvSpPr>
            <p:nvPr/>
          </p:nvSpPr>
          <p:spPr>
            <a:xfrm>
              <a:off x="26750" y="0"/>
              <a:ext cx="90282" cy="479831"/>
            </a:xfrm>
            <a:custGeom>
              <a:avLst/>
              <a:gdLst/>
              <a:ahLst/>
              <a:cxnLst>
                <a:cxn ang="0">
                  <a:pos x="80251" y="479831"/>
                </a:cxn>
                <a:cxn ang="0">
                  <a:pos x="40125" y="479831"/>
                </a:cxn>
                <a:cxn ang="0">
                  <a:pos x="43469" y="452987"/>
                </a:cxn>
                <a:cxn ang="0">
                  <a:pos x="40125" y="479831"/>
                </a:cxn>
                <a:cxn ang="0">
                  <a:pos x="43469" y="452987"/>
                </a:cxn>
                <a:cxn ang="0">
                  <a:pos x="16719" y="429499"/>
                </a:cxn>
                <a:cxn ang="0">
                  <a:pos x="16719" y="429499"/>
                </a:cxn>
                <a:cxn ang="0">
                  <a:pos x="16719" y="429499"/>
                </a:cxn>
                <a:cxn ang="0">
                  <a:pos x="90282" y="0"/>
                </a:cxn>
                <a:cxn ang="0">
                  <a:pos x="83594" y="6711"/>
                </a:cxn>
                <a:cxn ang="0">
                  <a:pos x="70219" y="20133"/>
                </a:cxn>
                <a:cxn ang="0">
                  <a:pos x="60188" y="33555"/>
                </a:cxn>
                <a:cxn ang="0">
                  <a:pos x="56844" y="40266"/>
                </a:cxn>
                <a:cxn ang="0">
                  <a:pos x="40125" y="73820"/>
                </a:cxn>
                <a:cxn ang="0">
                  <a:pos x="30094" y="100664"/>
                </a:cxn>
                <a:cxn ang="0">
                  <a:pos x="23406" y="120797"/>
                </a:cxn>
                <a:cxn ang="0">
                  <a:pos x="20063" y="140929"/>
                </a:cxn>
                <a:cxn ang="0">
                  <a:pos x="16719" y="161062"/>
                </a:cxn>
                <a:cxn ang="0">
                  <a:pos x="10031" y="191261"/>
                </a:cxn>
                <a:cxn ang="0">
                  <a:pos x="0" y="281859"/>
                </a:cxn>
                <a:cxn ang="0">
                  <a:pos x="0" y="281859"/>
                </a:cxn>
                <a:cxn ang="0">
                  <a:pos x="10031" y="191261"/>
                </a:cxn>
                <a:cxn ang="0">
                  <a:pos x="16719" y="161062"/>
                </a:cxn>
                <a:cxn ang="0">
                  <a:pos x="20063" y="140929"/>
                </a:cxn>
                <a:cxn ang="0">
                  <a:pos x="23406" y="120797"/>
                </a:cxn>
                <a:cxn ang="0">
                  <a:pos x="30094" y="100664"/>
                </a:cxn>
                <a:cxn ang="0">
                  <a:pos x="40125" y="73820"/>
                </a:cxn>
                <a:cxn ang="0">
                  <a:pos x="56844" y="40266"/>
                </a:cxn>
                <a:cxn ang="0">
                  <a:pos x="60188" y="33555"/>
                </a:cxn>
                <a:cxn ang="0">
                  <a:pos x="70219" y="20133"/>
                </a:cxn>
                <a:cxn ang="0">
                  <a:pos x="83594" y="6711"/>
                </a:cxn>
                <a:cxn ang="0">
                  <a:pos x="90282" y="0"/>
                </a:cxn>
              </a:cxnLst>
              <a:rect l="0" t="0" r="0" b="0"/>
              <a:pathLst>
                <a:path w="27" h="143">
                  <a:moveTo>
                    <a:pt x="12" y="143"/>
                  </a:moveTo>
                  <a:cubicBezTo>
                    <a:pt x="24" y="143"/>
                    <a:pt x="24" y="143"/>
                    <a:pt x="24" y="143"/>
                  </a:cubicBezTo>
                  <a:cubicBezTo>
                    <a:pt x="24" y="143"/>
                    <a:pt x="24" y="143"/>
                    <a:pt x="24" y="143"/>
                  </a:cubicBezTo>
                  <a:cubicBezTo>
                    <a:pt x="12" y="143"/>
                    <a:pt x="12" y="143"/>
                    <a:pt x="12" y="143"/>
                  </a:cubicBezTo>
                  <a:moveTo>
                    <a:pt x="12" y="135"/>
                  </a:moveTo>
                  <a:cubicBezTo>
                    <a:pt x="13" y="135"/>
                    <a:pt x="13" y="135"/>
                    <a:pt x="13" y="135"/>
                  </a:cubicBezTo>
                  <a:cubicBezTo>
                    <a:pt x="12" y="135"/>
                    <a:pt x="12" y="135"/>
                    <a:pt x="12" y="135"/>
                  </a:cubicBezTo>
                  <a:cubicBezTo>
                    <a:pt x="12" y="143"/>
                    <a:pt x="12" y="143"/>
                    <a:pt x="12" y="143"/>
                  </a:cubicBezTo>
                  <a:cubicBezTo>
                    <a:pt x="12" y="135"/>
                    <a:pt x="12" y="135"/>
                    <a:pt x="12" y="135"/>
                  </a:cubicBezTo>
                  <a:cubicBezTo>
                    <a:pt x="13" y="135"/>
                    <a:pt x="13" y="135"/>
                    <a:pt x="13" y="135"/>
                  </a:cubicBezTo>
                  <a:cubicBezTo>
                    <a:pt x="13" y="135"/>
                    <a:pt x="13" y="135"/>
                    <a:pt x="12" y="135"/>
                  </a:cubicBezTo>
                  <a:moveTo>
                    <a:pt x="5" y="128"/>
                  </a:moveTo>
                  <a:cubicBezTo>
                    <a:pt x="3" y="129"/>
                    <a:pt x="2" y="131"/>
                    <a:pt x="0" y="132"/>
                  </a:cubicBezTo>
                  <a:cubicBezTo>
                    <a:pt x="2" y="131"/>
                    <a:pt x="3" y="129"/>
                    <a:pt x="5" y="128"/>
                  </a:cubicBezTo>
                  <a:cubicBezTo>
                    <a:pt x="5" y="128"/>
                    <a:pt x="5" y="128"/>
                    <a:pt x="5" y="128"/>
                  </a:cubicBezTo>
                  <a:cubicBezTo>
                    <a:pt x="5" y="128"/>
                    <a:pt x="5" y="128"/>
                    <a:pt x="5" y="128"/>
                  </a:cubicBezTo>
                  <a:moveTo>
                    <a:pt x="27" y="0"/>
                  </a:moveTo>
                  <a:cubicBezTo>
                    <a:pt x="27" y="0"/>
                    <a:pt x="27" y="0"/>
                    <a:pt x="27" y="0"/>
                  </a:cubicBezTo>
                  <a:cubicBezTo>
                    <a:pt x="26" y="0"/>
                    <a:pt x="26" y="0"/>
                    <a:pt x="26" y="0"/>
                  </a:cubicBezTo>
                  <a:cubicBezTo>
                    <a:pt x="26" y="1"/>
                    <a:pt x="26" y="1"/>
                    <a:pt x="25" y="2"/>
                  </a:cubicBezTo>
                  <a:cubicBezTo>
                    <a:pt x="25" y="2"/>
                    <a:pt x="24" y="3"/>
                    <a:pt x="23" y="3"/>
                  </a:cubicBezTo>
                  <a:cubicBezTo>
                    <a:pt x="23" y="4"/>
                    <a:pt x="22" y="5"/>
                    <a:pt x="21" y="6"/>
                  </a:cubicBezTo>
                  <a:cubicBezTo>
                    <a:pt x="21" y="7"/>
                    <a:pt x="20" y="8"/>
                    <a:pt x="19" y="9"/>
                  </a:cubicBezTo>
                  <a:cubicBezTo>
                    <a:pt x="18" y="10"/>
                    <a:pt x="18" y="10"/>
                    <a:pt x="18" y="10"/>
                  </a:cubicBezTo>
                  <a:cubicBezTo>
                    <a:pt x="18" y="11"/>
                    <a:pt x="18" y="11"/>
                    <a:pt x="18" y="11"/>
                  </a:cubicBezTo>
                  <a:cubicBezTo>
                    <a:pt x="17" y="12"/>
                    <a:pt x="17" y="12"/>
                    <a:pt x="17" y="12"/>
                  </a:cubicBezTo>
                  <a:cubicBezTo>
                    <a:pt x="17" y="13"/>
                    <a:pt x="17" y="13"/>
                    <a:pt x="17" y="13"/>
                  </a:cubicBezTo>
                  <a:cubicBezTo>
                    <a:pt x="15" y="16"/>
                    <a:pt x="13" y="19"/>
                    <a:pt x="12" y="22"/>
                  </a:cubicBezTo>
                  <a:cubicBezTo>
                    <a:pt x="11" y="24"/>
                    <a:pt x="11" y="25"/>
                    <a:pt x="10" y="27"/>
                  </a:cubicBezTo>
                  <a:cubicBezTo>
                    <a:pt x="10" y="28"/>
                    <a:pt x="9" y="29"/>
                    <a:pt x="9" y="30"/>
                  </a:cubicBezTo>
                  <a:cubicBezTo>
                    <a:pt x="9" y="31"/>
                    <a:pt x="8" y="32"/>
                    <a:pt x="8" y="33"/>
                  </a:cubicBezTo>
                  <a:cubicBezTo>
                    <a:pt x="8" y="34"/>
                    <a:pt x="8" y="35"/>
                    <a:pt x="7" y="36"/>
                  </a:cubicBezTo>
                  <a:cubicBezTo>
                    <a:pt x="7" y="37"/>
                    <a:pt x="7" y="38"/>
                    <a:pt x="7" y="39"/>
                  </a:cubicBezTo>
                  <a:cubicBezTo>
                    <a:pt x="6" y="40"/>
                    <a:pt x="6" y="41"/>
                    <a:pt x="6" y="42"/>
                  </a:cubicBezTo>
                  <a:cubicBezTo>
                    <a:pt x="6" y="43"/>
                    <a:pt x="6" y="44"/>
                    <a:pt x="5" y="45"/>
                  </a:cubicBezTo>
                  <a:cubicBezTo>
                    <a:pt x="5" y="46"/>
                    <a:pt x="5" y="47"/>
                    <a:pt x="5" y="48"/>
                  </a:cubicBezTo>
                  <a:cubicBezTo>
                    <a:pt x="5" y="49"/>
                    <a:pt x="5" y="50"/>
                    <a:pt x="4" y="51"/>
                  </a:cubicBezTo>
                  <a:cubicBezTo>
                    <a:pt x="4" y="53"/>
                    <a:pt x="4" y="55"/>
                    <a:pt x="3" y="57"/>
                  </a:cubicBezTo>
                  <a:cubicBezTo>
                    <a:pt x="3" y="62"/>
                    <a:pt x="2" y="66"/>
                    <a:pt x="1" y="71"/>
                  </a:cubicBezTo>
                  <a:cubicBezTo>
                    <a:pt x="1" y="75"/>
                    <a:pt x="0" y="79"/>
                    <a:pt x="0" y="84"/>
                  </a:cubicBezTo>
                  <a:cubicBezTo>
                    <a:pt x="0" y="84"/>
                    <a:pt x="0" y="84"/>
                    <a:pt x="0" y="85"/>
                  </a:cubicBezTo>
                  <a:cubicBezTo>
                    <a:pt x="0" y="84"/>
                    <a:pt x="0" y="84"/>
                    <a:pt x="0" y="84"/>
                  </a:cubicBezTo>
                  <a:cubicBezTo>
                    <a:pt x="0" y="79"/>
                    <a:pt x="1" y="75"/>
                    <a:pt x="1" y="71"/>
                  </a:cubicBezTo>
                  <a:cubicBezTo>
                    <a:pt x="2" y="66"/>
                    <a:pt x="3" y="62"/>
                    <a:pt x="3" y="57"/>
                  </a:cubicBezTo>
                  <a:cubicBezTo>
                    <a:pt x="4" y="55"/>
                    <a:pt x="4" y="53"/>
                    <a:pt x="4" y="51"/>
                  </a:cubicBezTo>
                  <a:cubicBezTo>
                    <a:pt x="5" y="50"/>
                    <a:pt x="5" y="49"/>
                    <a:pt x="5" y="48"/>
                  </a:cubicBezTo>
                  <a:cubicBezTo>
                    <a:pt x="5" y="47"/>
                    <a:pt x="5" y="46"/>
                    <a:pt x="5" y="45"/>
                  </a:cubicBezTo>
                  <a:cubicBezTo>
                    <a:pt x="6" y="44"/>
                    <a:pt x="6" y="43"/>
                    <a:pt x="6" y="42"/>
                  </a:cubicBezTo>
                  <a:cubicBezTo>
                    <a:pt x="6" y="41"/>
                    <a:pt x="6" y="40"/>
                    <a:pt x="7" y="39"/>
                  </a:cubicBezTo>
                  <a:cubicBezTo>
                    <a:pt x="7" y="38"/>
                    <a:pt x="7" y="37"/>
                    <a:pt x="7" y="36"/>
                  </a:cubicBezTo>
                  <a:cubicBezTo>
                    <a:pt x="8" y="35"/>
                    <a:pt x="8" y="34"/>
                    <a:pt x="8" y="33"/>
                  </a:cubicBezTo>
                  <a:cubicBezTo>
                    <a:pt x="8" y="32"/>
                    <a:pt x="9" y="31"/>
                    <a:pt x="9" y="30"/>
                  </a:cubicBezTo>
                  <a:cubicBezTo>
                    <a:pt x="9" y="29"/>
                    <a:pt x="10" y="28"/>
                    <a:pt x="10" y="27"/>
                  </a:cubicBezTo>
                  <a:cubicBezTo>
                    <a:pt x="11" y="25"/>
                    <a:pt x="11" y="24"/>
                    <a:pt x="12" y="22"/>
                  </a:cubicBezTo>
                  <a:cubicBezTo>
                    <a:pt x="13" y="19"/>
                    <a:pt x="15" y="16"/>
                    <a:pt x="17" y="13"/>
                  </a:cubicBezTo>
                  <a:cubicBezTo>
                    <a:pt x="17" y="12"/>
                    <a:pt x="17" y="12"/>
                    <a:pt x="17" y="12"/>
                  </a:cubicBezTo>
                  <a:cubicBezTo>
                    <a:pt x="18" y="11"/>
                    <a:pt x="18" y="11"/>
                    <a:pt x="18" y="11"/>
                  </a:cubicBezTo>
                  <a:cubicBezTo>
                    <a:pt x="18" y="10"/>
                    <a:pt x="18" y="10"/>
                    <a:pt x="18" y="10"/>
                  </a:cubicBezTo>
                  <a:cubicBezTo>
                    <a:pt x="19" y="9"/>
                    <a:pt x="19" y="9"/>
                    <a:pt x="19" y="9"/>
                  </a:cubicBezTo>
                  <a:cubicBezTo>
                    <a:pt x="20" y="8"/>
                    <a:pt x="21" y="7"/>
                    <a:pt x="21" y="6"/>
                  </a:cubicBezTo>
                  <a:cubicBezTo>
                    <a:pt x="22" y="5"/>
                    <a:pt x="23" y="4"/>
                    <a:pt x="23" y="3"/>
                  </a:cubicBezTo>
                  <a:cubicBezTo>
                    <a:pt x="24" y="3"/>
                    <a:pt x="25" y="2"/>
                    <a:pt x="25" y="2"/>
                  </a:cubicBezTo>
                  <a:cubicBezTo>
                    <a:pt x="26" y="1"/>
                    <a:pt x="26" y="1"/>
                    <a:pt x="26" y="0"/>
                  </a:cubicBezTo>
                  <a:cubicBezTo>
                    <a:pt x="27" y="0"/>
                    <a:pt x="27" y="0"/>
                    <a:pt x="27" y="0"/>
                  </a:cubicBezTo>
                </a:path>
              </a:pathLst>
            </a:custGeom>
            <a:solidFill>
              <a:srgbClr val="00A5E0">
                <a:alpha val="100000"/>
              </a:srgbClr>
            </a:solidFill>
            <a:ln w="9525">
              <a:noFill/>
            </a:ln>
          </p:spPr>
          <p:txBody>
            <a:bodyPr/>
            <a:lstStyle/>
            <a:p>
              <a:endParaRPr lang="zh-CN" altLang="en-US"/>
            </a:p>
          </p:txBody>
        </p:sp>
        <p:sp>
          <p:nvSpPr>
            <p:cNvPr id="4130" name="Freeform 1114"/>
            <p:cNvSpPr/>
            <p:nvPr/>
          </p:nvSpPr>
          <p:spPr>
            <a:xfrm>
              <a:off x="26750" y="0"/>
              <a:ext cx="90282" cy="453081"/>
            </a:xfrm>
            <a:custGeom>
              <a:avLst/>
              <a:gdLst/>
              <a:ahLst/>
              <a:cxnLst>
                <a:cxn ang="0">
                  <a:pos x="90282" y="0"/>
                </a:cxn>
                <a:cxn ang="0">
                  <a:pos x="90282" y="0"/>
                </a:cxn>
                <a:cxn ang="0">
                  <a:pos x="86938" y="0"/>
                </a:cxn>
                <a:cxn ang="0">
                  <a:pos x="83594" y="6712"/>
                </a:cxn>
                <a:cxn ang="0">
                  <a:pos x="76907" y="10068"/>
                </a:cxn>
                <a:cxn ang="0">
                  <a:pos x="70219" y="20137"/>
                </a:cxn>
                <a:cxn ang="0">
                  <a:pos x="63532" y="30205"/>
                </a:cxn>
                <a:cxn ang="0">
                  <a:pos x="60188" y="33562"/>
                </a:cxn>
                <a:cxn ang="0">
                  <a:pos x="60188" y="36918"/>
                </a:cxn>
                <a:cxn ang="0">
                  <a:pos x="56844" y="40274"/>
                </a:cxn>
                <a:cxn ang="0">
                  <a:pos x="56844" y="43630"/>
                </a:cxn>
                <a:cxn ang="0">
                  <a:pos x="40125" y="73835"/>
                </a:cxn>
                <a:cxn ang="0">
                  <a:pos x="33438" y="90616"/>
                </a:cxn>
                <a:cxn ang="0">
                  <a:pos x="30094" y="100685"/>
                </a:cxn>
                <a:cxn ang="0">
                  <a:pos x="26750" y="110753"/>
                </a:cxn>
                <a:cxn ang="0">
                  <a:pos x="23406" y="120822"/>
                </a:cxn>
                <a:cxn ang="0">
                  <a:pos x="23406" y="130890"/>
                </a:cxn>
                <a:cxn ang="0">
                  <a:pos x="20063" y="140959"/>
                </a:cxn>
                <a:cxn ang="0">
                  <a:pos x="16719" y="151027"/>
                </a:cxn>
                <a:cxn ang="0">
                  <a:pos x="16719" y="161095"/>
                </a:cxn>
                <a:cxn ang="0">
                  <a:pos x="13375" y="171164"/>
                </a:cxn>
                <a:cxn ang="0">
                  <a:pos x="10031" y="191301"/>
                </a:cxn>
                <a:cxn ang="0">
                  <a:pos x="3344" y="238287"/>
                </a:cxn>
                <a:cxn ang="0">
                  <a:pos x="0" y="281917"/>
                </a:cxn>
                <a:cxn ang="0">
                  <a:pos x="0" y="285273"/>
                </a:cxn>
                <a:cxn ang="0">
                  <a:pos x="0" y="291986"/>
                </a:cxn>
                <a:cxn ang="0">
                  <a:pos x="10031" y="285273"/>
                </a:cxn>
                <a:cxn ang="0">
                  <a:pos x="40125" y="416163"/>
                </a:cxn>
                <a:cxn ang="0">
                  <a:pos x="16719" y="429588"/>
                </a:cxn>
                <a:cxn ang="0">
                  <a:pos x="16719" y="429588"/>
                </a:cxn>
                <a:cxn ang="0">
                  <a:pos x="16719" y="429588"/>
                </a:cxn>
                <a:cxn ang="0">
                  <a:pos x="40125" y="453081"/>
                </a:cxn>
                <a:cxn ang="0">
                  <a:pos x="40125" y="453081"/>
                </a:cxn>
                <a:cxn ang="0">
                  <a:pos x="43469" y="453081"/>
                </a:cxn>
                <a:cxn ang="0">
                  <a:pos x="73563" y="453081"/>
                </a:cxn>
                <a:cxn ang="0">
                  <a:pos x="90282" y="0"/>
                </a:cxn>
              </a:cxnLst>
              <a:rect l="0" t="0" r="0" b="0"/>
              <a:pathLst>
                <a:path w="27" h="135">
                  <a:moveTo>
                    <a:pt x="27" y="0"/>
                  </a:moveTo>
                  <a:cubicBezTo>
                    <a:pt x="27" y="0"/>
                    <a:pt x="27" y="0"/>
                    <a:pt x="27" y="0"/>
                  </a:cubicBezTo>
                  <a:cubicBezTo>
                    <a:pt x="26" y="0"/>
                    <a:pt x="26" y="0"/>
                    <a:pt x="26" y="0"/>
                  </a:cubicBezTo>
                  <a:cubicBezTo>
                    <a:pt x="26" y="1"/>
                    <a:pt x="26" y="1"/>
                    <a:pt x="25" y="2"/>
                  </a:cubicBezTo>
                  <a:cubicBezTo>
                    <a:pt x="25" y="2"/>
                    <a:pt x="24" y="3"/>
                    <a:pt x="23" y="3"/>
                  </a:cubicBezTo>
                  <a:cubicBezTo>
                    <a:pt x="23" y="4"/>
                    <a:pt x="22" y="5"/>
                    <a:pt x="21" y="6"/>
                  </a:cubicBezTo>
                  <a:cubicBezTo>
                    <a:pt x="21" y="7"/>
                    <a:pt x="20" y="8"/>
                    <a:pt x="19" y="9"/>
                  </a:cubicBezTo>
                  <a:cubicBezTo>
                    <a:pt x="18" y="10"/>
                    <a:pt x="18" y="10"/>
                    <a:pt x="18" y="10"/>
                  </a:cubicBezTo>
                  <a:cubicBezTo>
                    <a:pt x="18" y="11"/>
                    <a:pt x="18" y="11"/>
                    <a:pt x="18" y="11"/>
                  </a:cubicBezTo>
                  <a:cubicBezTo>
                    <a:pt x="17" y="12"/>
                    <a:pt x="17" y="12"/>
                    <a:pt x="17" y="12"/>
                  </a:cubicBezTo>
                  <a:cubicBezTo>
                    <a:pt x="17" y="13"/>
                    <a:pt x="17" y="13"/>
                    <a:pt x="17" y="13"/>
                  </a:cubicBezTo>
                  <a:cubicBezTo>
                    <a:pt x="15" y="16"/>
                    <a:pt x="13" y="19"/>
                    <a:pt x="12" y="22"/>
                  </a:cubicBezTo>
                  <a:cubicBezTo>
                    <a:pt x="11" y="24"/>
                    <a:pt x="11" y="25"/>
                    <a:pt x="10" y="27"/>
                  </a:cubicBezTo>
                  <a:cubicBezTo>
                    <a:pt x="10" y="28"/>
                    <a:pt x="9" y="29"/>
                    <a:pt x="9" y="30"/>
                  </a:cubicBezTo>
                  <a:cubicBezTo>
                    <a:pt x="9" y="31"/>
                    <a:pt x="8" y="32"/>
                    <a:pt x="8" y="33"/>
                  </a:cubicBezTo>
                  <a:cubicBezTo>
                    <a:pt x="8" y="34"/>
                    <a:pt x="8" y="35"/>
                    <a:pt x="7" y="36"/>
                  </a:cubicBezTo>
                  <a:cubicBezTo>
                    <a:pt x="7" y="37"/>
                    <a:pt x="7" y="38"/>
                    <a:pt x="7" y="39"/>
                  </a:cubicBezTo>
                  <a:cubicBezTo>
                    <a:pt x="6" y="40"/>
                    <a:pt x="6" y="41"/>
                    <a:pt x="6" y="42"/>
                  </a:cubicBezTo>
                  <a:cubicBezTo>
                    <a:pt x="6" y="43"/>
                    <a:pt x="6" y="44"/>
                    <a:pt x="5" y="45"/>
                  </a:cubicBezTo>
                  <a:cubicBezTo>
                    <a:pt x="5" y="46"/>
                    <a:pt x="5" y="47"/>
                    <a:pt x="5" y="48"/>
                  </a:cubicBezTo>
                  <a:cubicBezTo>
                    <a:pt x="5" y="49"/>
                    <a:pt x="5" y="50"/>
                    <a:pt x="4" y="51"/>
                  </a:cubicBezTo>
                  <a:cubicBezTo>
                    <a:pt x="4" y="53"/>
                    <a:pt x="4" y="55"/>
                    <a:pt x="3" y="57"/>
                  </a:cubicBezTo>
                  <a:cubicBezTo>
                    <a:pt x="3" y="62"/>
                    <a:pt x="2" y="66"/>
                    <a:pt x="1" y="71"/>
                  </a:cubicBezTo>
                  <a:cubicBezTo>
                    <a:pt x="1" y="75"/>
                    <a:pt x="0" y="79"/>
                    <a:pt x="0" y="84"/>
                  </a:cubicBezTo>
                  <a:cubicBezTo>
                    <a:pt x="0" y="84"/>
                    <a:pt x="0" y="84"/>
                    <a:pt x="0" y="85"/>
                  </a:cubicBezTo>
                  <a:cubicBezTo>
                    <a:pt x="0" y="85"/>
                    <a:pt x="0" y="86"/>
                    <a:pt x="0" y="87"/>
                  </a:cubicBezTo>
                  <a:cubicBezTo>
                    <a:pt x="3" y="85"/>
                    <a:pt x="3" y="85"/>
                    <a:pt x="3" y="85"/>
                  </a:cubicBezTo>
                  <a:cubicBezTo>
                    <a:pt x="12" y="124"/>
                    <a:pt x="12" y="124"/>
                    <a:pt x="12" y="124"/>
                  </a:cubicBezTo>
                  <a:cubicBezTo>
                    <a:pt x="10" y="125"/>
                    <a:pt x="7" y="126"/>
                    <a:pt x="5" y="128"/>
                  </a:cubicBezTo>
                  <a:cubicBezTo>
                    <a:pt x="5" y="128"/>
                    <a:pt x="5" y="128"/>
                    <a:pt x="5" y="128"/>
                  </a:cubicBezTo>
                  <a:cubicBezTo>
                    <a:pt x="5" y="128"/>
                    <a:pt x="5" y="128"/>
                    <a:pt x="5" y="128"/>
                  </a:cubicBezTo>
                  <a:cubicBezTo>
                    <a:pt x="7" y="131"/>
                    <a:pt x="9" y="133"/>
                    <a:pt x="12" y="135"/>
                  </a:cubicBezTo>
                  <a:cubicBezTo>
                    <a:pt x="12" y="135"/>
                    <a:pt x="12" y="135"/>
                    <a:pt x="12" y="135"/>
                  </a:cubicBezTo>
                  <a:cubicBezTo>
                    <a:pt x="13" y="135"/>
                    <a:pt x="13" y="135"/>
                    <a:pt x="13" y="135"/>
                  </a:cubicBezTo>
                  <a:cubicBezTo>
                    <a:pt x="22" y="135"/>
                    <a:pt x="22" y="135"/>
                    <a:pt x="22" y="135"/>
                  </a:cubicBezTo>
                  <a:cubicBezTo>
                    <a:pt x="7" y="66"/>
                    <a:pt x="26" y="2"/>
                    <a:pt x="27" y="0"/>
                  </a:cubicBezTo>
                </a:path>
              </a:pathLst>
            </a:custGeom>
            <a:solidFill>
              <a:srgbClr val="00A5E0">
                <a:alpha val="100000"/>
              </a:srgbClr>
            </a:solidFill>
            <a:ln w="9525">
              <a:noFill/>
            </a:ln>
          </p:spPr>
          <p:txBody>
            <a:bodyPr/>
            <a:lstStyle/>
            <a:p>
              <a:endParaRPr lang="zh-CN" altLang="en-US"/>
            </a:p>
          </p:txBody>
        </p:sp>
        <p:sp>
          <p:nvSpPr>
            <p:cNvPr id="4131" name="Freeform 1115"/>
            <p:cNvSpPr/>
            <p:nvPr/>
          </p:nvSpPr>
          <p:spPr>
            <a:xfrm>
              <a:off x="66875" y="453080"/>
              <a:ext cx="40125" cy="26750"/>
            </a:xfrm>
            <a:custGeom>
              <a:avLst/>
              <a:gdLst/>
              <a:ahLst/>
              <a:cxnLst>
                <a:cxn ang="0">
                  <a:pos x="0" y="0"/>
                </a:cxn>
                <a:cxn ang="0">
                  <a:pos x="0" y="26750"/>
                </a:cxn>
                <a:cxn ang="0">
                  <a:pos x="40125" y="26750"/>
                </a:cxn>
                <a:cxn ang="0">
                  <a:pos x="33438" y="0"/>
                </a:cxn>
                <a:cxn ang="0">
                  <a:pos x="3344" y="0"/>
                </a:cxn>
                <a:cxn ang="0">
                  <a:pos x="0" y="0"/>
                </a:cxn>
              </a:cxnLst>
              <a:rect l="0" t="0" r="0" b="0"/>
              <a:pathLst>
                <a:path w="12" h="8">
                  <a:moveTo>
                    <a:pt x="0" y="0"/>
                  </a:moveTo>
                  <a:cubicBezTo>
                    <a:pt x="0" y="8"/>
                    <a:pt x="0" y="8"/>
                    <a:pt x="0" y="8"/>
                  </a:cubicBezTo>
                  <a:cubicBezTo>
                    <a:pt x="12" y="8"/>
                    <a:pt x="12" y="8"/>
                    <a:pt x="12" y="8"/>
                  </a:cubicBezTo>
                  <a:cubicBezTo>
                    <a:pt x="11" y="6"/>
                    <a:pt x="11" y="3"/>
                    <a:pt x="10" y="0"/>
                  </a:cubicBezTo>
                  <a:cubicBezTo>
                    <a:pt x="1" y="0"/>
                    <a:pt x="1" y="0"/>
                    <a:pt x="1" y="0"/>
                  </a:cubicBezTo>
                  <a:cubicBezTo>
                    <a:pt x="0" y="0"/>
                    <a:pt x="0" y="0"/>
                    <a:pt x="0" y="0"/>
                  </a:cubicBezTo>
                </a:path>
              </a:pathLst>
            </a:custGeom>
            <a:solidFill>
              <a:srgbClr val="00A5E0">
                <a:alpha val="100000"/>
              </a:srgbClr>
            </a:solidFill>
            <a:ln w="9525">
              <a:noFill/>
            </a:ln>
          </p:spPr>
          <p:txBody>
            <a:bodyPr/>
            <a:lstStyle/>
            <a:p>
              <a:endParaRPr lang="zh-CN" altLang="en-US"/>
            </a:p>
          </p:txBody>
        </p:sp>
        <p:sp>
          <p:nvSpPr>
            <p:cNvPr id="4132" name="Freeform 1116"/>
            <p:cNvSpPr>
              <a:spLocks noEditPoints="1"/>
            </p:cNvSpPr>
            <p:nvPr/>
          </p:nvSpPr>
          <p:spPr>
            <a:xfrm>
              <a:off x="0" y="443049"/>
              <a:ext cx="26750" cy="36781"/>
            </a:xfrm>
            <a:custGeom>
              <a:avLst/>
              <a:gdLst/>
              <a:ahLst/>
              <a:cxnLst>
                <a:cxn ang="0">
                  <a:pos x="0" y="36781"/>
                </a:cxn>
                <a:cxn ang="0">
                  <a:pos x="0" y="36781"/>
                </a:cxn>
                <a:cxn ang="0">
                  <a:pos x="0" y="36781"/>
                </a:cxn>
                <a:cxn ang="0">
                  <a:pos x="26750" y="0"/>
                </a:cxn>
                <a:cxn ang="0">
                  <a:pos x="26750" y="0"/>
                </a:cxn>
                <a:cxn ang="0">
                  <a:pos x="26750" y="0"/>
                </a:cxn>
              </a:cxnLst>
              <a:rect l="0" t="0" r="0" b="0"/>
              <a:pathLst>
                <a:path w="8" h="11">
                  <a:moveTo>
                    <a:pt x="0" y="11"/>
                  </a:moveTo>
                  <a:cubicBezTo>
                    <a:pt x="0" y="11"/>
                    <a:pt x="0" y="11"/>
                    <a:pt x="0" y="11"/>
                  </a:cubicBezTo>
                  <a:cubicBezTo>
                    <a:pt x="0" y="11"/>
                    <a:pt x="0" y="11"/>
                    <a:pt x="0" y="11"/>
                  </a:cubicBezTo>
                  <a:moveTo>
                    <a:pt x="8" y="0"/>
                  </a:moveTo>
                  <a:cubicBezTo>
                    <a:pt x="8" y="0"/>
                    <a:pt x="8" y="0"/>
                    <a:pt x="8" y="0"/>
                  </a:cubicBezTo>
                  <a:cubicBezTo>
                    <a:pt x="8" y="0"/>
                    <a:pt x="8" y="0"/>
                    <a:pt x="8" y="0"/>
                  </a:cubicBezTo>
                </a:path>
              </a:pathLst>
            </a:custGeom>
            <a:solidFill>
              <a:srgbClr val="00A5E0">
                <a:alpha val="100000"/>
              </a:srgbClr>
            </a:solidFill>
            <a:ln w="9525">
              <a:noFill/>
            </a:ln>
          </p:spPr>
          <p:txBody>
            <a:bodyPr/>
            <a:lstStyle/>
            <a:p>
              <a:endParaRPr lang="zh-CN" altLang="en-US"/>
            </a:p>
          </p:txBody>
        </p:sp>
        <p:sp>
          <p:nvSpPr>
            <p:cNvPr id="4133" name="Freeform 1117"/>
            <p:cNvSpPr/>
            <p:nvPr/>
          </p:nvSpPr>
          <p:spPr>
            <a:xfrm>
              <a:off x="0" y="285892"/>
              <a:ext cx="66875" cy="193938"/>
            </a:xfrm>
            <a:custGeom>
              <a:avLst/>
              <a:gdLst/>
              <a:ahLst/>
              <a:cxnLst>
                <a:cxn ang="0">
                  <a:pos x="36781" y="0"/>
                </a:cxn>
                <a:cxn ang="0">
                  <a:pos x="26750" y="6688"/>
                </a:cxn>
                <a:cxn ang="0">
                  <a:pos x="26750" y="6688"/>
                </a:cxn>
                <a:cxn ang="0">
                  <a:pos x="0" y="30094"/>
                </a:cxn>
                <a:cxn ang="0">
                  <a:pos x="0" y="193938"/>
                </a:cxn>
                <a:cxn ang="0">
                  <a:pos x="0" y="193938"/>
                </a:cxn>
                <a:cxn ang="0">
                  <a:pos x="0" y="193938"/>
                </a:cxn>
                <a:cxn ang="0">
                  <a:pos x="26750" y="157157"/>
                </a:cxn>
                <a:cxn ang="0">
                  <a:pos x="26750" y="157157"/>
                </a:cxn>
                <a:cxn ang="0">
                  <a:pos x="26750" y="157157"/>
                </a:cxn>
                <a:cxn ang="0">
                  <a:pos x="43469" y="143782"/>
                </a:cxn>
                <a:cxn ang="0">
                  <a:pos x="66875" y="130407"/>
                </a:cxn>
                <a:cxn ang="0">
                  <a:pos x="36781" y="0"/>
                </a:cxn>
              </a:cxnLst>
              <a:rect l="0" t="0" r="0" b="0"/>
              <a:pathLst>
                <a:path w="20" h="58">
                  <a:moveTo>
                    <a:pt x="11" y="0"/>
                  </a:moveTo>
                  <a:cubicBezTo>
                    <a:pt x="8" y="2"/>
                    <a:pt x="8" y="2"/>
                    <a:pt x="8" y="2"/>
                  </a:cubicBezTo>
                  <a:cubicBezTo>
                    <a:pt x="8" y="2"/>
                    <a:pt x="8" y="2"/>
                    <a:pt x="8" y="2"/>
                  </a:cubicBezTo>
                  <a:cubicBezTo>
                    <a:pt x="0" y="9"/>
                    <a:pt x="0" y="9"/>
                    <a:pt x="0" y="9"/>
                  </a:cubicBezTo>
                  <a:cubicBezTo>
                    <a:pt x="0" y="58"/>
                    <a:pt x="0" y="58"/>
                    <a:pt x="0" y="58"/>
                  </a:cubicBezTo>
                  <a:cubicBezTo>
                    <a:pt x="0" y="58"/>
                    <a:pt x="0" y="58"/>
                    <a:pt x="0" y="58"/>
                  </a:cubicBezTo>
                  <a:cubicBezTo>
                    <a:pt x="0" y="58"/>
                    <a:pt x="0" y="58"/>
                    <a:pt x="0" y="58"/>
                  </a:cubicBezTo>
                  <a:cubicBezTo>
                    <a:pt x="0" y="58"/>
                    <a:pt x="4" y="52"/>
                    <a:pt x="8" y="47"/>
                  </a:cubicBezTo>
                  <a:cubicBezTo>
                    <a:pt x="8" y="47"/>
                    <a:pt x="8" y="47"/>
                    <a:pt x="8" y="47"/>
                  </a:cubicBezTo>
                  <a:cubicBezTo>
                    <a:pt x="8" y="47"/>
                    <a:pt x="8" y="47"/>
                    <a:pt x="8" y="47"/>
                  </a:cubicBezTo>
                  <a:cubicBezTo>
                    <a:pt x="10" y="46"/>
                    <a:pt x="11" y="44"/>
                    <a:pt x="13" y="43"/>
                  </a:cubicBezTo>
                  <a:cubicBezTo>
                    <a:pt x="15" y="41"/>
                    <a:pt x="18" y="40"/>
                    <a:pt x="20" y="39"/>
                  </a:cubicBezTo>
                  <a:cubicBezTo>
                    <a:pt x="11" y="0"/>
                    <a:pt x="11" y="0"/>
                    <a:pt x="11" y="0"/>
                  </a:cubicBezTo>
                </a:path>
              </a:pathLst>
            </a:custGeom>
            <a:solidFill>
              <a:srgbClr val="00A5E0">
                <a:alpha val="100000"/>
              </a:srgbClr>
            </a:solidFill>
            <a:ln w="9525">
              <a:noFill/>
            </a:ln>
          </p:spPr>
          <p:txBody>
            <a:bodyPr/>
            <a:lstStyle/>
            <a:p>
              <a:endParaRPr lang="zh-CN" altLang="en-US"/>
            </a:p>
          </p:txBody>
        </p:sp>
      </p:grpSp>
      <p:sp>
        <p:nvSpPr>
          <p:cNvPr id="4103" name="文本框 226"/>
          <p:cNvSpPr txBox="1"/>
          <p:nvPr/>
        </p:nvSpPr>
        <p:spPr>
          <a:xfrm>
            <a:off x="3659188" y="1884363"/>
            <a:ext cx="1768475" cy="1076325"/>
          </a:xfrm>
          <a:prstGeom prst="rect">
            <a:avLst/>
          </a:prstGeom>
          <a:noFill/>
          <a:ln w="9525">
            <a:noFill/>
          </a:ln>
        </p:spPr>
        <p:txBody>
          <a:bodyPr>
            <a:spAutoFit/>
          </a:bodyPr>
          <a:lstStyle/>
          <a:p>
            <a:pPr eaLnBrk="1" hangingPunct="1"/>
            <a:r>
              <a:rPr lang="zh-CN" altLang="en-US" sz="3200" b="1" dirty="0">
                <a:solidFill>
                  <a:srgbClr val="0075BB"/>
                </a:solidFill>
                <a:latin typeface="微软雅黑" panose="020B0503020204020204" pitchFamily="34" charset="-122"/>
                <a:ea typeface="微软雅黑" panose="020B0503020204020204" pitchFamily="34" charset="-122"/>
              </a:rPr>
              <a:t>目录  </a:t>
            </a:r>
            <a:r>
              <a:rPr lang="en-US" altLang="zh-CN" sz="3200" b="1" dirty="0">
                <a:solidFill>
                  <a:srgbClr val="0075BB"/>
                </a:solidFill>
                <a:latin typeface="微软雅黑" panose="020B0503020204020204" pitchFamily="34" charset="-122"/>
                <a:ea typeface="微软雅黑" panose="020B0503020204020204" pitchFamily="34" charset="-122"/>
              </a:rPr>
              <a:t>content</a:t>
            </a:r>
            <a:endParaRPr lang="zh-CN" altLang="en-US" sz="3200" b="1" dirty="0">
              <a:solidFill>
                <a:srgbClr val="0075BB"/>
              </a:solidFill>
              <a:latin typeface="微软雅黑" panose="020B0503020204020204" pitchFamily="34" charset="-122"/>
              <a:ea typeface="微软雅黑" panose="020B0503020204020204" pitchFamily="34" charset="-122"/>
            </a:endParaRPr>
          </a:p>
        </p:txBody>
      </p:sp>
      <p:sp>
        <p:nvSpPr>
          <p:cNvPr id="4104" name="文本框 3"/>
          <p:cNvSpPr txBox="1"/>
          <p:nvPr/>
        </p:nvSpPr>
        <p:spPr>
          <a:xfrm>
            <a:off x="6646863" y="2456815"/>
            <a:ext cx="4005262" cy="460375"/>
          </a:xfrm>
          <a:prstGeom prst="rect">
            <a:avLst/>
          </a:prstGeom>
          <a:noFill/>
          <a:ln w="9525">
            <a:noFill/>
          </a:ln>
        </p:spPr>
        <p:txBody>
          <a:bodyPr>
            <a:spAutoFit/>
          </a:bodyPr>
          <a:lstStyle/>
          <a:p>
            <a:pPr eaLnBrk="1" hangingPunct="1"/>
            <a:r>
              <a:rPr lang="zh-CN" altLang="en-US" sz="2400" b="1" dirty="0">
                <a:solidFill>
                  <a:srgbClr val="0075BB"/>
                </a:solidFill>
                <a:latin typeface="微软雅黑" panose="020B0503020204020204" pitchFamily="34" charset="-122"/>
                <a:ea typeface="微软雅黑" panose="020B0503020204020204" pitchFamily="34" charset="-122"/>
              </a:rPr>
              <a:t>一、LHC电源系统调研</a:t>
            </a:r>
            <a:endParaRPr lang="zh-CN" altLang="en-US" sz="2400" b="1" dirty="0">
              <a:solidFill>
                <a:srgbClr val="0075BB"/>
              </a:solidFill>
              <a:latin typeface="微软雅黑" panose="020B0503020204020204" pitchFamily="34" charset="-122"/>
              <a:ea typeface="微软雅黑" panose="020B0503020204020204" pitchFamily="34" charset="-122"/>
            </a:endParaRPr>
          </a:p>
        </p:txBody>
      </p:sp>
      <p:cxnSp>
        <p:nvCxnSpPr>
          <p:cNvPr id="4105" name="Straight Connector 199"/>
          <p:cNvCxnSpPr/>
          <p:nvPr/>
        </p:nvCxnSpPr>
        <p:spPr>
          <a:xfrm>
            <a:off x="6559550" y="2363153"/>
            <a:ext cx="4005263" cy="0"/>
          </a:xfrm>
          <a:prstGeom prst="line">
            <a:avLst/>
          </a:prstGeom>
          <a:ln w="6350" cap="flat" cmpd="sng">
            <a:solidFill>
              <a:srgbClr val="595959"/>
            </a:solidFill>
            <a:prstDash val="solid"/>
            <a:headEnd type="none" w="med" len="med"/>
            <a:tailEnd type="none" w="med" len="med"/>
          </a:ln>
        </p:spPr>
      </p:cxnSp>
      <p:cxnSp>
        <p:nvCxnSpPr>
          <p:cNvPr id="4106" name="Straight Connector 199"/>
          <p:cNvCxnSpPr/>
          <p:nvPr/>
        </p:nvCxnSpPr>
        <p:spPr>
          <a:xfrm>
            <a:off x="6559550" y="2966403"/>
            <a:ext cx="4005263" cy="0"/>
          </a:xfrm>
          <a:prstGeom prst="line">
            <a:avLst/>
          </a:prstGeom>
          <a:ln w="6350" cap="flat" cmpd="sng">
            <a:solidFill>
              <a:srgbClr val="595959"/>
            </a:solidFill>
            <a:prstDash val="solid"/>
            <a:headEnd type="none" w="med" len="med"/>
            <a:tailEnd type="none" w="med" len="med"/>
          </a:ln>
        </p:spPr>
      </p:cxnSp>
      <p:sp>
        <p:nvSpPr>
          <p:cNvPr id="4107" name="文本框 243"/>
          <p:cNvSpPr txBox="1"/>
          <p:nvPr/>
        </p:nvSpPr>
        <p:spPr>
          <a:xfrm>
            <a:off x="6647180" y="3491865"/>
            <a:ext cx="4351020" cy="460375"/>
          </a:xfrm>
          <a:prstGeom prst="rect">
            <a:avLst/>
          </a:prstGeom>
          <a:noFill/>
          <a:ln w="9525">
            <a:noFill/>
          </a:ln>
        </p:spPr>
        <p:txBody>
          <a:bodyPr wrap="square">
            <a:spAutoFit/>
          </a:bodyPr>
          <a:lstStyle/>
          <a:p>
            <a:pPr eaLnBrk="1" hangingPunct="1"/>
            <a:r>
              <a:rPr lang="zh-CN" altLang="en-US" sz="2400" b="1" dirty="0">
                <a:solidFill>
                  <a:srgbClr val="0075BB"/>
                </a:solidFill>
                <a:latin typeface="微软雅黑" panose="020B0503020204020204" pitchFamily="34" charset="-122"/>
                <a:ea typeface="微软雅黑" panose="020B0503020204020204" pitchFamily="34" charset="-122"/>
              </a:rPr>
              <a:t>二、商用芯片及</a:t>
            </a:r>
            <a:r>
              <a:rPr lang="en-US" altLang="zh-CN" sz="2400" b="1" dirty="0">
                <a:solidFill>
                  <a:srgbClr val="0075BB"/>
                </a:solidFill>
                <a:latin typeface="微软雅黑" panose="020B0503020204020204" pitchFamily="34" charset="-122"/>
                <a:ea typeface="微软雅黑" panose="020B0503020204020204" pitchFamily="34" charset="-122"/>
              </a:rPr>
              <a:t>GaN</a:t>
            </a:r>
            <a:r>
              <a:rPr lang="zh-CN" altLang="en-US" sz="2400" b="1" dirty="0">
                <a:solidFill>
                  <a:srgbClr val="0075BB"/>
                </a:solidFill>
                <a:latin typeface="微软雅黑" panose="020B0503020204020204" pitchFamily="34" charset="-122"/>
                <a:ea typeface="微软雅黑" panose="020B0503020204020204" pitchFamily="34" charset="-122"/>
              </a:rPr>
              <a:t>功率管</a:t>
            </a:r>
            <a:endParaRPr lang="zh-CN" altLang="en-US" sz="2400" b="1" dirty="0">
              <a:solidFill>
                <a:srgbClr val="0075BB"/>
              </a:solidFill>
              <a:latin typeface="微软雅黑" panose="020B0503020204020204" pitchFamily="34" charset="-122"/>
              <a:ea typeface="微软雅黑" panose="020B0503020204020204" pitchFamily="34" charset="-122"/>
            </a:endParaRPr>
          </a:p>
        </p:txBody>
      </p:sp>
      <p:cxnSp>
        <p:nvCxnSpPr>
          <p:cNvPr id="4108" name="Straight Connector 199"/>
          <p:cNvCxnSpPr/>
          <p:nvPr/>
        </p:nvCxnSpPr>
        <p:spPr>
          <a:xfrm>
            <a:off x="6559550" y="3396615"/>
            <a:ext cx="4005263" cy="0"/>
          </a:xfrm>
          <a:prstGeom prst="line">
            <a:avLst/>
          </a:prstGeom>
          <a:ln w="6350" cap="flat" cmpd="sng">
            <a:solidFill>
              <a:srgbClr val="595959"/>
            </a:solidFill>
            <a:prstDash val="solid"/>
            <a:headEnd type="none" w="med" len="med"/>
            <a:tailEnd type="none" w="med" len="med"/>
          </a:ln>
        </p:spPr>
      </p:cxnSp>
      <p:cxnSp>
        <p:nvCxnSpPr>
          <p:cNvPr id="4109" name="Straight Connector 199"/>
          <p:cNvCxnSpPr/>
          <p:nvPr/>
        </p:nvCxnSpPr>
        <p:spPr>
          <a:xfrm>
            <a:off x="6559550" y="3999865"/>
            <a:ext cx="4005263" cy="0"/>
          </a:xfrm>
          <a:prstGeom prst="line">
            <a:avLst/>
          </a:prstGeom>
          <a:ln w="6350" cap="flat" cmpd="sng">
            <a:solidFill>
              <a:srgbClr val="595959"/>
            </a:solidFill>
            <a:prstDash val="solid"/>
            <a:headEnd type="none" w="med" len="med"/>
            <a:tailEnd type="none" w="med" len="med"/>
          </a:ln>
        </p:spPr>
      </p:cxnSp>
      <p:grpSp>
        <p:nvGrpSpPr>
          <p:cNvPr id="4116" name="组合 263"/>
          <p:cNvGrpSpPr/>
          <p:nvPr/>
        </p:nvGrpSpPr>
        <p:grpSpPr>
          <a:xfrm>
            <a:off x="10975975" y="5659438"/>
            <a:ext cx="1406525" cy="1490662"/>
            <a:chOff x="0" y="0"/>
            <a:chExt cx="1406701" cy="1491935"/>
          </a:xfrm>
        </p:grpSpPr>
        <p:sp>
          <p:nvSpPr>
            <p:cNvPr id="4120" name="任意多边形 259"/>
            <p:cNvSpPr/>
            <p:nvPr/>
          </p:nvSpPr>
          <p:spPr>
            <a:xfrm rot="1420605">
              <a:off x="390182" y="0"/>
              <a:ext cx="1016519" cy="1329727"/>
            </a:xfrm>
            <a:custGeom>
              <a:avLst/>
              <a:gdLst/>
              <a:ahLst/>
              <a:cxnLst>
                <a:cxn ang="0">
                  <a:pos x="478693" y="24933"/>
                </a:cxn>
                <a:cxn ang="0">
                  <a:pos x="563009" y="0"/>
                </a:cxn>
                <a:cxn ang="0">
                  <a:pos x="1016519" y="1034264"/>
                </a:cxn>
                <a:cxn ang="0">
                  <a:pos x="342692" y="1329727"/>
                </a:cxn>
                <a:cxn ang="0">
                  <a:pos x="229562" y="1240812"/>
                </a:cxn>
                <a:cxn ang="0">
                  <a:pos x="0" y="712875"/>
                </a:cxn>
                <a:cxn ang="0">
                  <a:pos x="478693" y="24933"/>
                </a:cxn>
              </a:cxnLst>
              <a:rect l="0" t="0" r="0" b="0"/>
              <a:pathLst>
                <a:path w="1016519" h="1329727">
                  <a:moveTo>
                    <a:pt x="478693" y="24933"/>
                  </a:moveTo>
                  <a:lnTo>
                    <a:pt x="563009" y="0"/>
                  </a:lnTo>
                  <a:lnTo>
                    <a:pt x="1016519" y="1034264"/>
                  </a:lnTo>
                  <a:lnTo>
                    <a:pt x="342692" y="1329727"/>
                  </a:lnTo>
                  <a:lnTo>
                    <a:pt x="229562" y="1240812"/>
                  </a:lnTo>
                  <a:cubicBezTo>
                    <a:pt x="87726" y="1105701"/>
                    <a:pt x="0" y="919047"/>
                    <a:pt x="0" y="712875"/>
                  </a:cubicBezTo>
                  <a:cubicBezTo>
                    <a:pt x="0" y="403617"/>
                    <a:pt x="197386" y="138275"/>
                    <a:pt x="478693" y="24933"/>
                  </a:cubicBezTo>
                  <a:close/>
                </a:path>
              </a:pathLst>
            </a:custGeom>
            <a:solidFill>
              <a:srgbClr val="00A5E0">
                <a:alpha val="100000"/>
              </a:srgbClr>
            </a:solidFill>
            <a:ln w="9525">
              <a:noFill/>
            </a:ln>
          </p:spPr>
          <p:txBody>
            <a:bodyPr/>
            <a:lstStyle/>
            <a:p>
              <a:endParaRPr lang="zh-CN" altLang="en-US"/>
            </a:p>
          </p:txBody>
        </p:sp>
        <p:sp>
          <p:nvSpPr>
            <p:cNvPr id="4121" name="任意多边形 262"/>
            <p:cNvSpPr/>
            <p:nvPr/>
          </p:nvSpPr>
          <p:spPr>
            <a:xfrm rot="1420605">
              <a:off x="0" y="718464"/>
              <a:ext cx="1210739" cy="773471"/>
            </a:xfrm>
            <a:custGeom>
              <a:avLst/>
              <a:gdLst/>
              <a:ahLst/>
              <a:cxnLst>
                <a:cxn ang="0">
                  <a:pos x="421072" y="51898"/>
                </a:cxn>
                <a:cxn ang="0">
                  <a:pos x="689429" y="0"/>
                </a:cxn>
                <a:cxn ang="0">
                  <a:pos x="1176929" y="193427"/>
                </a:cxn>
                <a:cxn ang="0">
                  <a:pos x="1197235" y="217001"/>
                </a:cxn>
                <a:cxn ang="0">
                  <a:pos x="1210739" y="247798"/>
                </a:cxn>
                <a:cxn ang="0">
                  <a:pos x="11899" y="773471"/>
                </a:cxn>
                <a:cxn ang="0">
                  <a:pos x="0" y="660400"/>
                </a:cxn>
                <a:cxn ang="0">
                  <a:pos x="421072" y="51898"/>
                </a:cxn>
              </a:cxnLst>
              <a:rect l="0" t="0" r="0" b="0"/>
              <a:pathLst>
                <a:path w="1210739" h="773471">
                  <a:moveTo>
                    <a:pt x="421072" y="51898"/>
                  </a:moveTo>
                  <a:cubicBezTo>
                    <a:pt x="503554" y="18479"/>
                    <a:pt x="594239" y="0"/>
                    <a:pt x="689429" y="0"/>
                  </a:cubicBezTo>
                  <a:cubicBezTo>
                    <a:pt x="879810" y="0"/>
                    <a:pt x="1052167" y="73918"/>
                    <a:pt x="1176929" y="193427"/>
                  </a:cubicBezTo>
                  <a:lnTo>
                    <a:pt x="1197235" y="217001"/>
                  </a:lnTo>
                  <a:lnTo>
                    <a:pt x="1210739" y="247798"/>
                  </a:lnTo>
                  <a:lnTo>
                    <a:pt x="11899" y="773471"/>
                  </a:lnTo>
                  <a:lnTo>
                    <a:pt x="0" y="660400"/>
                  </a:lnTo>
                  <a:cubicBezTo>
                    <a:pt x="0" y="386853"/>
                    <a:pt x="173626" y="152151"/>
                    <a:pt x="421072" y="51898"/>
                  </a:cubicBezTo>
                  <a:close/>
                </a:path>
              </a:pathLst>
            </a:custGeom>
            <a:solidFill>
              <a:srgbClr val="00A5E0">
                <a:alpha val="100000"/>
              </a:srgbClr>
            </a:solidFill>
            <a:ln w="9525">
              <a:noFill/>
            </a:ln>
          </p:spPr>
          <p:txBody>
            <a:bodyPr/>
            <a:lstStyle/>
            <a:p>
              <a:endParaRPr lang="zh-CN" altLang="en-US"/>
            </a:p>
          </p:txBody>
        </p:sp>
      </p:grpSp>
      <p:grpSp>
        <p:nvGrpSpPr>
          <p:cNvPr id="4117" name="组合 264"/>
          <p:cNvGrpSpPr/>
          <p:nvPr/>
        </p:nvGrpSpPr>
        <p:grpSpPr>
          <a:xfrm rot="10800000">
            <a:off x="-206375" y="-268287"/>
            <a:ext cx="1406525" cy="1492250"/>
            <a:chOff x="0" y="0"/>
            <a:chExt cx="1406701" cy="1491935"/>
          </a:xfrm>
        </p:grpSpPr>
        <p:sp>
          <p:nvSpPr>
            <p:cNvPr id="4118" name="任意多边形 265"/>
            <p:cNvSpPr/>
            <p:nvPr/>
          </p:nvSpPr>
          <p:spPr>
            <a:xfrm rot="1420605">
              <a:off x="390182" y="0"/>
              <a:ext cx="1016519" cy="1329727"/>
            </a:xfrm>
            <a:custGeom>
              <a:avLst/>
              <a:gdLst/>
              <a:ahLst/>
              <a:cxnLst>
                <a:cxn ang="0">
                  <a:pos x="478693" y="24933"/>
                </a:cxn>
                <a:cxn ang="0">
                  <a:pos x="563009" y="0"/>
                </a:cxn>
                <a:cxn ang="0">
                  <a:pos x="1016519" y="1034264"/>
                </a:cxn>
                <a:cxn ang="0">
                  <a:pos x="342692" y="1329727"/>
                </a:cxn>
                <a:cxn ang="0">
                  <a:pos x="229562" y="1240812"/>
                </a:cxn>
                <a:cxn ang="0">
                  <a:pos x="0" y="712875"/>
                </a:cxn>
                <a:cxn ang="0">
                  <a:pos x="478693" y="24933"/>
                </a:cxn>
              </a:cxnLst>
              <a:rect l="0" t="0" r="0" b="0"/>
              <a:pathLst>
                <a:path w="1016519" h="1329727">
                  <a:moveTo>
                    <a:pt x="478693" y="24933"/>
                  </a:moveTo>
                  <a:lnTo>
                    <a:pt x="563009" y="0"/>
                  </a:lnTo>
                  <a:lnTo>
                    <a:pt x="1016519" y="1034264"/>
                  </a:lnTo>
                  <a:lnTo>
                    <a:pt x="342692" y="1329727"/>
                  </a:lnTo>
                  <a:lnTo>
                    <a:pt x="229562" y="1240812"/>
                  </a:lnTo>
                  <a:cubicBezTo>
                    <a:pt x="87726" y="1105701"/>
                    <a:pt x="0" y="919047"/>
                    <a:pt x="0" y="712875"/>
                  </a:cubicBezTo>
                  <a:cubicBezTo>
                    <a:pt x="0" y="403617"/>
                    <a:pt x="197386" y="138275"/>
                    <a:pt x="478693" y="24933"/>
                  </a:cubicBezTo>
                  <a:close/>
                </a:path>
              </a:pathLst>
            </a:custGeom>
            <a:solidFill>
              <a:srgbClr val="00A5E0">
                <a:alpha val="100000"/>
              </a:srgbClr>
            </a:solidFill>
            <a:ln w="9525">
              <a:noFill/>
            </a:ln>
          </p:spPr>
          <p:txBody>
            <a:bodyPr/>
            <a:lstStyle/>
            <a:p>
              <a:endParaRPr lang="zh-CN" altLang="en-US"/>
            </a:p>
          </p:txBody>
        </p:sp>
        <p:sp>
          <p:nvSpPr>
            <p:cNvPr id="4119" name="任意多边形 266"/>
            <p:cNvSpPr/>
            <p:nvPr/>
          </p:nvSpPr>
          <p:spPr>
            <a:xfrm rot="1420605">
              <a:off x="0" y="718464"/>
              <a:ext cx="1210739" cy="773471"/>
            </a:xfrm>
            <a:custGeom>
              <a:avLst/>
              <a:gdLst/>
              <a:ahLst/>
              <a:cxnLst>
                <a:cxn ang="0">
                  <a:pos x="421072" y="51898"/>
                </a:cxn>
                <a:cxn ang="0">
                  <a:pos x="689429" y="0"/>
                </a:cxn>
                <a:cxn ang="0">
                  <a:pos x="1176929" y="193427"/>
                </a:cxn>
                <a:cxn ang="0">
                  <a:pos x="1197235" y="217001"/>
                </a:cxn>
                <a:cxn ang="0">
                  <a:pos x="1210739" y="247798"/>
                </a:cxn>
                <a:cxn ang="0">
                  <a:pos x="11899" y="773471"/>
                </a:cxn>
                <a:cxn ang="0">
                  <a:pos x="0" y="660400"/>
                </a:cxn>
                <a:cxn ang="0">
                  <a:pos x="421072" y="51898"/>
                </a:cxn>
              </a:cxnLst>
              <a:rect l="0" t="0" r="0" b="0"/>
              <a:pathLst>
                <a:path w="1210739" h="773471">
                  <a:moveTo>
                    <a:pt x="421072" y="51898"/>
                  </a:moveTo>
                  <a:cubicBezTo>
                    <a:pt x="503554" y="18479"/>
                    <a:pt x="594239" y="0"/>
                    <a:pt x="689429" y="0"/>
                  </a:cubicBezTo>
                  <a:cubicBezTo>
                    <a:pt x="879810" y="0"/>
                    <a:pt x="1052167" y="73918"/>
                    <a:pt x="1176929" y="193427"/>
                  </a:cubicBezTo>
                  <a:lnTo>
                    <a:pt x="1197235" y="217001"/>
                  </a:lnTo>
                  <a:lnTo>
                    <a:pt x="1210739" y="247798"/>
                  </a:lnTo>
                  <a:lnTo>
                    <a:pt x="11899" y="773471"/>
                  </a:lnTo>
                  <a:lnTo>
                    <a:pt x="0" y="660400"/>
                  </a:lnTo>
                  <a:cubicBezTo>
                    <a:pt x="0" y="386853"/>
                    <a:pt x="173626" y="152151"/>
                    <a:pt x="421072" y="51898"/>
                  </a:cubicBezTo>
                  <a:close/>
                </a:path>
              </a:pathLst>
            </a:custGeom>
            <a:solidFill>
              <a:srgbClr val="00A5E0">
                <a:alpha val="100000"/>
              </a:srgbClr>
            </a:solidFill>
            <a:ln w="9525">
              <a:noFill/>
            </a:ln>
          </p:spPr>
          <p:txBody>
            <a:bodyPr/>
            <a:lstStyle/>
            <a:p>
              <a:endParaRPr lang="zh-CN" alt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1200150"/>
            <a:ext cx="10353675" cy="5657850"/>
          </a:xfrm>
          <a:prstGeom prst="rect">
            <a:avLst/>
          </a:prstGeom>
        </p:spPr>
      </p:pic>
      <p:sp>
        <p:nvSpPr>
          <p:cNvPr id="2" name="灯片编号占位符 1"/>
          <p:cNvSpPr>
            <a:spLocks noGrp="1"/>
          </p:cNvSpPr>
          <p:nvPr>
            <p:ph type="sldNum" sz="quarter" idx="12"/>
          </p:nvPr>
        </p:nvSpPr>
        <p:spPr/>
        <p:txBody>
          <a:bodyPr/>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3" name="图片 2"/>
          <p:cNvPicPr>
            <a:picLocks noChangeAspect="1"/>
          </p:cNvPicPr>
          <p:nvPr/>
        </p:nvPicPr>
        <p:blipFill>
          <a:blip r:embed="rId2"/>
          <a:stretch>
            <a:fillRect/>
          </a:stretch>
        </p:blipFill>
        <p:spPr>
          <a:xfrm>
            <a:off x="7353300" y="3524250"/>
            <a:ext cx="4838700" cy="3333750"/>
          </a:xfrm>
          <a:prstGeom prst="rect">
            <a:avLst/>
          </a:prstGeom>
        </p:spPr>
      </p:pic>
      <p:pic>
        <p:nvPicPr>
          <p:cNvPr id="4" name="图片 3"/>
          <p:cNvPicPr>
            <a:picLocks noChangeAspect="1"/>
          </p:cNvPicPr>
          <p:nvPr/>
        </p:nvPicPr>
        <p:blipFill>
          <a:blip r:embed="rId3"/>
          <a:stretch>
            <a:fillRect/>
          </a:stretch>
        </p:blipFill>
        <p:spPr>
          <a:xfrm>
            <a:off x="6368415" y="1955800"/>
            <a:ext cx="5823585" cy="1568450"/>
          </a:xfrm>
          <a:prstGeom prst="rect">
            <a:avLst/>
          </a:prstGeom>
        </p:spPr>
      </p:pic>
      <p:pic>
        <p:nvPicPr>
          <p:cNvPr id="6" name="图片 5"/>
          <p:cNvPicPr>
            <a:picLocks noChangeAspect="1"/>
          </p:cNvPicPr>
          <p:nvPr/>
        </p:nvPicPr>
        <p:blipFill>
          <a:blip r:embed="rId4"/>
          <a:stretch>
            <a:fillRect/>
          </a:stretch>
        </p:blipFill>
        <p:spPr>
          <a:xfrm>
            <a:off x="258445" y="171450"/>
            <a:ext cx="2124075" cy="647700"/>
          </a:xfrm>
          <a:prstGeom prst="rect">
            <a:avLst/>
          </a:prstGeom>
        </p:spPr>
      </p:pic>
      <p:sp>
        <p:nvSpPr>
          <p:cNvPr id="7" name="文本框 6"/>
          <p:cNvSpPr txBox="1"/>
          <p:nvPr/>
        </p:nvSpPr>
        <p:spPr>
          <a:xfrm>
            <a:off x="8318500" y="628650"/>
            <a:ext cx="3695700" cy="368300"/>
          </a:xfrm>
          <a:prstGeom prst="rect">
            <a:avLst/>
          </a:prstGeom>
          <a:noFill/>
        </p:spPr>
        <p:txBody>
          <a:bodyPr wrap="square" rtlCol="0" anchor="t">
            <a:spAutoFit/>
          </a:bodyPr>
          <a:p>
            <a:r>
              <a:rPr lang="zh-CN" altLang="en-US"/>
              <a:t>https://www.preenpower.com.cn/</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4" name="图片 3"/>
          <p:cNvPicPr>
            <a:picLocks noChangeAspect="1"/>
          </p:cNvPicPr>
          <p:nvPr/>
        </p:nvPicPr>
        <p:blipFill>
          <a:blip r:embed="rId1"/>
          <a:stretch>
            <a:fillRect/>
          </a:stretch>
        </p:blipFill>
        <p:spPr>
          <a:xfrm>
            <a:off x="0" y="1165225"/>
            <a:ext cx="8145145" cy="5438775"/>
          </a:xfrm>
          <a:prstGeom prst="rect">
            <a:avLst/>
          </a:prstGeom>
        </p:spPr>
      </p:pic>
      <p:pic>
        <p:nvPicPr>
          <p:cNvPr id="3" name="图片 2"/>
          <p:cNvPicPr>
            <a:picLocks noChangeAspect="1"/>
          </p:cNvPicPr>
          <p:nvPr/>
        </p:nvPicPr>
        <p:blipFill>
          <a:blip r:embed="rId2"/>
          <a:stretch>
            <a:fillRect/>
          </a:stretch>
        </p:blipFill>
        <p:spPr>
          <a:xfrm>
            <a:off x="8391525" y="0"/>
            <a:ext cx="3409950" cy="3124200"/>
          </a:xfrm>
          <a:prstGeom prst="rect">
            <a:avLst/>
          </a:prstGeom>
        </p:spPr>
      </p:pic>
      <p:sp>
        <p:nvSpPr>
          <p:cNvPr id="6" name="文本框 5"/>
          <p:cNvSpPr txBox="1"/>
          <p:nvPr/>
        </p:nvSpPr>
        <p:spPr>
          <a:xfrm>
            <a:off x="7988300" y="3319145"/>
            <a:ext cx="4191000" cy="3415030"/>
          </a:xfrm>
          <a:prstGeom prst="rect">
            <a:avLst/>
          </a:prstGeom>
          <a:noFill/>
        </p:spPr>
        <p:txBody>
          <a:bodyPr wrap="square" rtlCol="0" anchor="t">
            <a:spAutoFit/>
          </a:bodyPr>
          <a:p>
            <a:pPr marL="285750" indent="-285750">
              <a:buFont typeface="Wingdings" panose="05000000000000000000" charset="0"/>
              <a:buChar char="Ø"/>
            </a:pPr>
            <a:r>
              <a:rPr lang="zh-CN" altLang="en-US"/>
              <a:t>标准1U工业机箱外形，方便安装于19英寸标准机架；</a:t>
            </a:r>
            <a:endParaRPr lang="zh-CN" altLang="en-US"/>
          </a:p>
          <a:p>
            <a:pPr marL="285750" indent="-285750">
              <a:buFont typeface="Wingdings" panose="05000000000000000000" charset="0"/>
              <a:buChar char="Ø"/>
            </a:pPr>
            <a:r>
              <a:rPr lang="zh-CN" altLang="en-US"/>
              <a:t>总120W(12V/10A)输出功率，最大140W, 8分路输出；</a:t>
            </a:r>
            <a:endParaRPr lang="zh-CN" altLang="en-US"/>
          </a:p>
          <a:p>
            <a:pPr marL="285750" indent="-285750">
              <a:buFont typeface="Wingdings" panose="05000000000000000000" charset="0"/>
              <a:buChar char="Ø"/>
            </a:pPr>
            <a:r>
              <a:rPr lang="zh-CN" altLang="en-US"/>
              <a:t>纹波小,保障摄像机视频信号输出更稳定，图像更清晰;</a:t>
            </a:r>
            <a:endParaRPr lang="zh-CN" altLang="en-US"/>
          </a:p>
          <a:p>
            <a:pPr marL="285750" indent="-285750">
              <a:buFont typeface="Wingdings" panose="05000000000000000000" charset="0"/>
              <a:buChar char="Ø"/>
            </a:pPr>
            <a:r>
              <a:rPr lang="zh-CN" altLang="en-US"/>
              <a:t>8分路（12-14V/1.25A）输出，每路具有电子短路自恢复保护功能；</a:t>
            </a:r>
            <a:endParaRPr lang="zh-CN" altLang="en-US"/>
          </a:p>
          <a:p>
            <a:pPr marL="285750" indent="-285750">
              <a:buFont typeface="Wingdings" panose="05000000000000000000" charset="0"/>
              <a:buChar char="Ø"/>
            </a:pPr>
            <a:r>
              <a:rPr lang="zh-CN" altLang="en-US"/>
              <a:t>采用高效谐振拓扑电路设计效率高达90%；</a:t>
            </a:r>
            <a:endParaRPr lang="zh-CN" altLang="en-US"/>
          </a:p>
          <a:p>
            <a:pPr marL="285750" indent="-285750">
              <a:buFont typeface="Wingdings" panose="05000000000000000000" charset="0"/>
              <a:buChar char="Ø"/>
            </a:pPr>
            <a:r>
              <a:rPr lang="zh-CN" altLang="en-US"/>
              <a:t>电源保护功能：过压保护OVP、过载保护、短路保护；</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菱形 2"/>
          <p:cNvSpPr/>
          <p:nvPr/>
        </p:nvSpPr>
        <p:spPr>
          <a:xfrm>
            <a:off x="1833563" y="2414588"/>
            <a:ext cx="2800350" cy="2801937"/>
          </a:xfrm>
          <a:prstGeom prst="diamond">
            <a:avLst/>
          </a:prstGeom>
          <a:solidFill>
            <a:srgbClr val="00A5E0"/>
          </a:solidFill>
          <a:ln w="9525">
            <a:noFill/>
          </a:ln>
        </p:spPr>
        <p:txBody>
          <a:bodyPr anchor="ctr"/>
          <a:lstStyle/>
          <a:p>
            <a:pPr algn="ctr" eaLnBrk="1" hangingPunct="1"/>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5123" name="直接连接符 4"/>
          <p:cNvCxnSpPr/>
          <p:nvPr/>
        </p:nvCxnSpPr>
        <p:spPr>
          <a:xfrm>
            <a:off x="2828925" y="1625600"/>
            <a:ext cx="1355725" cy="1357313"/>
          </a:xfrm>
          <a:prstGeom prst="line">
            <a:avLst/>
          </a:prstGeom>
          <a:ln w="6350" cap="flat" cmpd="sng">
            <a:solidFill>
              <a:srgbClr val="969696"/>
            </a:solidFill>
            <a:prstDash val="solid"/>
            <a:headEnd type="none" w="med" len="med"/>
            <a:tailEnd type="none" w="med" len="med"/>
          </a:ln>
        </p:spPr>
      </p:cxnSp>
      <p:cxnSp>
        <p:nvCxnSpPr>
          <p:cNvPr id="5124" name="直接连接符 5"/>
          <p:cNvCxnSpPr/>
          <p:nvPr/>
        </p:nvCxnSpPr>
        <p:spPr>
          <a:xfrm flipH="1">
            <a:off x="1639888" y="2030413"/>
            <a:ext cx="1581150" cy="1581150"/>
          </a:xfrm>
          <a:prstGeom prst="line">
            <a:avLst/>
          </a:prstGeom>
          <a:ln w="6350" cap="flat" cmpd="sng">
            <a:solidFill>
              <a:srgbClr val="969696"/>
            </a:solidFill>
            <a:prstDash val="solid"/>
            <a:headEnd type="none" w="med" len="med"/>
            <a:tailEnd type="none" w="med" len="med"/>
          </a:ln>
        </p:spPr>
      </p:cxnSp>
      <p:cxnSp>
        <p:nvCxnSpPr>
          <p:cNvPr id="5125" name="直接连接符 6"/>
          <p:cNvCxnSpPr/>
          <p:nvPr/>
        </p:nvCxnSpPr>
        <p:spPr>
          <a:xfrm flipV="1">
            <a:off x="2436813" y="3349625"/>
            <a:ext cx="2654300" cy="2655888"/>
          </a:xfrm>
          <a:prstGeom prst="line">
            <a:avLst/>
          </a:prstGeom>
          <a:ln w="6350" cap="flat" cmpd="sng">
            <a:solidFill>
              <a:srgbClr val="969696"/>
            </a:solidFill>
            <a:prstDash val="solid"/>
            <a:headEnd type="none" w="med" len="med"/>
            <a:tailEnd type="none" w="med" len="med"/>
          </a:ln>
        </p:spPr>
      </p:cxnSp>
      <p:sp>
        <p:nvSpPr>
          <p:cNvPr id="5127" name="文本框 8"/>
          <p:cNvSpPr txBox="1"/>
          <p:nvPr/>
        </p:nvSpPr>
        <p:spPr>
          <a:xfrm>
            <a:off x="5091113" y="3137218"/>
            <a:ext cx="4967287" cy="583565"/>
          </a:xfrm>
          <a:prstGeom prst="rect">
            <a:avLst/>
          </a:prstGeom>
          <a:noFill/>
          <a:ln w="9525">
            <a:noFill/>
          </a:ln>
        </p:spPr>
        <p:txBody>
          <a:bodyPr>
            <a:spAutoFit/>
          </a:bodyPr>
          <a:lstStyle/>
          <a:p>
            <a:pPr eaLnBrk="1" hangingPunct="1"/>
            <a:r>
              <a:rPr lang="zh-CN" altLang="en-US" sz="3200" b="1" dirty="0">
                <a:latin typeface="Arial" panose="020B0604020202020204" pitchFamily="34" charset="0"/>
                <a:ea typeface="微软雅黑" panose="020B0503020204020204" pitchFamily="34" charset="-122"/>
                <a:sym typeface="Arial" panose="020B0604020202020204" pitchFamily="34" charset="0"/>
              </a:rPr>
              <a:t>商用芯片及</a:t>
            </a:r>
            <a:r>
              <a:rPr lang="en-US" altLang="zh-CN" sz="3200" b="1" dirty="0">
                <a:latin typeface="Arial" panose="020B0604020202020204" pitchFamily="34" charset="0"/>
                <a:ea typeface="微软雅黑" panose="020B0503020204020204" pitchFamily="34" charset="-122"/>
                <a:sym typeface="Arial" panose="020B0604020202020204" pitchFamily="34" charset="0"/>
              </a:rPr>
              <a:t>GaN</a:t>
            </a:r>
            <a:r>
              <a:rPr lang="zh-CN" altLang="en-US" sz="3200" b="1" dirty="0">
                <a:latin typeface="Arial" panose="020B0604020202020204" pitchFamily="34" charset="0"/>
                <a:ea typeface="微软雅黑" panose="020B0503020204020204" pitchFamily="34" charset="-122"/>
                <a:sym typeface="Arial" panose="020B0604020202020204" pitchFamily="34" charset="0"/>
              </a:rPr>
              <a:t>功率管</a:t>
            </a:r>
            <a:endParaRPr lang="zh-CN" altLang="en-US" sz="3200" b="1" dirty="0">
              <a:latin typeface="Arial" panose="020B0604020202020204" pitchFamily="34" charset="0"/>
              <a:ea typeface="微软雅黑" panose="020B0503020204020204" pitchFamily="34" charset="-122"/>
              <a:sym typeface="Arial" panose="020B0604020202020204" pitchFamily="34" charset="0"/>
            </a:endParaRPr>
          </a:p>
        </p:txBody>
      </p:sp>
      <p:sp>
        <p:nvSpPr>
          <p:cNvPr id="5131" name="文本框 3"/>
          <p:cNvSpPr txBox="1"/>
          <p:nvPr/>
        </p:nvSpPr>
        <p:spPr>
          <a:xfrm>
            <a:off x="2801938" y="2982913"/>
            <a:ext cx="798512" cy="1445260"/>
          </a:xfrm>
          <a:prstGeom prst="rect">
            <a:avLst/>
          </a:prstGeom>
          <a:noFill/>
          <a:ln w="9525">
            <a:noFill/>
          </a:ln>
        </p:spPr>
        <p:txBody>
          <a:bodyPr>
            <a:spAutoFit/>
          </a:bodyPr>
          <a:lstStyle/>
          <a:p>
            <a:pPr eaLnBrk="1" hangingPunct="1"/>
            <a:r>
              <a:rPr lang="en-US" altLang="zh-CN" sz="8800" b="1" dirty="0">
                <a:solidFill>
                  <a:schemeClr val="bg1"/>
                </a:solidFill>
                <a:latin typeface="微软雅黑" panose="020B0503020204020204" pitchFamily="34" charset="-122"/>
                <a:ea typeface="微软雅黑" panose="020B0503020204020204" pitchFamily="34" charset="-122"/>
              </a:rPr>
              <a:t>3</a:t>
            </a:r>
            <a:endParaRPr lang="en-US" altLang="zh-CN" sz="8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378968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DC-DC</a:t>
            </a:r>
            <a:r>
              <a:rPr lang="zh-CN" altLang="en-US" sz="2400" b="1" dirty="0">
                <a:latin typeface="微软雅黑" panose="020B0503020204020204" pitchFamily="34" charset="-122"/>
                <a:ea typeface="微软雅黑" panose="020B0503020204020204" pitchFamily="34" charset="-122"/>
              </a:rPr>
              <a:t>芯片商用解决方案</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graphicFrame>
        <p:nvGraphicFramePr>
          <p:cNvPr id="2" name="表格 1"/>
          <p:cNvGraphicFramePr/>
          <p:nvPr>
            <p:custDataLst>
              <p:tags r:id="rId2"/>
            </p:custDataLst>
          </p:nvPr>
        </p:nvGraphicFramePr>
        <p:xfrm>
          <a:off x="735965" y="876935"/>
          <a:ext cx="10356850" cy="5747385"/>
        </p:xfrm>
        <a:graphic>
          <a:graphicData uri="http://schemas.openxmlformats.org/drawingml/2006/table">
            <a:tbl>
              <a:tblPr firstRow="1" bandRow="1">
                <a:tableStyleId>{5C22544A-7EE6-4342-B048-85BDC9FD1C3A}</a:tableStyleId>
              </a:tblPr>
              <a:tblGrid>
                <a:gridCol w="1479550"/>
                <a:gridCol w="1479550"/>
                <a:gridCol w="1479550"/>
                <a:gridCol w="1479550"/>
                <a:gridCol w="1479550"/>
                <a:gridCol w="1479550"/>
                <a:gridCol w="1479550"/>
              </a:tblGrid>
              <a:tr h="687705">
                <a:tc>
                  <a:txBody>
                    <a:bodyPr/>
                    <a:lstStyle/>
                    <a:p>
                      <a:pPr indent="0" algn="ctr">
                        <a:buNone/>
                      </a:pPr>
                      <a:r>
                        <a:rPr lang="zh-CN" sz="2000" b="1">
                          <a:solidFill>
                            <a:srgbClr val="000000"/>
                          </a:solidFill>
                          <a:latin typeface="Times New Roman" panose="02020603050405020304" pitchFamily="18" charset="0"/>
                          <a:ea typeface="宋体" panose="02010600030101010101" pitchFamily="2" charset="-122"/>
                        </a:rPr>
                        <a:t>型号</a:t>
                      </a:r>
                      <a:endParaRPr lang="zh-CN" altLang="en-US" sz="2000" b="1">
                        <a:solidFill>
                          <a:srgbClr val="000000"/>
                        </a:solidFill>
                        <a:latin typeface="Times New Roman" panose="02020603050405020304" pitchFamily="18" charset="0"/>
                        <a:ea typeface="宋体" panose="02010600030101010101" pitchFamily="2" charset="-122"/>
                      </a:endParaRPr>
                    </a:p>
                  </a:txBody>
                  <a:tcPr marL="12700" marR="12700" marT="12700" anchor="ctr"/>
                </a:tc>
                <a:tc>
                  <a:txBody>
                    <a:bodyPr/>
                    <a:lstStyle/>
                    <a:p>
                      <a:pPr indent="0" algn="ctr">
                        <a:buNone/>
                      </a:pPr>
                      <a:r>
                        <a:rPr lang="zh-CN" sz="2000" b="1">
                          <a:solidFill>
                            <a:srgbClr val="000000"/>
                          </a:solidFill>
                          <a:latin typeface="Times New Roman" panose="02020603050405020304" pitchFamily="18" charset="0"/>
                          <a:ea typeface="宋体" panose="02010600030101010101" pitchFamily="2" charset="-122"/>
                        </a:rPr>
                        <a:t>公司</a:t>
                      </a:r>
                      <a:endParaRPr lang="zh-CN" altLang="en-US" sz="2000" b="1">
                        <a:solidFill>
                          <a:srgbClr val="000000"/>
                        </a:solidFill>
                        <a:latin typeface="Times New Roman" panose="02020603050405020304" pitchFamily="18" charset="0"/>
                        <a:ea typeface="宋体" panose="02010600030101010101" pitchFamily="2" charset="-122"/>
                      </a:endParaRPr>
                    </a:p>
                  </a:txBody>
                  <a:tcPr marL="12700" marR="12700" marT="12700" anchor="ctr"/>
                </a:tc>
                <a:tc>
                  <a:txBody>
                    <a:bodyPr/>
                    <a:lstStyle/>
                    <a:p>
                      <a:pPr indent="0" algn="ctr">
                        <a:buNone/>
                      </a:pPr>
                      <a:r>
                        <a:rPr lang="zh-CN"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开关频率（</a:t>
                      </a:r>
                      <a:r>
                        <a:rPr lang="zh-CN"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MHz</a:t>
                      </a:r>
                      <a:r>
                        <a:rPr lang="zh-CN"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c>
                  <a:txBody>
                    <a:bodyPr/>
                    <a:lstStyle/>
                    <a:p>
                      <a:pPr indent="0" algn="ctr">
                        <a:buNone/>
                      </a:pPr>
                      <a:r>
                        <a:rPr lang="zh-CN"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输入电压 （V)</a:t>
                      </a:r>
                      <a:endParaRPr lang="zh-CN" altLang="en-US"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c>
                  <a:txBody>
                    <a:bodyPr/>
                    <a:lstStyle/>
                    <a:p>
                      <a:pPr indent="0" algn="ctr">
                        <a:buNone/>
                      </a:pPr>
                      <a:r>
                        <a:rPr lang="zh-CN"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输出电压（V）</a:t>
                      </a:r>
                      <a:endParaRPr lang="zh-CN" altLang="en-US"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c>
                  <a:txBody>
                    <a:bodyPr/>
                    <a:lstStyle/>
                    <a:p>
                      <a:pPr indent="0" algn="ctr">
                        <a:buNone/>
                      </a:pPr>
                      <a:r>
                        <a:rPr lang="zh-CN"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输出电流（A）</a:t>
                      </a:r>
                      <a:endParaRPr lang="zh-CN" altLang="en-US" sz="20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c>
                  <a:txBody>
                    <a:bodyPr/>
                    <a:lstStyle/>
                    <a:p>
                      <a:pPr indent="0" algn="ctr">
                        <a:buNone/>
                      </a:pPr>
                      <a:r>
                        <a:rPr lang="zh-CN" sz="2000" b="1">
                          <a:solidFill>
                            <a:srgbClr val="000000"/>
                          </a:solidFill>
                          <a:latin typeface="Times New Roman" panose="02020603050405020304" pitchFamily="18" charset="0"/>
                          <a:ea typeface="宋体" panose="02010600030101010101" pitchFamily="2" charset="-122"/>
                        </a:rPr>
                        <a:t>类型</a:t>
                      </a:r>
                      <a:endParaRPr lang="zh-CN" altLang="en-US" sz="2000" b="1">
                        <a:solidFill>
                          <a:srgbClr val="000000"/>
                        </a:solidFill>
                        <a:latin typeface="Times New Roman" panose="02020603050405020304" pitchFamily="18" charset="0"/>
                        <a:ea typeface="宋体" panose="02010600030101010101" pitchFamily="2" charset="-122"/>
                      </a:endParaRPr>
                    </a:p>
                  </a:txBody>
                  <a:tcPr marL="12700" marR="12700" marT="12700" anchor="ctr"/>
                </a:tc>
              </a:tr>
              <a:tr h="499110">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TPS6244x</a:t>
                      </a:r>
                      <a:endParaRPr lang="en-US" altLang="en-US" sz="20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TI</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1.8-4</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2.75-6</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0.6-5.5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3</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buck</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499745">
                <a:tc>
                  <a:txBody>
                    <a:bodyPr/>
                    <a:p>
                      <a:pPr indent="0" algn="ctr">
                        <a:buNone/>
                      </a:pPr>
                      <a:r>
                        <a:rPr lang="en-US" altLang="en-US" sz="2000" b="1">
                          <a:solidFill>
                            <a:srgbClr val="000000"/>
                          </a:solidFill>
                          <a:latin typeface="Times New Roman" panose="02020603050405020304" pitchFamily="18" charset="0"/>
                          <a:cs typeface="Times New Roman" panose="02020603050405020304" pitchFamily="18" charset="0"/>
                        </a:rPr>
                        <a:t>MPD23774</a:t>
                      </a:r>
                      <a:endParaRPr lang="en-US" altLang="en-US" sz="20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TI</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0.1-1</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1.6-7</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6</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499745">
                <a:tc>
                  <a:txBody>
                    <a:bodyPr/>
                    <a:p>
                      <a:pPr indent="0" algn="ctr">
                        <a:buNone/>
                      </a:pPr>
                      <a:r>
                        <a:rPr lang="en-US" altLang="en-US" sz="2000" b="1">
                          <a:solidFill>
                            <a:srgbClr val="000000"/>
                          </a:solidFill>
                          <a:latin typeface="Times New Roman" panose="02020603050405020304" pitchFamily="18" charset="0"/>
                          <a:cs typeface="Times New Roman" panose="02020603050405020304" pitchFamily="18" charset="0"/>
                        </a:rPr>
                        <a:t>LTC3833</a:t>
                      </a:r>
                      <a:endParaRPr lang="en-US" altLang="en-US" sz="20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Linear</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0.2-2</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4.5-38</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0.6-5.5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687705">
                <a:tc>
                  <a:txBody>
                    <a:bodyPr/>
                    <a:lstStyle/>
                    <a:p>
                      <a:pPr algn="ctr">
                        <a:buClrTx/>
                        <a:buSzTx/>
                        <a:buFontTx/>
                        <a:buNone/>
                      </a:pPr>
                      <a:r>
                        <a:rPr lang="en-US" sz="2000" b="1">
                          <a:solidFill>
                            <a:srgbClr val="000000"/>
                          </a:solidFill>
                          <a:latin typeface="Times New Roman" panose="02020603050405020304" pitchFamily="18" charset="0"/>
                          <a:cs typeface="Times New Roman" panose="02020603050405020304" pitchFamily="18" charset="0"/>
                        </a:rPr>
                        <a:t>BD9P608MFF-C</a:t>
                      </a:r>
                      <a:endParaRPr lang="en-US" sz="2000" b="1">
                        <a:solidFill>
                          <a:srgbClr val="000000"/>
                        </a:solidFill>
                        <a:latin typeface="Times New Roman" panose="02020603050405020304" pitchFamily="18" charset="0"/>
                        <a:cs typeface="Times New Roman" panose="02020603050405020304" pitchFamily="18" charset="0"/>
                      </a:endParaRPr>
                    </a:p>
                  </a:txBody>
                  <a:tcPr marL="12700" marR="12700" marT="12700" vert="horz" anchor="ctr" anchorCtr="0"/>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Rohm</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2.2</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3.5-40</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0.8-8.5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6</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buck</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687070">
                <a:tc>
                  <a:txBody>
                    <a:bodyPr/>
                    <a:lstStyle/>
                    <a:p>
                      <a:pPr indent="0" algn="ctr">
                        <a:buNone/>
                      </a:pPr>
                      <a:r>
                        <a:rPr lang="en-US" altLang="en-US" sz="2000" b="1">
                          <a:solidFill>
                            <a:srgbClr val="000000"/>
                          </a:solidFill>
                          <a:latin typeface="Times New Roman" panose="02020603050405020304" pitchFamily="18" charset="0"/>
                          <a:cs typeface="Times New Roman" panose="02020603050405020304" pitchFamily="18" charset="0"/>
                        </a:rPr>
                        <a:t>NAE12S20-C</a:t>
                      </a:r>
                      <a:endParaRPr lang="en-US" altLang="en-US" sz="20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zh-CN" altLang="en-US" sz="2000" b="0">
                          <a:solidFill>
                            <a:srgbClr val="000000"/>
                          </a:solidFill>
                          <a:latin typeface="Times New Roman" panose="02020603050405020304" pitchFamily="18" charset="0"/>
                        </a:rPr>
                        <a:t>华为</a:t>
                      </a:r>
                      <a:endParaRPr lang="zh-CN" altLang="en-US" sz="2000" b="0">
                        <a:solidFill>
                          <a:srgbClr val="000000"/>
                        </a:solidFill>
                        <a:latin typeface="Times New Roman" panose="02020603050405020304" pitchFamily="18" charset="0"/>
                      </a:endParaRPr>
                    </a:p>
                  </a:txBody>
                  <a:tcPr marL="12700" marR="12700" marT="12700" anchor="ctr"/>
                </a:tc>
                <a:tc>
                  <a:txBody>
                    <a:bodyPr/>
                    <a:lstStyle/>
                    <a:p>
                      <a:pPr indent="0" algn="ctr">
                        <a:buNone/>
                      </a:pP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3-14</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0.6-5.5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20</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endParaRPr lang="zh-CN" altLang="en-US" sz="2000" b="0">
                        <a:solidFill>
                          <a:srgbClr val="FF0000"/>
                        </a:solidFill>
                        <a:latin typeface="Times New Roman" panose="02020603050405020304" pitchFamily="18" charset="0"/>
                        <a:cs typeface="Times New Roman" panose="02020603050405020304" pitchFamily="18" charset="0"/>
                      </a:endParaRPr>
                    </a:p>
                  </a:txBody>
                  <a:tcPr marL="12700" marR="12700" marT="12700" anchor="ctr"/>
                </a:tc>
              </a:tr>
              <a:tr h="687705">
                <a:tc>
                  <a:txBody>
                    <a:bodyPr/>
                    <a:lstStyle/>
                    <a:p>
                      <a:pPr algn="ctr">
                        <a:buClrTx/>
                        <a:buSzTx/>
                        <a:buFontTx/>
                        <a:buNone/>
                      </a:pPr>
                      <a:r>
                        <a:rPr lang="en-US" sz="2000" b="1">
                          <a:solidFill>
                            <a:srgbClr val="000000"/>
                          </a:solidFill>
                          <a:latin typeface="Times New Roman" panose="02020603050405020304" pitchFamily="18" charset="0"/>
                          <a:cs typeface="Times New Roman" panose="02020603050405020304" pitchFamily="18" charset="0"/>
                        </a:rPr>
                        <a:t>NAE03S03-B</a:t>
                      </a:r>
                      <a:endParaRPr lang="en-US" sz="2000" b="1">
                        <a:solidFill>
                          <a:srgbClr val="000000"/>
                        </a:solidFill>
                        <a:latin typeface="Times New Roman" panose="02020603050405020304" pitchFamily="18" charset="0"/>
                        <a:cs typeface="Times New Roman" panose="02020603050405020304" pitchFamily="18" charset="0"/>
                      </a:endParaRPr>
                    </a:p>
                  </a:txBody>
                  <a:tcPr marL="12700" marR="12700" marT="12700" vert="horz" anchor="ctr" anchorCtr="0"/>
                </a:tc>
                <a:tc>
                  <a:txBody>
                    <a:bodyPr/>
                    <a:lstStyle/>
                    <a:p>
                      <a:pPr indent="0" algn="ctr">
                        <a:buNone/>
                      </a:pPr>
                      <a:r>
                        <a:rPr lang="zh-CN" altLang="en-US" sz="2000" b="0">
                          <a:solidFill>
                            <a:srgbClr val="000000"/>
                          </a:solidFill>
                          <a:latin typeface="Times New Roman" panose="02020603050405020304" pitchFamily="18" charset="0"/>
                        </a:rPr>
                        <a:t>华为</a:t>
                      </a:r>
                      <a:endParaRPr lang="zh-CN" altLang="en-US" sz="2000" b="0">
                        <a:solidFill>
                          <a:srgbClr val="000000"/>
                        </a:solidFill>
                        <a:latin typeface="Times New Roman" panose="02020603050405020304" pitchFamily="18" charset="0"/>
                      </a:endParaRPr>
                    </a:p>
                  </a:txBody>
                  <a:tcPr marL="12700" marR="12700" marT="12700" anchor="ctr"/>
                </a:tc>
                <a:tc>
                  <a:txBody>
                    <a:bodyPr/>
                    <a:lstStyle/>
                    <a:p>
                      <a:pPr indent="0" algn="ctr">
                        <a:buNone/>
                      </a:pP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3-5.75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0.8-3.7</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3</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endParaRPr lang="zh-CN" altLang="en-US" sz="2000" b="0">
                        <a:solidFill>
                          <a:srgbClr val="FF0000"/>
                        </a:solidFill>
                        <a:latin typeface="Times New Roman" panose="02020603050405020304" pitchFamily="18" charset="0"/>
                        <a:cs typeface="Times New Roman" panose="02020603050405020304" pitchFamily="18" charset="0"/>
                      </a:endParaRPr>
                    </a:p>
                  </a:txBody>
                  <a:tcPr marL="12700" marR="12700" marT="12700" anchor="ctr"/>
                </a:tc>
              </a:tr>
              <a:tr h="499745">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MAX77505</a:t>
                      </a:r>
                      <a:endParaRPr lang="en-US" altLang="en-US" sz="20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ADI</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2.00 </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2.5-16</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0.8-5.5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3</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buck</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499110">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ADPL13602</a:t>
                      </a:r>
                      <a:endParaRPr lang="en-US" altLang="en-US" sz="20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ADI</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0.4-1.5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3.5-36</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1-0.9*Vin</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2.5</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buck</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499745">
                <a:tc>
                  <a:txBody>
                    <a:bodyPr/>
                    <a:p>
                      <a:pPr indent="0" algn="ctr">
                        <a:buNone/>
                      </a:pPr>
                      <a:r>
                        <a:rPr lang="en-US" altLang="en-US" sz="2000" b="1">
                          <a:solidFill>
                            <a:srgbClr val="000000"/>
                          </a:solidFill>
                          <a:latin typeface="Times New Roman" panose="02020603050405020304" pitchFamily="18" charset="0"/>
                          <a:cs typeface="Times New Roman" panose="02020603050405020304" pitchFamily="18" charset="0"/>
                        </a:rPr>
                        <a:t> NCP323X</a:t>
                      </a:r>
                      <a:endParaRPr lang="en-US" altLang="en-US" sz="20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zh-CN" altLang="en-US" sz="2000" b="0">
                          <a:solidFill>
                            <a:srgbClr val="000000"/>
                          </a:solidFill>
                          <a:latin typeface="Times New Roman" panose="02020603050405020304" pitchFamily="18" charset="0"/>
                        </a:rPr>
                        <a:t>安森美</a:t>
                      </a:r>
                      <a:endParaRPr lang="zh-CN" altLang="en-US" sz="2000" b="0">
                        <a:solidFill>
                          <a:srgbClr val="000000"/>
                        </a:solidFill>
                        <a:latin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0.3-1</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4.5-21</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0.6</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20</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2000" b="0">
                          <a:solidFill>
                            <a:srgbClr val="000000"/>
                          </a:solidFill>
                          <a:latin typeface="Times New Roman" panose="02020603050405020304" pitchFamily="18" charset="0"/>
                          <a:cs typeface="Times New Roman" panose="02020603050405020304" pitchFamily="18" charset="0"/>
                        </a:rPr>
                        <a:t>buck</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343916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GaN</a:t>
            </a:r>
            <a:r>
              <a:rPr lang="zh-CN" altLang="en-US" sz="2400" b="1" dirty="0">
                <a:latin typeface="微软雅黑" panose="020B0503020204020204" pitchFamily="34" charset="-122"/>
                <a:ea typeface="微软雅黑" panose="020B0503020204020204" pitchFamily="34" charset="-122"/>
              </a:rPr>
              <a:t>功率管</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graphicFrame>
        <p:nvGraphicFramePr>
          <p:cNvPr id="6" name="表格 5"/>
          <p:cNvGraphicFramePr/>
          <p:nvPr>
            <p:custDataLst>
              <p:tags r:id="rId2"/>
            </p:custDataLst>
          </p:nvPr>
        </p:nvGraphicFramePr>
        <p:xfrm>
          <a:off x="598805" y="1544320"/>
          <a:ext cx="10249535" cy="5313680"/>
        </p:xfrm>
        <a:graphic>
          <a:graphicData uri="http://schemas.openxmlformats.org/drawingml/2006/table">
            <a:tbl>
              <a:tblPr firstRow="1" bandRow="1">
                <a:tableStyleId>{5C22544A-7EE6-4342-B048-85BDC9FD1C3A}</a:tableStyleId>
              </a:tblPr>
              <a:tblGrid>
                <a:gridCol w="1950085"/>
                <a:gridCol w="953135"/>
                <a:gridCol w="1640205"/>
                <a:gridCol w="2289810"/>
                <a:gridCol w="1708150"/>
                <a:gridCol w="1708150"/>
              </a:tblGrid>
              <a:tr h="607060">
                <a:tc>
                  <a:txBody>
                    <a:bodyPr/>
                    <a:lstStyle/>
                    <a:p>
                      <a:pPr indent="0" algn="ctr">
                        <a:buNone/>
                      </a:pPr>
                      <a:r>
                        <a:rPr lang="zh-CN" sz="1800" b="1">
                          <a:solidFill>
                            <a:srgbClr val="000000"/>
                          </a:solidFill>
                          <a:latin typeface="Times New Roman" panose="02020603050405020304" pitchFamily="18" charset="0"/>
                          <a:ea typeface="宋体" panose="02010600030101010101" pitchFamily="2" charset="-122"/>
                        </a:rPr>
                        <a:t>型号</a:t>
                      </a:r>
                      <a:endParaRPr lang="zh-CN" altLang="en-US" sz="1800" b="1">
                        <a:solidFill>
                          <a:srgbClr val="000000"/>
                        </a:solidFill>
                        <a:latin typeface="Times New Roman" panose="02020603050405020304" pitchFamily="18"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Times New Roman" panose="02020603050405020304" pitchFamily="18" charset="0"/>
                          <a:ea typeface="宋体" panose="02010600030101010101" pitchFamily="2" charset="-122"/>
                        </a:rPr>
                        <a:t>公司</a:t>
                      </a:r>
                      <a:endParaRPr lang="zh-CN" altLang="en-US" sz="1800" b="1">
                        <a:solidFill>
                          <a:srgbClr val="000000"/>
                        </a:solidFill>
                        <a:latin typeface="Times New Roman" panose="02020603050405020304" pitchFamily="18"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开关频率（</a:t>
                      </a:r>
                      <a:r>
                        <a:rPr lang="zh-CN" sz="1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MHz</a:t>
                      </a: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c>
                  <a:txBody>
                    <a:bodyPr/>
                    <a:lstStyle/>
                    <a:p>
                      <a:pPr indent="0" algn="ctr">
                        <a:buNone/>
                      </a:pP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导通电阻</a:t>
                      </a:r>
                      <a:r>
                        <a:rPr lang="en-US" alt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Rds</a:t>
                      </a: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（mΩ）</a:t>
                      </a:r>
                      <a:endParaRPr lang="zh-CN" altLang="en-US"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c>
                  <a:txBody>
                    <a:bodyPr/>
                    <a:lstStyle/>
                    <a:p>
                      <a:pPr indent="0" algn="ctr">
                        <a:buNone/>
                      </a:pP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电压 </a:t>
                      </a:r>
                      <a:r>
                        <a:rPr lang="en-US" alt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Vds</a:t>
                      </a: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a:t>
                      </a:r>
                      <a:endParaRPr lang="zh-CN" altLang="en-US"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c>
                  <a:txBody>
                    <a:bodyPr/>
                    <a:lstStyle/>
                    <a:p>
                      <a:pPr indent="0" algn="ctr">
                        <a:buNone/>
                      </a:pP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输出电流</a:t>
                      </a:r>
                      <a:r>
                        <a:rPr lang="en-US" alt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Id</a:t>
                      </a:r>
                      <a:r>
                        <a:rPr lang="zh-CN"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（A）</a:t>
                      </a:r>
                      <a:endParaRPr lang="zh-CN" altLang="en-US" sz="18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12700" marR="12700" marT="12700" anchor="ctr"/>
                </a:tc>
              </a:tr>
              <a:tr h="360680">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rPr>
                        <a:t>LMG3100R017</a:t>
                      </a:r>
                      <a:endParaRPr lang="en-US" altLang="en-US" sz="18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TI</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1.7</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97</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360680">
                <a:tc>
                  <a:txBody>
                    <a:bodyPr/>
                    <a:lstStyle/>
                    <a:p>
                      <a:pPr algn="ctr">
                        <a:buClrTx/>
                        <a:buSzTx/>
                        <a:buFontTx/>
                        <a:buNone/>
                      </a:pPr>
                      <a:r>
                        <a:rPr lang="en-US" sz="1800" b="1">
                          <a:solidFill>
                            <a:srgbClr val="000000"/>
                          </a:solidFill>
                          <a:latin typeface="Times New Roman" panose="02020603050405020304" pitchFamily="18" charset="0"/>
                          <a:cs typeface="Times New Roman" panose="02020603050405020304" pitchFamily="18" charset="0"/>
                        </a:rPr>
                        <a:t>LMG2100R044</a:t>
                      </a:r>
                      <a:endParaRPr lang="en-US" sz="1800" b="1">
                        <a:solidFill>
                          <a:srgbClr val="000000"/>
                        </a:solidFill>
                        <a:latin typeface="Times New Roman" panose="02020603050405020304" pitchFamily="18" charset="0"/>
                        <a:cs typeface="Times New Roman" panose="02020603050405020304" pitchFamily="18" charset="0"/>
                      </a:endParaRPr>
                    </a:p>
                  </a:txBody>
                  <a:tcPr marL="12700" marR="12700" marT="12700" vert="horz" anchor="ctr" anchorCtr="0"/>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TI</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10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4.4</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35</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360680">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rPr>
                        <a:t>LMG5200</a:t>
                      </a:r>
                      <a:endParaRPr lang="en-US" altLang="en-US" sz="18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TI</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15</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80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360680">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rPr>
                        <a:t>LMG3422R030</a:t>
                      </a:r>
                      <a:endParaRPr lang="en-US" altLang="en-US" sz="18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TI</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2.2</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30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600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55</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360680">
                <a:tc>
                  <a:txBody>
                    <a:bodyPr/>
                    <a:p>
                      <a:pPr indent="0" algn="ctr">
                        <a:buNone/>
                      </a:pPr>
                      <a:r>
                        <a:rPr lang="en-US" altLang="en-US" sz="1800" b="1">
                          <a:solidFill>
                            <a:srgbClr val="FF0000"/>
                          </a:solidFill>
                          <a:latin typeface="Times New Roman" panose="02020603050405020304" pitchFamily="18" charset="0"/>
                          <a:cs typeface="Times New Roman" panose="02020603050405020304" pitchFamily="18" charset="0"/>
                        </a:rPr>
                        <a:t>EPC2015</a:t>
                      </a:r>
                      <a:endParaRPr lang="en-US" altLang="en-US" sz="1800" b="1">
                        <a:solidFill>
                          <a:srgbClr val="FF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EPC</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4</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40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33</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360680">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rPr>
                        <a:t>EPC2051</a:t>
                      </a:r>
                      <a:endParaRPr lang="en-US" altLang="en-US" sz="18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EPC</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25</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1.7</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360680">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rPr>
                        <a:t>EPC2055</a:t>
                      </a:r>
                      <a:endParaRPr lang="en-US" altLang="en-US" sz="18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a:solidFill>
                            <a:srgbClr val="000000"/>
                          </a:solidFill>
                          <a:latin typeface="Times New Roman" panose="02020603050405020304" pitchFamily="18" charset="0"/>
                          <a:cs typeface="Times New Roman" panose="02020603050405020304" pitchFamily="18" charset="0"/>
                          <a:sym typeface="+mn-ea"/>
                        </a:rPr>
                        <a:t>EPC</a:t>
                      </a:r>
                      <a:endParaRPr lang="en-US" altLang="en-US" sz="1800" b="0">
                        <a:solidFill>
                          <a:srgbClr val="000000"/>
                        </a:solidFill>
                        <a:latin typeface="Times New Roman" panose="02020603050405020304" pitchFamily="18" charset="0"/>
                        <a:cs typeface="Times New Roman" panose="02020603050405020304" pitchFamily="18" charset="0"/>
                        <a:sym typeface="+mn-ea"/>
                      </a:endParaRPr>
                    </a:p>
                  </a:txBody>
                  <a:tcPr marL="12700" marR="12700" marT="12700" anchor="ctr"/>
                </a:tc>
                <a:tc>
                  <a:txBody>
                    <a:bodyPr/>
                    <a:lstStyle/>
                    <a:p>
                      <a:pPr indent="0" algn="ctr">
                        <a:buNone/>
                      </a:pP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3.6</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40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29</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360680">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rPr>
                        <a:t>EPC2014C</a:t>
                      </a:r>
                      <a:endParaRPr lang="en-US" altLang="en-US" sz="18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a:solidFill>
                            <a:srgbClr val="000000"/>
                          </a:solidFill>
                          <a:latin typeface="Times New Roman" panose="02020603050405020304" pitchFamily="18" charset="0"/>
                          <a:cs typeface="Times New Roman" panose="02020603050405020304" pitchFamily="18" charset="0"/>
                          <a:sym typeface="+mn-ea"/>
                        </a:rPr>
                        <a:t>EPC</a:t>
                      </a:r>
                      <a:endParaRPr lang="en-US" altLang="en-US" sz="1800" b="0">
                        <a:solidFill>
                          <a:srgbClr val="000000"/>
                        </a:solidFill>
                        <a:latin typeface="Times New Roman" panose="02020603050405020304" pitchFamily="18" charset="0"/>
                        <a:cs typeface="Times New Roman" panose="02020603050405020304" pitchFamily="18" charset="0"/>
                        <a:sym typeface="+mn-ea"/>
                      </a:endParaRPr>
                    </a:p>
                  </a:txBody>
                  <a:tcPr marL="12700" marR="12700" marT="12700" anchor="ctr"/>
                </a:tc>
                <a:tc>
                  <a:txBody>
                    <a:bodyPr/>
                    <a:lstStyle/>
                    <a:p>
                      <a:pPr indent="0" algn="ctr">
                        <a:buNone/>
                      </a:pP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16</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40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574675">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sym typeface="+mn-ea"/>
                        </a:rPr>
                        <a:t>INN040FQ015A</a:t>
                      </a:r>
                      <a:endParaRPr lang="en-US" sz="1800" b="1">
                        <a:solidFill>
                          <a:srgbClr val="000000"/>
                        </a:solidFill>
                        <a:latin typeface="Times New Roman" panose="02020603050405020304" pitchFamily="18" charset="0"/>
                        <a:cs typeface="Times New Roman" panose="02020603050405020304" pitchFamily="18" charset="0"/>
                        <a:sym typeface="+mn-ea"/>
                      </a:endParaRPr>
                    </a:p>
                  </a:txBody>
                  <a:tcPr marL="12700" marR="12700" marT="12700" vert="horz" anchor="b" anchorCtr="0"/>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sym typeface="+mn-ea"/>
                        </a:rPr>
                        <a:t>InnoScience</a:t>
                      </a:r>
                      <a:endParaRPr lang="en-US" altLang="en-US" sz="1800" b="0">
                        <a:solidFill>
                          <a:srgbClr val="000000"/>
                        </a:solidFill>
                        <a:latin typeface="Times New Roman" panose="02020603050405020304" pitchFamily="18" charset="0"/>
                        <a:cs typeface="Times New Roman" panose="02020603050405020304" pitchFamily="18" charset="0"/>
                        <a:sym typeface="+mn-ea"/>
                      </a:endParaRPr>
                    </a:p>
                  </a:txBody>
                  <a:tcPr marL="12700" marR="12700" marT="12700" anchor="ctr"/>
                </a:tc>
                <a:tc>
                  <a:txBody>
                    <a:bodyPr/>
                    <a:lstStyle/>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5</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1.5</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40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3</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607060">
                <a:tc>
                  <a:txBody>
                    <a:bodyPr/>
                    <a:lstStyle/>
                    <a:p>
                      <a:pPr indent="0" algn="ctr">
                        <a:buNone/>
                      </a:pPr>
                      <a:r>
                        <a:rPr lang="en-US" sz="1800" b="1">
                          <a:solidFill>
                            <a:srgbClr val="000000"/>
                          </a:solidFill>
                          <a:latin typeface="Times New Roman" panose="02020603050405020304" pitchFamily="18" charset="0"/>
                          <a:cs typeface="Times New Roman" panose="02020603050405020304" pitchFamily="18" charset="0"/>
                          <a:sym typeface="+mn-ea"/>
                        </a:rPr>
                        <a:t>INN0100FQ016A</a:t>
                      </a:r>
                      <a:endParaRPr lang="en-US" sz="1800" b="1">
                        <a:solidFill>
                          <a:srgbClr val="000000"/>
                        </a:solidFill>
                        <a:latin typeface="Times New Roman" panose="02020603050405020304" pitchFamily="18" charset="0"/>
                        <a:cs typeface="Times New Roman" panose="02020603050405020304" pitchFamily="18" charset="0"/>
                        <a:sym typeface="+mn-ea"/>
                      </a:endParaRPr>
                    </a:p>
                  </a:txBody>
                  <a:tcPr marL="12700" marR="12700" marT="12700" vert="horz" anchor="b" anchorCtr="0"/>
                </a:tc>
                <a:tc>
                  <a:txBody>
                    <a:bodyPr/>
                    <a:lstStyle/>
                    <a:p>
                      <a:pPr indent="0" algn="ctr">
                        <a:buNone/>
                      </a:pPr>
                      <a:r>
                        <a:rPr lang="en-US" sz="1800">
                          <a:solidFill>
                            <a:srgbClr val="000000"/>
                          </a:solidFill>
                          <a:latin typeface="Times New Roman" panose="02020603050405020304" pitchFamily="18" charset="0"/>
                          <a:cs typeface="Times New Roman" panose="02020603050405020304" pitchFamily="18" charset="0"/>
                          <a:sym typeface="+mn-ea"/>
                        </a:rPr>
                        <a:t>InnoScience</a:t>
                      </a:r>
                      <a:endParaRPr lang="en-US" altLang="en-US" sz="1800" b="0">
                        <a:solidFill>
                          <a:srgbClr val="000000"/>
                        </a:solidFill>
                        <a:latin typeface="Times New Roman" panose="02020603050405020304" pitchFamily="18" charset="0"/>
                        <a:cs typeface="Times New Roman" panose="02020603050405020304" pitchFamily="18" charset="0"/>
                        <a:sym typeface="+mn-ea"/>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5</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1.8</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100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altLang="en-US" sz="1800" b="0">
                          <a:solidFill>
                            <a:srgbClr val="000000"/>
                          </a:solidFill>
                          <a:latin typeface="Times New Roman" panose="02020603050405020304" pitchFamily="18" charset="0"/>
                          <a:cs typeface="Times New Roman" panose="02020603050405020304" pitchFamily="18" charset="0"/>
                        </a:rPr>
                        <a:t>320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r h="607060">
                <a:tc>
                  <a:txBody>
                    <a:bodyPr/>
                    <a:lstStyle/>
                    <a:p>
                      <a:pPr algn="ctr">
                        <a:buClrTx/>
                        <a:buSzTx/>
                        <a:buFontTx/>
                        <a:buNone/>
                      </a:pPr>
                      <a:r>
                        <a:rPr lang="en-US" sz="1800" b="1">
                          <a:solidFill>
                            <a:srgbClr val="000000"/>
                          </a:solidFill>
                          <a:latin typeface="Times New Roman" panose="02020603050405020304" pitchFamily="18" charset="0"/>
                          <a:cs typeface="Times New Roman" panose="02020603050405020304" pitchFamily="18" charset="0"/>
                        </a:rPr>
                        <a:t>BM3G015MUV-LB</a:t>
                      </a:r>
                      <a:endParaRPr lang="en-US" sz="1800" b="1">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Rohm</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2</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150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800" b="0">
                          <a:solidFill>
                            <a:srgbClr val="000000"/>
                          </a:solidFill>
                          <a:latin typeface="Times New Roman" panose="02020603050405020304" pitchFamily="18" charset="0"/>
                          <a:cs typeface="Times New Roman" panose="02020603050405020304" pitchFamily="18" charset="0"/>
                        </a:rPr>
                        <a:t>-0.6-30</a:t>
                      </a: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endParaRPr lang="en-US" altLang="en-US" sz="1800" b="0">
                        <a:solidFill>
                          <a:srgbClr val="000000"/>
                        </a:solidFill>
                        <a:latin typeface="Times New Roman" panose="02020603050405020304" pitchFamily="18" charset="0"/>
                        <a:cs typeface="Times New Roman" panose="02020603050405020304" pitchFamily="18" charset="0"/>
                      </a:endParaRPr>
                    </a:p>
                  </a:txBody>
                  <a:tcPr marL="12700" marR="12700" marT="12700" anchor="ctr"/>
                </a:tc>
              </a:tr>
            </a:tbl>
          </a:graphicData>
        </a:graphic>
      </p:graphicFrame>
      <p:pic>
        <p:nvPicPr>
          <p:cNvPr id="10" name="图片 9"/>
          <p:cNvPicPr>
            <a:picLocks noChangeAspect="1"/>
          </p:cNvPicPr>
          <p:nvPr/>
        </p:nvPicPr>
        <p:blipFill>
          <a:blip r:embed="rId3"/>
          <a:srcRect t="8095"/>
          <a:stretch>
            <a:fillRect/>
          </a:stretch>
        </p:blipFill>
        <p:spPr>
          <a:xfrm>
            <a:off x="10680065" y="696595"/>
            <a:ext cx="1169670" cy="1062990"/>
          </a:xfrm>
          <a:prstGeom prst="rect">
            <a:avLst/>
          </a:prstGeom>
        </p:spPr>
      </p:pic>
      <p:sp>
        <p:nvSpPr>
          <p:cNvPr id="2" name="文本框 1"/>
          <p:cNvSpPr txBox="1"/>
          <p:nvPr/>
        </p:nvSpPr>
        <p:spPr>
          <a:xfrm>
            <a:off x="1250950" y="1028700"/>
            <a:ext cx="8945880" cy="398780"/>
          </a:xfrm>
          <a:prstGeom prst="rect">
            <a:avLst/>
          </a:prstGeom>
          <a:noFill/>
        </p:spPr>
        <p:txBody>
          <a:bodyPr wrap="none" rtlCol="0" anchor="t">
            <a:spAutoFit/>
          </a:bodyPr>
          <a:p>
            <a:pPr>
              <a:buClrTx/>
              <a:buSzTx/>
            </a:pPr>
            <a:r>
              <a:rPr lang="zh-CN" altLang="en-US" sz="2000">
                <a:latin typeface="黑体" panose="02010609060101010101" charset="-122"/>
                <a:ea typeface="黑体" panose="02010609060101010101" charset="-122"/>
                <a:cs typeface="黑体" panose="02010609060101010101" charset="-122"/>
                <a:sym typeface="+mn-ea"/>
              </a:rPr>
              <a:t>优点：低导通电阻、</a:t>
            </a:r>
            <a:r>
              <a:rPr lang="zh-CN" altLang="en-US" sz="2000">
                <a:latin typeface="黑体" panose="02010609060101010101" charset="-122"/>
                <a:ea typeface="黑体" panose="02010609060101010101" charset="-122"/>
                <a:cs typeface="黑体" panose="02010609060101010101" charset="-122"/>
                <a:sym typeface="+mn-ea"/>
              </a:rPr>
              <a:t>输入输出电容小、</a:t>
            </a:r>
            <a:r>
              <a:rPr lang="zh-CN" altLang="en-US" sz="2000">
                <a:latin typeface="黑体" panose="02010609060101010101" charset="-122"/>
                <a:ea typeface="黑体" panose="02010609060101010101" charset="-122"/>
                <a:cs typeface="黑体" panose="02010609060101010101" charset="-122"/>
                <a:sym typeface="+mn-ea"/>
              </a:rPr>
              <a:t>开关频率高、耐辐射、</a:t>
            </a:r>
            <a:r>
              <a:rPr lang="zh-CN" sz="2000">
                <a:latin typeface="黑体" panose="02010609060101010101" charset="-122"/>
                <a:ea typeface="黑体" panose="02010609060101010101" charset="-122"/>
                <a:cs typeface="黑体" panose="02010609060101010101" charset="-122"/>
                <a:sym typeface="+mn-ea"/>
              </a:rPr>
              <a:t>反向恢复几乎为</a:t>
            </a:r>
            <a:r>
              <a:rPr lang="en-US" altLang="zh-CN" sz="2000">
                <a:latin typeface="黑体" panose="02010609060101010101" charset="-122"/>
                <a:ea typeface="黑体" panose="02010609060101010101" charset="-122"/>
                <a:cs typeface="黑体" panose="02010609060101010101" charset="-122"/>
                <a:sym typeface="+mn-ea"/>
              </a:rPr>
              <a:t>0</a:t>
            </a:r>
            <a:endParaRPr lang="en-US" altLang="zh-CN" sz="2000">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3439160" cy="460375"/>
          </a:xfrm>
          <a:prstGeom prst="rect">
            <a:avLst/>
          </a:prstGeom>
          <a:noFill/>
          <a:ln w="9525">
            <a:noFill/>
          </a:ln>
        </p:spPr>
        <p:txBody>
          <a:bodyPr wrap="square">
            <a:spAutoFit/>
          </a:bodyPr>
          <a:lstStyle/>
          <a:p>
            <a:r>
              <a:rPr lang="zh-CN" altLang="en-US" sz="2400" b="1" dirty="0">
                <a:latin typeface="微软雅黑" panose="020B0503020204020204" pitchFamily="34" charset="-122"/>
                <a:ea typeface="微软雅黑" panose="020B0503020204020204" pitchFamily="34" charset="-122"/>
              </a:rPr>
              <a:t>国产</a:t>
            </a:r>
            <a:r>
              <a:rPr lang="en-US" altLang="zh-CN" sz="2400" b="1" dirty="0">
                <a:latin typeface="微软雅黑" panose="020B0503020204020204" pitchFamily="34" charset="-122"/>
                <a:ea typeface="微软雅黑" panose="020B0503020204020204" pitchFamily="34" charset="-122"/>
              </a:rPr>
              <a:t>GaN</a:t>
            </a:r>
            <a:r>
              <a:rPr lang="zh-CN" altLang="en-US" sz="2400" b="1" dirty="0">
                <a:latin typeface="微软雅黑" panose="020B0503020204020204" pitchFamily="34" charset="-122"/>
                <a:ea typeface="微软雅黑" panose="020B0503020204020204" pitchFamily="34" charset="-122"/>
              </a:rPr>
              <a:t>功率管</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graphicFrame>
        <p:nvGraphicFramePr>
          <p:cNvPr id="2" name="表格 1"/>
          <p:cNvGraphicFramePr/>
          <p:nvPr>
            <p:custDataLst>
              <p:tags r:id="rId2"/>
            </p:custDataLst>
          </p:nvPr>
        </p:nvGraphicFramePr>
        <p:xfrm>
          <a:off x="727710" y="858520"/>
          <a:ext cx="10253980" cy="5497830"/>
        </p:xfrm>
        <a:graphic>
          <a:graphicData uri="http://schemas.openxmlformats.org/drawingml/2006/table">
            <a:tbl>
              <a:tblPr firstRow="1" bandRow="1">
                <a:tableStyleId>{5C22544A-7EE6-4342-B048-85BDC9FD1C3A}</a:tableStyleId>
              </a:tblPr>
              <a:tblGrid>
                <a:gridCol w="2034540"/>
                <a:gridCol w="1423670"/>
                <a:gridCol w="2726690"/>
                <a:gridCol w="2035175"/>
                <a:gridCol w="2033905"/>
              </a:tblGrid>
              <a:tr h="422910">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型号</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公司</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导通电阻</a:t>
                      </a:r>
                      <a:r>
                        <a:rPr lang="en-US" altLang="zh-CN" sz="1800" b="1">
                          <a:solidFill>
                            <a:srgbClr val="000000"/>
                          </a:solidFill>
                          <a:latin typeface="Arial" panose="020B0604020202020204" pitchFamily="34" charset="0"/>
                          <a:ea typeface="宋体" panose="02010600030101010101" pitchFamily="2" charset="-122"/>
                        </a:rPr>
                        <a:t>Rds</a:t>
                      </a:r>
                      <a:r>
                        <a:rPr lang="zh-CN" sz="1800" b="1">
                          <a:solidFill>
                            <a:srgbClr val="000000"/>
                          </a:solidFill>
                          <a:latin typeface="Arial" panose="020B0604020202020204" pitchFamily="34" charset="0"/>
                          <a:ea typeface="宋体" panose="02010600030101010101" pitchFamily="2" charset="-122"/>
                        </a:rPr>
                        <a:t>（mΩ）</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电压 </a:t>
                      </a:r>
                      <a:r>
                        <a:rPr lang="en-US" altLang="zh-CN" sz="1800" b="1">
                          <a:solidFill>
                            <a:srgbClr val="000000"/>
                          </a:solidFill>
                          <a:latin typeface="Arial" panose="020B0604020202020204" pitchFamily="34" charset="0"/>
                          <a:ea typeface="宋体" panose="02010600030101010101" pitchFamily="2" charset="-122"/>
                        </a:rPr>
                        <a:t>Vds</a:t>
                      </a:r>
                      <a:r>
                        <a:rPr lang="zh-CN" sz="1800" b="1">
                          <a:solidFill>
                            <a:srgbClr val="000000"/>
                          </a:solidFill>
                          <a:latin typeface="Arial" panose="020B0604020202020204" pitchFamily="34" charset="0"/>
                          <a:ea typeface="宋体" panose="02010600030101010101" pitchFamily="2" charset="-122"/>
                        </a:rPr>
                        <a:t>（V)</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输出电流</a:t>
                      </a:r>
                      <a:r>
                        <a:rPr lang="en-US" altLang="zh-CN" sz="1800" b="1">
                          <a:solidFill>
                            <a:srgbClr val="000000"/>
                          </a:solidFill>
                          <a:latin typeface="Arial" panose="020B0604020202020204" pitchFamily="34" charset="0"/>
                          <a:ea typeface="宋体" panose="02010600030101010101" pitchFamily="2" charset="-122"/>
                        </a:rPr>
                        <a:t>Id</a:t>
                      </a:r>
                      <a:r>
                        <a:rPr lang="zh-CN" sz="1800" b="1">
                          <a:solidFill>
                            <a:srgbClr val="000000"/>
                          </a:solidFill>
                          <a:latin typeface="Arial" panose="020B0604020202020204" pitchFamily="34" charset="0"/>
                          <a:ea typeface="宋体" panose="02010600030101010101" pitchFamily="2" charset="-122"/>
                        </a:rPr>
                        <a:t>（A）</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r>
              <a:tr h="422910">
                <a:tc>
                  <a:txBody>
                    <a:bodyPr/>
                    <a:lstStyle/>
                    <a:p>
                      <a:pPr indent="0" algn="ctr">
                        <a:buNone/>
                      </a:pPr>
                      <a:r>
                        <a:rPr lang="en-US" sz="1800" b="1">
                          <a:solidFill>
                            <a:srgbClr val="000000"/>
                          </a:solidFill>
                          <a:latin typeface="宋体" panose="02010600030101010101" pitchFamily="2" charset="-122"/>
                          <a:sym typeface="+mn-ea"/>
                        </a:rPr>
                        <a:t>INN040FQ015A</a:t>
                      </a:r>
                      <a:endParaRPr lang="en-US" sz="1800" b="1">
                        <a:solidFill>
                          <a:srgbClr val="000000"/>
                        </a:solidFill>
                        <a:latin typeface="宋体" panose="02010600030101010101" pitchFamily="2" charset="-122"/>
                        <a:sym typeface="+mn-ea"/>
                      </a:endParaRPr>
                    </a:p>
                  </a:txBody>
                  <a:tcPr marL="12700" marR="12700" marT="12700" anchor="b"/>
                </a:tc>
                <a:tc>
                  <a:txBody>
                    <a:bodyPr/>
                    <a:lstStyle/>
                    <a:p>
                      <a:pPr indent="0" algn="ctr">
                        <a:buNone/>
                      </a:pPr>
                      <a:r>
                        <a:rPr lang="zh-CN" altLang="en-US" sz="1800" b="0">
                          <a:solidFill>
                            <a:srgbClr val="000000"/>
                          </a:solidFill>
                          <a:latin typeface="宋体" panose="02010600030101010101" pitchFamily="2" charset="-122"/>
                          <a:sym typeface="+mn-ea"/>
                        </a:rPr>
                        <a:t>英诺赛科</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sz="1800" b="0">
                          <a:solidFill>
                            <a:srgbClr val="000000"/>
                          </a:solidFill>
                          <a:latin typeface="宋体" panose="02010600030101010101" pitchFamily="2" charset="-122"/>
                        </a:rPr>
                        <a:t>1.5</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sz="1800" b="0">
                          <a:solidFill>
                            <a:srgbClr val="000000"/>
                          </a:solidFill>
                          <a:latin typeface="宋体" panose="02010600030101010101" pitchFamily="2" charset="-122"/>
                        </a:rPr>
                        <a:t>40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sz="1800" b="0">
                          <a:solidFill>
                            <a:srgbClr val="000000"/>
                          </a:solidFill>
                          <a:latin typeface="宋体" panose="02010600030101010101" pitchFamily="2" charset="-122"/>
                        </a:rPr>
                        <a:t>3</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sz="1800" b="1">
                          <a:solidFill>
                            <a:srgbClr val="000000"/>
                          </a:solidFill>
                          <a:latin typeface="宋体" panose="02010600030101010101" pitchFamily="2" charset="-122"/>
                          <a:sym typeface="+mn-ea"/>
                        </a:rPr>
                        <a:t>INN0100FQ016A</a:t>
                      </a:r>
                      <a:endParaRPr lang="en-US" sz="1800" b="1">
                        <a:solidFill>
                          <a:srgbClr val="000000"/>
                        </a:solidFill>
                        <a:latin typeface="宋体" panose="02010600030101010101" pitchFamily="2" charset="-122"/>
                        <a:sym typeface="+mn-ea"/>
                      </a:endParaRPr>
                    </a:p>
                  </a:txBody>
                  <a:tcPr marL="12700" marR="12700" marT="12700" anchor="b"/>
                </a:tc>
                <a:tc>
                  <a:txBody>
                    <a:bodyPr/>
                    <a:lstStyle/>
                    <a:p>
                      <a:pPr indent="0" algn="ctr">
                        <a:buNone/>
                      </a:pPr>
                      <a:r>
                        <a:rPr lang="zh-CN" altLang="en-US" sz="1800">
                          <a:solidFill>
                            <a:srgbClr val="000000"/>
                          </a:solidFill>
                          <a:latin typeface="宋体" panose="02010600030101010101" pitchFamily="2" charset="-122"/>
                          <a:sym typeface="+mn-ea"/>
                        </a:rPr>
                        <a:t>英诺赛科</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1.8</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sz="1800" b="0">
                          <a:solidFill>
                            <a:srgbClr val="000000"/>
                          </a:solidFill>
                          <a:latin typeface="宋体" panose="02010600030101010101" pitchFamily="2" charset="-122"/>
                        </a:rPr>
                        <a:t>100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320</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altLang="en-US" sz="1800" b="1">
                          <a:solidFill>
                            <a:srgbClr val="000000"/>
                          </a:solidFill>
                          <a:latin typeface="宋体" panose="02010600030101010101" pitchFamily="2" charset="-122"/>
                        </a:rPr>
                        <a:t>IGC6C240DF</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b="0">
                          <a:solidFill>
                            <a:srgbClr val="000000"/>
                          </a:solidFill>
                          <a:latin typeface="宋体" panose="02010600030101010101" pitchFamily="2" charset="-122"/>
                        </a:rPr>
                        <a:t>苏州英嘉通</a:t>
                      </a:r>
                      <a:endParaRPr lang="zh-CN"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240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26.5</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altLang="en-US" sz="1800" b="1">
                          <a:solidFill>
                            <a:srgbClr val="000000"/>
                          </a:solidFill>
                          <a:latin typeface="宋体" panose="02010600030101010101" pitchFamily="2" charset="-122"/>
                        </a:rPr>
                        <a:t>IGC6C450DF</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a:solidFill>
                            <a:srgbClr val="000000"/>
                          </a:solidFill>
                          <a:latin typeface="宋体" panose="02010600030101010101" pitchFamily="2" charset="-122"/>
                          <a:sym typeface="+mn-ea"/>
                        </a:rPr>
                        <a:t>苏州英嘉通</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450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14.5</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altLang="en-US" sz="1800" b="1">
                          <a:solidFill>
                            <a:schemeClr val="tx1"/>
                          </a:solidFill>
                          <a:latin typeface="宋体" panose="02010600030101010101" pitchFamily="2" charset="-122"/>
                        </a:rPr>
                        <a:t>XG6515A5</a:t>
                      </a:r>
                      <a:endParaRPr lang="en-US" altLang="en-US" sz="1800" b="1">
                        <a:solidFill>
                          <a:schemeClr val="tx1"/>
                        </a:solidFill>
                        <a:latin typeface="宋体" panose="02010600030101010101" pitchFamily="2" charset="-122"/>
                      </a:endParaRPr>
                    </a:p>
                  </a:txBody>
                  <a:tcPr marL="12700" marR="12700" marT="12700" anchor="ctr"/>
                </a:tc>
                <a:tc>
                  <a:txBody>
                    <a:bodyPr/>
                    <a:lstStyle/>
                    <a:p>
                      <a:pPr indent="0" algn="ctr">
                        <a:buNone/>
                      </a:pPr>
                      <a:r>
                        <a:rPr lang="zh-CN" altLang="en-US" sz="1800" b="0">
                          <a:solidFill>
                            <a:srgbClr val="000000"/>
                          </a:solidFill>
                          <a:latin typeface="宋体" panose="02010600030101010101" pitchFamily="2" charset="-122"/>
                        </a:rPr>
                        <a:t>南京芯干线</a:t>
                      </a:r>
                      <a:endParaRPr lang="zh-CN"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8</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altLang="en-US" sz="1800" b="1">
                          <a:solidFill>
                            <a:srgbClr val="000000"/>
                          </a:solidFill>
                          <a:latin typeface="宋体" panose="02010600030101010101" pitchFamily="2" charset="-122"/>
                        </a:rPr>
                        <a:t>XG6510B8</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b="0">
                          <a:solidFill>
                            <a:srgbClr val="000000"/>
                          </a:solidFill>
                          <a:latin typeface="宋体" panose="02010600030101010101" pitchFamily="2" charset="-122"/>
                        </a:rPr>
                        <a:t>南京芯干线</a:t>
                      </a:r>
                      <a:endParaRPr lang="zh-CN"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altLang="en-US" sz="1800" b="1">
                          <a:solidFill>
                            <a:srgbClr val="000000"/>
                          </a:solidFill>
                          <a:latin typeface="宋体" panose="02010600030101010101" pitchFamily="2" charset="-122"/>
                        </a:rPr>
                        <a:t>G2N65R045TL</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b="0">
                          <a:solidFill>
                            <a:srgbClr val="000000"/>
                          </a:solidFill>
                          <a:latin typeface="宋体" panose="02010600030101010101" pitchFamily="2" charset="-122"/>
                        </a:rPr>
                        <a:t>珠海镓未来</a:t>
                      </a:r>
                      <a:endParaRPr lang="zh-CN"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altLang="en-US" sz="1800" b="1">
                          <a:solidFill>
                            <a:srgbClr val="000000"/>
                          </a:solidFill>
                          <a:latin typeface="宋体" panose="02010600030101010101" pitchFamily="2" charset="-122"/>
                          <a:sym typeface="+mn-ea"/>
                        </a:rPr>
                        <a:t>G2N65R015TB</a:t>
                      </a:r>
                      <a:endParaRPr lang="en-US" altLang="en-US" sz="1800" b="1">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zh-CN" altLang="en-US" sz="1800">
                          <a:solidFill>
                            <a:srgbClr val="000000"/>
                          </a:solidFill>
                          <a:latin typeface="宋体" panose="02010600030101010101" pitchFamily="2" charset="-122"/>
                          <a:sym typeface="+mn-ea"/>
                        </a:rPr>
                        <a:t>珠海镓未来</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sz="1800" b="1">
                          <a:solidFill>
                            <a:schemeClr val="tx1"/>
                          </a:solidFill>
                          <a:latin typeface="宋体" panose="02010600030101010101" pitchFamily="2" charset="-122"/>
                        </a:rPr>
                        <a:t>DX65FO80</a:t>
                      </a:r>
                      <a:endParaRPr lang="en-US" sz="1800" b="1">
                        <a:solidFill>
                          <a:schemeClr val="tx1"/>
                        </a:solidFill>
                        <a:latin typeface="宋体" panose="02010600030101010101" pitchFamily="2" charset="-122"/>
                      </a:endParaRPr>
                    </a:p>
                  </a:txBody>
                  <a:tcPr marL="12700" marR="12700" marT="12700" anchor="b"/>
                </a:tc>
                <a:tc>
                  <a:txBody>
                    <a:bodyPr/>
                    <a:lstStyle/>
                    <a:p>
                      <a:pPr indent="0" algn="ctr">
                        <a:buNone/>
                      </a:pPr>
                      <a:r>
                        <a:rPr lang="en-US" altLang="en-US" sz="1800" b="0">
                          <a:solidFill>
                            <a:srgbClr val="000000"/>
                          </a:solidFill>
                          <a:latin typeface="宋体" panose="02010600030101010101" pitchFamily="2" charset="-122"/>
                          <a:sym typeface="+mn-ea"/>
                        </a:rPr>
                        <a:t>成都氮矽</a:t>
                      </a:r>
                      <a:endParaRPr lang="en-US"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80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30</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indent="0" algn="ctr">
                        <a:buNone/>
                      </a:pPr>
                      <a:r>
                        <a:rPr lang="en-US" sz="1800" b="1">
                          <a:solidFill>
                            <a:schemeClr val="tx1"/>
                          </a:solidFill>
                          <a:latin typeface="宋体" panose="02010600030101010101" pitchFamily="2" charset="-122"/>
                          <a:sym typeface="+mn-ea"/>
                        </a:rPr>
                        <a:t>DX65F130</a:t>
                      </a:r>
                      <a:endParaRPr lang="en-US" sz="1800" b="1">
                        <a:solidFill>
                          <a:schemeClr val="tx1"/>
                        </a:solidFill>
                        <a:latin typeface="宋体" panose="02010600030101010101" pitchFamily="2" charset="-122"/>
                        <a:sym typeface="+mn-ea"/>
                      </a:endParaRPr>
                    </a:p>
                  </a:txBody>
                  <a:tcPr marL="12700" marR="12700" marT="12700" anchor="b"/>
                </a:tc>
                <a:tc>
                  <a:txBody>
                    <a:bodyPr/>
                    <a:lstStyle/>
                    <a:p>
                      <a:pPr indent="0" algn="ctr">
                        <a:buNone/>
                      </a:pPr>
                      <a:r>
                        <a:rPr lang="en-US" altLang="en-US" sz="1800">
                          <a:solidFill>
                            <a:srgbClr val="000000"/>
                          </a:solidFill>
                          <a:latin typeface="宋体" panose="02010600030101010101" pitchFamily="2" charset="-122"/>
                          <a:sym typeface="+mn-ea"/>
                        </a:rPr>
                        <a:t>成都氮矽</a:t>
                      </a:r>
                      <a:endParaRPr lang="en-US"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130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15</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algn="ctr">
                        <a:buClrTx/>
                        <a:buSzTx/>
                        <a:buFontTx/>
                        <a:buNone/>
                      </a:pPr>
                      <a:r>
                        <a:rPr lang="en-US" sz="1800" b="1">
                          <a:solidFill>
                            <a:schemeClr val="tx1"/>
                          </a:solidFill>
                          <a:latin typeface="宋体" panose="02010600030101010101" pitchFamily="2" charset="-122"/>
                        </a:rPr>
                        <a:t>TSGaN065N010Q</a:t>
                      </a:r>
                      <a:endParaRPr lang="en-US" sz="1800" b="1">
                        <a:solidFill>
                          <a:schemeClr val="tx1"/>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上海熙素微</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164</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13</a:t>
                      </a:r>
                      <a:endParaRPr lang="en-US" altLang="en-US" sz="1800" b="0">
                        <a:solidFill>
                          <a:srgbClr val="000000"/>
                        </a:solidFill>
                        <a:latin typeface="宋体" panose="02010600030101010101" pitchFamily="2" charset="-122"/>
                      </a:endParaRPr>
                    </a:p>
                  </a:txBody>
                  <a:tcPr marL="12700" marR="12700" marT="12700" anchor="ctr"/>
                </a:tc>
              </a:tr>
              <a:tr h="422910">
                <a:tc>
                  <a:txBody>
                    <a:bodyPr/>
                    <a:lstStyle/>
                    <a:p>
                      <a:pPr algn="ctr">
                        <a:buClrTx/>
                        <a:buSzTx/>
                        <a:buFontTx/>
                        <a:buNone/>
                      </a:pPr>
                      <a:r>
                        <a:rPr lang="en-US" sz="1800" b="1">
                          <a:solidFill>
                            <a:schemeClr val="tx1"/>
                          </a:solidFill>
                          <a:latin typeface="宋体" panose="02010600030101010101" pitchFamily="2" charset="-122"/>
                        </a:rPr>
                        <a:t>TSGaN065S015Q</a:t>
                      </a:r>
                      <a:endParaRPr lang="en-US" sz="1800" b="1">
                        <a:solidFill>
                          <a:schemeClr val="tx1"/>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上海熙素微</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122</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18</a:t>
                      </a:r>
                      <a:endParaRPr lang="en-US" altLang="en-US" sz="1800" b="0">
                        <a:solidFill>
                          <a:srgbClr val="000000"/>
                        </a:solidFill>
                        <a:latin typeface="宋体" panose="02010600030101010101" pitchFamily="2" charset="-122"/>
                      </a:endParaRPr>
                    </a:p>
                  </a:txBody>
                  <a:tcPr marL="12700" marR="12700" marT="12700" anchor="ct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3439160" cy="460375"/>
          </a:xfrm>
          <a:prstGeom prst="rect">
            <a:avLst/>
          </a:prstGeom>
          <a:noFill/>
          <a:ln w="9525">
            <a:noFill/>
          </a:ln>
        </p:spPr>
        <p:txBody>
          <a:bodyPr wrap="square">
            <a:spAutoFit/>
          </a:bodyPr>
          <a:lstStyle/>
          <a:p>
            <a:r>
              <a:rPr lang="zh-CN" altLang="en-US" sz="2400" b="1" dirty="0">
                <a:latin typeface="微软雅黑" panose="020B0503020204020204" pitchFamily="34" charset="-122"/>
                <a:ea typeface="微软雅黑" panose="020B0503020204020204" pitchFamily="34" charset="-122"/>
              </a:rPr>
              <a:t>国产</a:t>
            </a:r>
            <a:r>
              <a:rPr lang="en-US" altLang="zh-CN" sz="2400" b="1" dirty="0">
                <a:latin typeface="微软雅黑" panose="020B0503020204020204" pitchFamily="34" charset="-122"/>
                <a:ea typeface="微软雅黑" panose="020B0503020204020204" pitchFamily="34" charset="-122"/>
              </a:rPr>
              <a:t>SiC</a:t>
            </a:r>
            <a:r>
              <a:rPr lang="zh-CN" altLang="en-US" sz="2400" b="1" dirty="0">
                <a:latin typeface="微软雅黑" panose="020B0503020204020204" pitchFamily="34" charset="-122"/>
                <a:ea typeface="微软雅黑" panose="020B0503020204020204" pitchFamily="34" charset="-122"/>
              </a:rPr>
              <a:t>功率管</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graphicFrame>
        <p:nvGraphicFramePr>
          <p:cNvPr id="6" name="表格 5"/>
          <p:cNvGraphicFramePr/>
          <p:nvPr>
            <p:custDataLst>
              <p:tags r:id="rId2"/>
            </p:custDataLst>
          </p:nvPr>
        </p:nvGraphicFramePr>
        <p:xfrm>
          <a:off x="829310" y="1279525"/>
          <a:ext cx="10266680" cy="4298950"/>
        </p:xfrm>
        <a:graphic>
          <a:graphicData uri="http://schemas.openxmlformats.org/drawingml/2006/table">
            <a:tbl>
              <a:tblPr firstRow="1" bandRow="1">
                <a:tableStyleId>{5C22544A-7EE6-4342-B048-85BDC9FD1C3A}</a:tableStyleId>
              </a:tblPr>
              <a:tblGrid>
                <a:gridCol w="2037080"/>
                <a:gridCol w="1424940"/>
                <a:gridCol w="2730500"/>
                <a:gridCol w="2037715"/>
                <a:gridCol w="2036445"/>
              </a:tblGrid>
              <a:tr h="429895">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型号</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公司</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导通电阻</a:t>
                      </a:r>
                      <a:r>
                        <a:rPr lang="en-US" altLang="zh-CN" sz="1800" b="1">
                          <a:solidFill>
                            <a:srgbClr val="000000"/>
                          </a:solidFill>
                          <a:latin typeface="Arial" panose="020B0604020202020204" pitchFamily="34" charset="0"/>
                          <a:ea typeface="宋体" panose="02010600030101010101" pitchFamily="2" charset="-122"/>
                        </a:rPr>
                        <a:t>Rds</a:t>
                      </a:r>
                      <a:r>
                        <a:rPr lang="zh-CN" sz="1800" b="1">
                          <a:solidFill>
                            <a:srgbClr val="000000"/>
                          </a:solidFill>
                          <a:latin typeface="Arial" panose="020B0604020202020204" pitchFamily="34" charset="0"/>
                          <a:ea typeface="宋体" panose="02010600030101010101" pitchFamily="2" charset="-122"/>
                        </a:rPr>
                        <a:t>（mΩ）</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电压 </a:t>
                      </a:r>
                      <a:r>
                        <a:rPr lang="en-US" altLang="zh-CN" sz="1800" b="1">
                          <a:solidFill>
                            <a:srgbClr val="000000"/>
                          </a:solidFill>
                          <a:latin typeface="Arial" panose="020B0604020202020204" pitchFamily="34" charset="0"/>
                          <a:ea typeface="宋体" panose="02010600030101010101" pitchFamily="2" charset="-122"/>
                        </a:rPr>
                        <a:t>Vds</a:t>
                      </a:r>
                      <a:r>
                        <a:rPr lang="zh-CN" sz="1800" b="1">
                          <a:solidFill>
                            <a:srgbClr val="000000"/>
                          </a:solidFill>
                          <a:latin typeface="Arial" panose="020B0604020202020204" pitchFamily="34" charset="0"/>
                          <a:ea typeface="宋体" panose="02010600030101010101" pitchFamily="2" charset="-122"/>
                        </a:rPr>
                        <a:t>（V)</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c>
                  <a:txBody>
                    <a:bodyPr/>
                    <a:lstStyle/>
                    <a:p>
                      <a:pPr indent="0" algn="ctr">
                        <a:buNone/>
                      </a:pPr>
                      <a:r>
                        <a:rPr lang="zh-CN" sz="1800" b="1">
                          <a:solidFill>
                            <a:srgbClr val="000000"/>
                          </a:solidFill>
                          <a:latin typeface="Arial" panose="020B0604020202020204" pitchFamily="34" charset="0"/>
                          <a:ea typeface="宋体" panose="02010600030101010101" pitchFamily="2" charset="-122"/>
                        </a:rPr>
                        <a:t>输出电流</a:t>
                      </a:r>
                      <a:r>
                        <a:rPr lang="en-US" altLang="zh-CN" sz="1800" b="1">
                          <a:solidFill>
                            <a:srgbClr val="000000"/>
                          </a:solidFill>
                          <a:latin typeface="Arial" panose="020B0604020202020204" pitchFamily="34" charset="0"/>
                          <a:ea typeface="宋体" panose="02010600030101010101" pitchFamily="2" charset="-122"/>
                        </a:rPr>
                        <a:t>Id</a:t>
                      </a:r>
                      <a:r>
                        <a:rPr lang="zh-CN" sz="1800" b="1">
                          <a:solidFill>
                            <a:srgbClr val="000000"/>
                          </a:solidFill>
                          <a:latin typeface="Arial" panose="020B0604020202020204" pitchFamily="34" charset="0"/>
                          <a:ea typeface="宋体" panose="02010600030101010101" pitchFamily="2" charset="-122"/>
                        </a:rPr>
                        <a:t>（A）</a:t>
                      </a:r>
                      <a:endParaRPr lang="zh-CN" altLang="en-US" sz="1800" b="1">
                        <a:solidFill>
                          <a:srgbClr val="000000"/>
                        </a:solidFill>
                        <a:latin typeface="Arial" panose="020B0604020202020204" pitchFamily="34" charset="0"/>
                        <a:ea typeface="宋体" panose="02010600030101010101" pitchFamily="2" charset="-122"/>
                      </a:endParaRPr>
                    </a:p>
                  </a:txBody>
                  <a:tcPr marL="12700" marR="12700" marT="12700" anchor="ctr"/>
                </a:tc>
              </a:tr>
              <a:tr h="429895">
                <a:tc>
                  <a:txBody>
                    <a:bodyPr/>
                    <a:lstStyle/>
                    <a:p>
                      <a:pPr indent="0" algn="ctr">
                        <a:buNone/>
                      </a:pPr>
                      <a:r>
                        <a:rPr lang="en-US" altLang="en-US" sz="1800" b="1">
                          <a:solidFill>
                            <a:srgbClr val="000000"/>
                          </a:solidFill>
                          <a:latin typeface="宋体" panose="02010600030101010101" pitchFamily="2" charset="-122"/>
                        </a:rPr>
                        <a:t>IGM0060065D</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b="0">
                          <a:solidFill>
                            <a:srgbClr val="000000"/>
                          </a:solidFill>
                          <a:latin typeface="宋体" panose="02010600030101010101" pitchFamily="2" charset="-122"/>
                        </a:rPr>
                        <a:t>苏州英嘉通</a:t>
                      </a:r>
                      <a:endParaRPr lang="zh-CN"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30</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algn="ctr">
                        <a:buClrTx/>
                        <a:buSzTx/>
                        <a:buFontTx/>
                        <a:buNone/>
                      </a:pPr>
                      <a:r>
                        <a:rPr lang="en-US" sz="1800" b="1">
                          <a:solidFill>
                            <a:srgbClr val="000000"/>
                          </a:solidFill>
                          <a:latin typeface="宋体" panose="02010600030101010101" pitchFamily="2" charset="-122"/>
                        </a:rPr>
                        <a:t>IGM0060065D</a:t>
                      </a:r>
                      <a:endParaRPr 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a:solidFill>
                            <a:srgbClr val="000000"/>
                          </a:solidFill>
                          <a:latin typeface="宋体" panose="02010600030101010101" pitchFamily="2" charset="-122"/>
                          <a:sym typeface="+mn-ea"/>
                        </a:rPr>
                        <a:t>苏州英嘉通</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25</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80</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indent="0" algn="ctr">
                        <a:buNone/>
                      </a:pPr>
                      <a:r>
                        <a:rPr lang="en-US" altLang="en-US" sz="1800" b="1">
                          <a:solidFill>
                            <a:srgbClr val="000000"/>
                          </a:solidFill>
                          <a:latin typeface="宋体" panose="02010600030101010101" pitchFamily="2" charset="-122"/>
                        </a:rPr>
                        <a:t>XM17001KT4</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a:solidFill>
                            <a:srgbClr val="000000"/>
                          </a:solidFill>
                          <a:latin typeface="宋体" panose="02010600030101010101" pitchFamily="2" charset="-122"/>
                          <a:sym typeface="+mn-ea"/>
                        </a:rPr>
                        <a:t>南京芯干线</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1000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1700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5</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indent="0" algn="ctr">
                        <a:buNone/>
                      </a:pPr>
                      <a:r>
                        <a:rPr lang="en-US" altLang="en-US" sz="1800" b="1">
                          <a:solidFill>
                            <a:srgbClr val="000000"/>
                          </a:solidFill>
                          <a:latin typeface="宋体" panose="02010600030101010101" pitchFamily="2" charset="-122"/>
                        </a:rPr>
                        <a:t>X2M120040T4B</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a:solidFill>
                            <a:srgbClr val="000000"/>
                          </a:solidFill>
                          <a:latin typeface="宋体" panose="02010600030101010101" pitchFamily="2" charset="-122"/>
                          <a:sym typeface="+mn-ea"/>
                        </a:rPr>
                        <a:t>南京芯干线</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40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70</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algn="ctr">
                        <a:buClrTx/>
                        <a:buSzTx/>
                        <a:buFontTx/>
                        <a:buNone/>
                      </a:pPr>
                      <a:r>
                        <a:rPr lang="en-US" altLang="en-US" sz="1800" b="1">
                          <a:solidFill>
                            <a:srgbClr val="000000"/>
                          </a:solidFill>
                          <a:latin typeface="宋体" panose="02010600030101010101" pitchFamily="2" charset="-122"/>
                        </a:rPr>
                        <a:t>TSSiC065S040G</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上海熙素微</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zh-CN" sz="1800" b="0">
                          <a:solidFill>
                            <a:srgbClr val="000000"/>
                          </a:solidFill>
                          <a:latin typeface="宋体" panose="02010600030101010101" pitchFamily="2" charset="-122"/>
                        </a:rPr>
                        <a:t>/</a:t>
                      </a:r>
                      <a:endParaRPr lang="en-US" altLang="zh-CN"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650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40</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algn="ctr">
                        <a:buClrTx/>
                        <a:buSzTx/>
                        <a:buFontTx/>
                        <a:buNone/>
                      </a:pPr>
                      <a:r>
                        <a:rPr lang="en-US" altLang="en-US" sz="1800" b="1">
                          <a:solidFill>
                            <a:srgbClr val="000000"/>
                          </a:solidFill>
                          <a:latin typeface="宋体" panose="02010600030101010101" pitchFamily="2" charset="-122"/>
                        </a:rPr>
                        <a:t>TSSiC120S040D</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上海熙素微</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zh-CN" sz="1800" b="0">
                          <a:solidFill>
                            <a:srgbClr val="000000"/>
                          </a:solidFill>
                          <a:latin typeface="宋体" panose="02010600030101010101" pitchFamily="2" charset="-122"/>
                        </a:rPr>
                        <a:t>/</a:t>
                      </a:r>
                      <a:endParaRPr lang="en-US" altLang="zh-CN"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40</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indent="0" algn="ctr">
                        <a:buNone/>
                      </a:pPr>
                      <a:r>
                        <a:rPr lang="en-US" altLang="en-US" sz="1800" b="1">
                          <a:solidFill>
                            <a:srgbClr val="000000"/>
                          </a:solidFill>
                          <a:latin typeface="宋体" panose="02010600030101010101" pitchFamily="2" charset="-122"/>
                        </a:rPr>
                        <a:t>G2M040120N</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b="0">
                          <a:solidFill>
                            <a:srgbClr val="000000"/>
                          </a:solidFill>
                          <a:latin typeface="宋体" panose="02010600030101010101" pitchFamily="2" charset="-122"/>
                        </a:rPr>
                        <a:t>泰科天润</a:t>
                      </a:r>
                      <a:endParaRPr lang="zh-CN"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40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74.8</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indent="0" algn="ctr">
                        <a:buNone/>
                      </a:pPr>
                      <a:r>
                        <a:rPr lang="en-US" altLang="en-US" sz="1800" b="1">
                          <a:solidFill>
                            <a:srgbClr val="000000"/>
                          </a:solidFill>
                          <a:latin typeface="宋体" panose="02010600030101010101" pitchFamily="2" charset="-122"/>
                        </a:rPr>
                        <a:t>G1M080120N</a:t>
                      </a:r>
                      <a:endParaRPr lang="en-US" altLang="en-US" sz="1800" b="1">
                        <a:solidFill>
                          <a:srgbClr val="000000"/>
                        </a:solidFill>
                        <a:latin typeface="宋体" panose="02010600030101010101" pitchFamily="2" charset="-122"/>
                      </a:endParaRPr>
                    </a:p>
                  </a:txBody>
                  <a:tcPr marL="12700" marR="12700" marT="12700" anchor="ctr"/>
                </a:tc>
                <a:tc>
                  <a:txBody>
                    <a:bodyPr/>
                    <a:lstStyle/>
                    <a:p>
                      <a:pPr indent="0" algn="ctr">
                        <a:buNone/>
                      </a:pPr>
                      <a:r>
                        <a:rPr lang="zh-CN" altLang="en-US" sz="1800" b="0">
                          <a:solidFill>
                            <a:srgbClr val="000000"/>
                          </a:solidFill>
                          <a:latin typeface="宋体" panose="02010600030101010101" pitchFamily="2" charset="-122"/>
                        </a:rPr>
                        <a:t>泰科天润</a:t>
                      </a:r>
                      <a:endParaRPr lang="zh-CN"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80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42.9</a:t>
                      </a:r>
                      <a:endParaRPr lang="en-US" altLang="en-US" sz="1800" b="0">
                        <a:solidFill>
                          <a:srgbClr val="000000"/>
                        </a:solidFill>
                        <a:latin typeface="宋体" panose="02010600030101010101" pitchFamily="2" charset="-122"/>
                      </a:endParaRPr>
                    </a:p>
                  </a:txBody>
                  <a:tcPr marL="12700" marR="12700" marT="12700" anchor="ctr"/>
                </a:tc>
              </a:tr>
              <a:tr h="429895">
                <a:tc>
                  <a:txBody>
                    <a:bodyPr/>
                    <a:lstStyle/>
                    <a:p>
                      <a:pPr indent="0" algn="ctr">
                        <a:buNone/>
                      </a:pPr>
                      <a:r>
                        <a:rPr lang="en-US" sz="1800" b="1">
                          <a:solidFill>
                            <a:schemeClr val="tx1"/>
                          </a:solidFill>
                          <a:latin typeface="宋体" panose="02010600030101010101" pitchFamily="2" charset="-122"/>
                        </a:rPr>
                        <a:t>MD300HFC120C2S</a:t>
                      </a:r>
                      <a:endParaRPr lang="en-US" sz="1800" b="1">
                        <a:solidFill>
                          <a:schemeClr val="tx1"/>
                        </a:solidFill>
                        <a:latin typeface="宋体" panose="02010600030101010101" pitchFamily="2" charset="-122"/>
                      </a:endParaRPr>
                    </a:p>
                  </a:txBody>
                  <a:tcPr marL="12700" marR="12700" marT="12700" anchor="b"/>
                </a:tc>
                <a:tc>
                  <a:txBody>
                    <a:bodyPr/>
                    <a:lstStyle/>
                    <a:p>
                      <a:pPr indent="0" algn="ctr">
                        <a:buNone/>
                      </a:pPr>
                      <a:r>
                        <a:rPr lang="zh-CN" altLang="en-US" sz="1800" b="0">
                          <a:solidFill>
                            <a:srgbClr val="000000"/>
                          </a:solidFill>
                          <a:latin typeface="宋体" panose="02010600030101010101" pitchFamily="2" charset="-122"/>
                          <a:sym typeface="+mn-ea"/>
                        </a:rPr>
                        <a:t>嘉兴斯达</a:t>
                      </a:r>
                      <a:endParaRPr lang="zh-CN" altLang="en-US" sz="1800" b="0">
                        <a:solidFill>
                          <a:srgbClr val="000000"/>
                        </a:solidFill>
                        <a:latin typeface="宋体" panose="02010600030101010101" pitchFamily="2" charset="-122"/>
                        <a:sym typeface="+mn-ea"/>
                      </a:endParaRPr>
                    </a:p>
                  </a:txBody>
                  <a:tcPr marL="12700" marR="12700" marT="12700" anchor="ctr"/>
                </a:tc>
                <a:tc>
                  <a:txBody>
                    <a:bodyPr/>
                    <a:lstStyle/>
                    <a:p>
                      <a:pPr indent="0" algn="ctr">
                        <a:buNone/>
                      </a:pPr>
                      <a:r>
                        <a:rPr lang="en-US" altLang="zh-CN" sz="1800" b="0">
                          <a:solidFill>
                            <a:srgbClr val="000000"/>
                          </a:solidFill>
                          <a:latin typeface="宋体" panose="02010600030101010101" pitchFamily="2" charset="-122"/>
                        </a:rPr>
                        <a:t>/</a:t>
                      </a:r>
                      <a:endParaRPr lang="en-US" altLang="zh-CN"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1200</a:t>
                      </a:r>
                      <a:endParaRPr lang="en-US" altLang="en-US" sz="1800" b="0">
                        <a:solidFill>
                          <a:srgbClr val="000000"/>
                        </a:solidFill>
                        <a:latin typeface="宋体" panose="02010600030101010101" pitchFamily="2" charset="-122"/>
                      </a:endParaRPr>
                    </a:p>
                  </a:txBody>
                  <a:tcPr marL="12700" marR="12700" marT="12700" anchor="ctr"/>
                </a:tc>
                <a:tc>
                  <a:txBody>
                    <a:bodyPr/>
                    <a:lstStyle/>
                    <a:p>
                      <a:pPr indent="0" algn="ctr">
                        <a:buNone/>
                      </a:pPr>
                      <a:r>
                        <a:rPr lang="en-US" altLang="en-US" sz="1800" b="0">
                          <a:solidFill>
                            <a:srgbClr val="000000"/>
                          </a:solidFill>
                          <a:latin typeface="宋体" panose="02010600030101010101" pitchFamily="2" charset="-122"/>
                        </a:rPr>
                        <a:t>487</a:t>
                      </a:r>
                      <a:endParaRPr lang="en-US" altLang="en-US" sz="1800" b="0">
                        <a:solidFill>
                          <a:srgbClr val="000000"/>
                        </a:solidFill>
                        <a:latin typeface="宋体" panose="02010600030101010101" pitchFamily="2" charset="-122"/>
                      </a:endParaRPr>
                    </a:p>
                  </a:txBody>
                  <a:tcPr marL="12700" marR="12700" marT="12700" anchor="ct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581025" y="527685"/>
            <a:ext cx="6758305" cy="2400935"/>
          </a:xfrm>
          <a:prstGeom prst="rect">
            <a:avLst/>
          </a:prstGeom>
        </p:spPr>
      </p:pic>
      <p:sp>
        <p:nvSpPr>
          <p:cNvPr id="7170" name="文本框 3"/>
          <p:cNvSpPr txBox="1"/>
          <p:nvPr/>
        </p:nvSpPr>
        <p:spPr>
          <a:xfrm>
            <a:off x="361950" y="255905"/>
            <a:ext cx="72656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Cern—DC-DC converter production PoL</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3" name="图片 2"/>
          <p:cNvPicPr>
            <a:picLocks noChangeAspect="1"/>
          </p:cNvPicPr>
          <p:nvPr/>
        </p:nvPicPr>
        <p:blipFill>
          <a:blip r:embed="rId3"/>
          <a:stretch>
            <a:fillRect/>
          </a:stretch>
        </p:blipFill>
        <p:spPr>
          <a:xfrm>
            <a:off x="362585" y="3086735"/>
            <a:ext cx="6772910" cy="3664585"/>
          </a:xfrm>
          <a:prstGeom prst="rect">
            <a:avLst/>
          </a:prstGeom>
          <a:noFill/>
          <a:ln w="9525">
            <a:noFill/>
          </a:ln>
        </p:spPr>
      </p:pic>
      <p:sp>
        <p:nvSpPr>
          <p:cNvPr id="10" name="文本框 9"/>
          <p:cNvSpPr txBox="1"/>
          <p:nvPr/>
        </p:nvSpPr>
        <p:spPr>
          <a:xfrm>
            <a:off x="7372350" y="2706370"/>
            <a:ext cx="4365625" cy="3830955"/>
          </a:xfrm>
          <a:prstGeom prst="rect">
            <a:avLst/>
          </a:prstGeom>
          <a:noFill/>
        </p:spPr>
        <p:txBody>
          <a:bodyPr wrap="square" rtlCol="0" anchor="t">
            <a:spAutoFit/>
          </a:bodyPr>
          <a:lstStyle/>
          <a:p>
            <a:pPr>
              <a:lnSpc>
                <a:spcPct val="150000"/>
              </a:lnSpc>
            </a:pPr>
            <a:r>
              <a:rPr lang="zh-CN" altLang="en-US" b="1">
                <a:sym typeface="+mn-ea"/>
              </a:rPr>
              <a:t>解决办法：</a:t>
            </a:r>
            <a:endParaRPr lang="zh-CN" altLang="en-US" b="1">
              <a:sym typeface="+mn-ea"/>
            </a:endParaRPr>
          </a:p>
          <a:p>
            <a:pPr>
              <a:lnSpc>
                <a:spcPct val="150000"/>
              </a:lnSpc>
            </a:pPr>
            <a:r>
              <a:rPr lang="zh-CN" altLang="en-US">
                <a:sym typeface="+mn-ea"/>
              </a:rPr>
              <a:t>高压传输减小电缆中的电流</a:t>
            </a:r>
            <a:endParaRPr lang="zh-CN" altLang="en-US">
              <a:sym typeface="+mn-ea"/>
            </a:endParaRPr>
          </a:p>
          <a:p>
            <a:pPr>
              <a:lnSpc>
                <a:spcPct val="150000"/>
              </a:lnSpc>
            </a:pPr>
            <a:r>
              <a:rPr lang="zh-CN" altLang="en-US">
                <a:sym typeface="+mn-ea"/>
              </a:rPr>
              <a:t>靠近近探测器安装</a:t>
            </a:r>
            <a:r>
              <a:rPr lang="en-US" altLang="zh-CN">
                <a:sym typeface="+mn-ea"/>
              </a:rPr>
              <a:t>DC-DC</a:t>
            </a:r>
            <a:r>
              <a:rPr lang="zh-CN" altLang="en-US">
                <a:sym typeface="+mn-ea"/>
              </a:rPr>
              <a:t>模块供电</a:t>
            </a:r>
            <a:endParaRPr lang="zh-CN" altLang="en-US">
              <a:sym typeface="+mn-ea"/>
            </a:endParaRPr>
          </a:p>
          <a:p>
            <a:pPr>
              <a:lnSpc>
                <a:spcPct val="150000"/>
              </a:lnSpc>
            </a:pPr>
            <a:r>
              <a:rPr lang="zh-CN" altLang="en-US" b="1">
                <a:sym typeface="+mn-ea"/>
              </a:rPr>
              <a:t>好处</a:t>
            </a:r>
            <a:r>
              <a:rPr lang="zh-CN" altLang="en-US">
                <a:sym typeface="+mn-ea"/>
              </a:rPr>
              <a:t>：</a:t>
            </a:r>
            <a:endParaRPr lang="zh-CN" altLang="en-US">
              <a:sym typeface="+mn-ea"/>
            </a:endParaRPr>
          </a:p>
          <a:p>
            <a:pPr>
              <a:lnSpc>
                <a:spcPct val="150000"/>
              </a:lnSpc>
            </a:pPr>
            <a:r>
              <a:rPr lang="zh-CN" altLang="en-US">
                <a:sym typeface="+mn-ea"/>
              </a:rPr>
              <a:t>电缆数量体积减小</a:t>
            </a:r>
            <a:endParaRPr lang="zh-CN" altLang="en-US">
              <a:sym typeface="+mn-ea"/>
            </a:endParaRPr>
          </a:p>
          <a:p>
            <a:pPr>
              <a:lnSpc>
                <a:spcPct val="150000"/>
              </a:lnSpc>
            </a:pPr>
            <a:r>
              <a:rPr lang="zh-CN" altLang="en-US">
                <a:sym typeface="+mn-ea"/>
              </a:rPr>
              <a:t>电源效率提高</a:t>
            </a:r>
            <a:endParaRPr lang="zh-CN" altLang="en-US">
              <a:sym typeface="+mn-ea"/>
            </a:endParaRPr>
          </a:p>
          <a:p>
            <a:pPr>
              <a:lnSpc>
                <a:spcPct val="150000"/>
              </a:lnSpc>
            </a:pPr>
            <a:r>
              <a:rPr lang="zh-CN" altLang="en-US">
                <a:sym typeface="+mn-ea"/>
              </a:rPr>
              <a:t>电压噪声更小</a:t>
            </a:r>
            <a:endParaRPr lang="zh-CN" altLang="en-US">
              <a:sym typeface="+mn-ea"/>
            </a:endParaRPr>
          </a:p>
          <a:p>
            <a:pPr>
              <a:lnSpc>
                <a:spcPct val="150000"/>
              </a:lnSpc>
            </a:pPr>
            <a:r>
              <a:rPr lang="en-US" altLang="zh-CN" b="1">
                <a:sym typeface="+mn-ea"/>
              </a:rPr>
              <a:t>DC</a:t>
            </a:r>
            <a:r>
              <a:rPr lang="zh-CN" altLang="en-US" b="1">
                <a:sym typeface="+mn-ea"/>
              </a:rPr>
              <a:t>电源要求：</a:t>
            </a:r>
            <a:endParaRPr lang="zh-CN" altLang="en-US" b="1">
              <a:sym typeface="+mn-ea"/>
            </a:endParaRPr>
          </a:p>
          <a:p>
            <a:pPr>
              <a:lnSpc>
                <a:spcPct val="150000"/>
              </a:lnSpc>
            </a:pPr>
            <a:r>
              <a:rPr lang="zh-CN" altLang="en-US">
                <a:sym typeface="+mn-ea"/>
              </a:rPr>
              <a:t>耐辐射以及强磁场，尺寸小，电源效率高</a:t>
            </a:r>
            <a:endParaRPr lang="zh-CN" altLang="en-US">
              <a:sym typeface="+mn-ea"/>
            </a:endParaRPr>
          </a:p>
        </p:txBody>
      </p:sp>
      <p:sp>
        <p:nvSpPr>
          <p:cNvPr id="11" name="文本框 10"/>
          <p:cNvSpPr txBox="1"/>
          <p:nvPr/>
        </p:nvSpPr>
        <p:spPr>
          <a:xfrm>
            <a:off x="7372350" y="953135"/>
            <a:ext cx="4796790" cy="1753235"/>
          </a:xfrm>
          <a:prstGeom prst="rect">
            <a:avLst/>
          </a:prstGeom>
          <a:noFill/>
        </p:spPr>
        <p:txBody>
          <a:bodyPr wrap="square" rtlCol="0" anchor="t">
            <a:spAutoFit/>
          </a:bodyPr>
          <a:lstStyle/>
          <a:p>
            <a:pPr>
              <a:lnSpc>
                <a:spcPct val="150000"/>
              </a:lnSpc>
            </a:pPr>
            <a:r>
              <a:rPr lang="zh-CN" altLang="en-US" b="1">
                <a:sym typeface="+mn-ea"/>
              </a:rPr>
              <a:t>存在问题：</a:t>
            </a:r>
            <a:endParaRPr lang="zh-CN" altLang="en-US" b="1">
              <a:sym typeface="+mn-ea"/>
            </a:endParaRPr>
          </a:p>
          <a:p>
            <a:pPr>
              <a:lnSpc>
                <a:spcPct val="150000"/>
              </a:lnSpc>
            </a:pPr>
            <a:r>
              <a:rPr lang="zh-CN" altLang="en-US">
                <a:sym typeface="+mn-ea"/>
              </a:rPr>
              <a:t>低压电子设备直接由</a:t>
            </a:r>
            <a:r>
              <a:rPr lang="en-US" altLang="zh-CN">
                <a:sym typeface="+mn-ea"/>
              </a:rPr>
              <a:t>10m</a:t>
            </a:r>
            <a:r>
              <a:rPr lang="zh-CN" altLang="en-US">
                <a:sym typeface="+mn-ea"/>
              </a:rPr>
              <a:t>远的的后端电流供电</a:t>
            </a:r>
            <a:endParaRPr lang="zh-CN" altLang="en-US">
              <a:sym typeface="+mn-ea"/>
            </a:endParaRPr>
          </a:p>
          <a:p>
            <a:pPr>
              <a:lnSpc>
                <a:spcPct val="150000"/>
              </a:lnSpc>
            </a:pPr>
            <a:r>
              <a:rPr lang="zh-CN" altLang="en-US">
                <a:sym typeface="+mn-ea"/>
              </a:rPr>
              <a:t>探测器数量的增加伴随电流的增加同时对电缆质量提出了更高的要求</a:t>
            </a:r>
            <a:endParaRPr lang="zh-CN" altLang="en-U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Cern—DC-DC converter production</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graphicFrame>
        <p:nvGraphicFramePr>
          <p:cNvPr id="6" name="表格 5"/>
          <p:cNvGraphicFramePr/>
          <p:nvPr>
            <p:custDataLst>
              <p:tags r:id="rId2"/>
            </p:custDataLst>
          </p:nvPr>
        </p:nvGraphicFramePr>
        <p:xfrm>
          <a:off x="146050" y="1110615"/>
          <a:ext cx="11817350" cy="5365115"/>
        </p:xfrm>
        <a:graphic>
          <a:graphicData uri="http://schemas.openxmlformats.org/drawingml/2006/table">
            <a:tbl>
              <a:tblPr firstRow="1" bandRow="1">
                <a:tableStyleId>{5C22544A-7EE6-4342-B048-85BDC9FD1C3A}</a:tableStyleId>
              </a:tblPr>
              <a:tblGrid>
                <a:gridCol w="1250950"/>
                <a:gridCol w="1112520"/>
                <a:gridCol w="1181735"/>
                <a:gridCol w="1181735"/>
                <a:gridCol w="1181735"/>
                <a:gridCol w="1181735"/>
                <a:gridCol w="1181735"/>
                <a:gridCol w="1522730"/>
                <a:gridCol w="873760"/>
                <a:gridCol w="1148715"/>
              </a:tblGrid>
              <a:tr h="454660">
                <a:tc gridSpan="10">
                  <a:txBody>
                    <a:bodyPr/>
                    <a:lstStyle/>
                    <a:p>
                      <a:pPr indent="0" algn="ctr">
                        <a:buNone/>
                      </a:pPr>
                      <a:r>
                        <a:rPr 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x</a:t>
                      </a: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POL</a:t>
                      </a:r>
                      <a:r>
                        <a:rPr 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y</a:t>
                      </a: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_V</a:t>
                      </a:r>
                      <a:r>
                        <a:rPr 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z</a:t>
                      </a:r>
                      <a:r>
                        <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sz="2000" b="1">
                          <a:solidFill>
                            <a:schemeClr val="tx1"/>
                          </a:solidFill>
                          <a:latin typeface="宋体" panose="02010600030101010101" pitchFamily="2" charset="-122"/>
                          <a:ea typeface="宋体" panose="02010600030101010101" pitchFamily="2" charset="-122"/>
                          <a:cs typeface="宋体" panose="02010600030101010101" pitchFamily="2" charset="-122"/>
                        </a:rPr>
                        <a:t>x表示拓扑（b降压r谐振Lin线性）y表示最高输入电压 z表示所用工艺的电压额定值</a:t>
                      </a:r>
                      <a:r>
                        <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hMerge="1">
                  <a:tcPr/>
                </a:tc>
                <a:tc hMerge="1">
                  <a:tcPr/>
                </a:tc>
                <a:tc hMerge="1">
                  <a:tcPr/>
                </a:tc>
                <a:tc hMerge="1">
                  <a:tcPr/>
                </a:tc>
                <a:tc hMerge="1">
                  <a:tcPr/>
                </a:tc>
                <a:tc hMerge="1">
                  <a:tcPr/>
                </a:tc>
                <a:tc hMerge="1">
                  <a:tcPr/>
                </a:tc>
                <a:tc hMerge="1">
                  <a:tcPr/>
                </a:tc>
                <a:tc hMerge="1">
                  <a:tcPr/>
                </a:tc>
              </a:tr>
              <a:tr h="1166495">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input vlotage（V)</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output voltage（V)</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switching frequency（MHz）</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output current（A)</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rPr>
                        <a:t>工艺</a:t>
                      </a:r>
                      <a:endParaRPr lang="zh-CN"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电感（nH）</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rPr>
                        <a:t>备注</a:t>
                      </a:r>
                      <a:endParaRPr lang="zh-CN"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TID（Mrad）</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cs typeface="宋体" panose="02010600030101010101" pitchFamily="2" charset="-122"/>
                        </a:rPr>
                        <a:t>SEE               </a:t>
                      </a: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（MeV/(n/cm2)）</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r>
              <a:tr h="679450">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bPOL48V</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48</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12</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0.5-3</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10</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350nm         HV 80V</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空芯200-499</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板级GaN功率管（</a:t>
                      </a: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EPC2152</a:t>
                      </a: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50</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46</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r>
              <a:tr h="612775">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bPOL12V_V6</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5.5-12</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1.5/2.5</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1-3</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4</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350nm         HV 25V</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空芯400-500</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集成n功率管</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150</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45</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r>
              <a:tr h="613410">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FEAST2</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5-12</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0.6-5</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1-3</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4</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350nm         HV 80V</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zh-CN" sz="1800" b="0">
                          <a:solidFill>
                            <a:schemeClr val="tx1"/>
                          </a:solidFill>
                          <a:latin typeface="宋体" panose="02010600030101010101" pitchFamily="2" charset="-122"/>
                          <a:ea typeface="宋体" panose="02010600030101010101" pitchFamily="2" charset="-122"/>
                        </a:rPr>
                        <a:t>150-1500</a:t>
                      </a:r>
                      <a:endParaRPr lang="en-US" altLang="zh-CN"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集成</a:t>
                      </a: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p</a:t>
                      </a: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功率管</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150</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r>
              <a:tr h="612775">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bPOL2V5_V3.3</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2.1-2.5</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0.6-1.5</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3-4.5</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3</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130nm </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空芯80-120</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cs typeface="宋体" panose="02010600030101010101" pitchFamily="2" charset="-122"/>
                        </a:rPr>
                        <a:t>集成n、p功率管</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100</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40</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r>
              <a:tr h="612775">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LinPOL48V_V2 </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48</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12</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200m</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rPr>
                        <a:t>350nm                HV 80V</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r>
              <a:tr h="612775">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linPOL12V</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5-12</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3.3/1.4</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sz="1800" b="0">
                          <a:solidFill>
                            <a:schemeClr val="tx1"/>
                          </a:solidFill>
                          <a:latin typeface="宋体" panose="02010600030101010101" pitchFamily="2" charset="-122"/>
                          <a:ea typeface="宋体" panose="02010600030101010101" pitchFamily="2" charset="-122"/>
                        </a:rPr>
                        <a:t>25m/80m</a:t>
                      </a: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en-US" altLang="en-US" sz="1800" b="0">
                          <a:solidFill>
                            <a:schemeClr val="tx1"/>
                          </a:solidFill>
                          <a:latin typeface="宋体" panose="02010600030101010101" pitchFamily="2" charset="-122"/>
                          <a:ea typeface="宋体" panose="02010600030101010101" pitchFamily="2" charset="-122"/>
                          <a:sym typeface="+mn-ea"/>
                        </a:rPr>
                        <a:t>350nm                HV 25V</a:t>
                      </a:r>
                      <a:endParaRPr lang="en-US" altLang="en-US" sz="1800" b="0">
                        <a:solidFill>
                          <a:schemeClr val="tx1"/>
                        </a:solidFill>
                        <a:latin typeface="宋体" panose="02010600030101010101" pitchFamily="2" charset="-122"/>
                        <a:ea typeface="宋体" panose="02010600030101010101" pitchFamily="2" charset="-122"/>
                        <a:sym typeface="+mn-ea"/>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r>
                        <a:rPr lang="zh-CN" sz="1800" b="0">
                          <a:solidFill>
                            <a:schemeClr val="tx1"/>
                          </a:solidFill>
                          <a:latin typeface="宋体" panose="02010600030101010101" pitchFamily="2" charset="-122"/>
                          <a:ea typeface="宋体" panose="02010600030101010101" pitchFamily="2" charset="-122"/>
                        </a:rPr>
                        <a:t>双输出</a:t>
                      </a:r>
                      <a:endParaRPr lang="zh-CN"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c>
                  <a:txBody>
                    <a:bodyPr/>
                    <a:lstStyle/>
                    <a:p>
                      <a:pPr indent="0" algn="ctr">
                        <a:buNone/>
                      </a:pPr>
                      <a:endParaRPr lang="en-US" altLang="en-US" sz="1800" b="0">
                        <a:solidFill>
                          <a:schemeClr val="tx1"/>
                        </a:solidFill>
                        <a:latin typeface="宋体" panose="02010600030101010101" pitchFamily="2" charset="-122"/>
                        <a:ea typeface="宋体" panose="02010600030101010101" pitchFamily="2" charset="-122"/>
                      </a:endParaRPr>
                    </a:p>
                  </a:txBody>
                  <a:tcPr marL="12700" marR="12700" marT="1270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6084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Cern—DC-DC converter development</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2" name="图片 1"/>
          <p:cNvPicPr>
            <a:picLocks noChangeAspect="1"/>
          </p:cNvPicPr>
          <p:nvPr/>
        </p:nvPicPr>
        <p:blipFill>
          <a:blip r:embed="rId2"/>
          <a:stretch>
            <a:fillRect/>
          </a:stretch>
        </p:blipFill>
        <p:spPr>
          <a:xfrm>
            <a:off x="155575" y="1115695"/>
            <a:ext cx="7222490" cy="3582670"/>
          </a:xfrm>
          <a:prstGeom prst="rect">
            <a:avLst/>
          </a:prstGeom>
        </p:spPr>
      </p:pic>
      <p:pic>
        <p:nvPicPr>
          <p:cNvPr id="5" name="图片 4"/>
          <p:cNvPicPr>
            <a:picLocks noChangeAspect="1"/>
          </p:cNvPicPr>
          <p:nvPr/>
        </p:nvPicPr>
        <p:blipFill>
          <a:blip r:embed="rId3"/>
          <a:srcRect l="9834" t="22107" r="67306"/>
          <a:stretch>
            <a:fillRect/>
          </a:stretch>
        </p:blipFill>
        <p:spPr>
          <a:xfrm>
            <a:off x="6815455" y="702310"/>
            <a:ext cx="2635250" cy="5445125"/>
          </a:xfrm>
          <a:prstGeom prst="rect">
            <a:avLst/>
          </a:prstGeom>
        </p:spPr>
      </p:pic>
      <p:pic>
        <p:nvPicPr>
          <p:cNvPr id="9" name="图片 8"/>
          <p:cNvPicPr>
            <a:picLocks noChangeAspect="1"/>
          </p:cNvPicPr>
          <p:nvPr/>
        </p:nvPicPr>
        <p:blipFill>
          <a:blip r:embed="rId3"/>
          <a:srcRect l="65508" t="22107" r="6708"/>
          <a:stretch>
            <a:fillRect/>
          </a:stretch>
        </p:blipFill>
        <p:spPr>
          <a:xfrm>
            <a:off x="9124315" y="716280"/>
            <a:ext cx="3194685" cy="5431155"/>
          </a:xfrm>
          <a:prstGeom prst="rect">
            <a:avLst/>
          </a:prstGeom>
        </p:spPr>
      </p:pic>
      <p:sp>
        <p:nvSpPr>
          <p:cNvPr id="3" name="文本框 2"/>
          <p:cNvSpPr txBox="1"/>
          <p:nvPr/>
        </p:nvSpPr>
        <p:spPr>
          <a:xfrm>
            <a:off x="361950" y="4897120"/>
            <a:ext cx="6096000" cy="706755"/>
          </a:xfrm>
          <a:prstGeom prst="rect">
            <a:avLst/>
          </a:prstGeom>
          <a:noFill/>
        </p:spPr>
        <p:txBody>
          <a:bodyPr wrap="square" rtlCol="0" anchor="t">
            <a:spAutoFit/>
          </a:bodyPr>
          <a:p>
            <a:pPr>
              <a:buClrTx/>
              <a:buSzTx/>
            </a:pPr>
            <a:r>
              <a:rPr lang="zh-CN" altLang="en-US" sz="2000">
                <a:latin typeface="宋体" panose="02010600030101010101" pitchFamily="2" charset="-122"/>
                <a:cs typeface="宋体" panose="02010600030101010101" pitchFamily="2" charset="-122"/>
                <a:sym typeface="+mn-ea"/>
              </a:rPr>
              <a:t>寻找除硅以外的功率器件，主要是</a:t>
            </a:r>
            <a:r>
              <a:rPr lang="en-US" altLang="zh-CN" sz="2000" b="1">
                <a:latin typeface="宋体" panose="02010600030101010101" pitchFamily="2" charset="-122"/>
                <a:cs typeface="宋体" panose="02010600030101010101" pitchFamily="2" charset="-122"/>
                <a:sym typeface="+mn-ea"/>
              </a:rPr>
              <a:t>GaN(</a:t>
            </a:r>
            <a:r>
              <a:rPr lang="zh-CN" altLang="en-US" sz="2000" b="1">
                <a:latin typeface="宋体" panose="02010600030101010101" pitchFamily="2" charset="-122"/>
                <a:cs typeface="宋体" panose="02010600030101010101" pitchFamily="2" charset="-122"/>
                <a:sym typeface="+mn-ea"/>
              </a:rPr>
              <a:t>功率管</a:t>
            </a:r>
            <a:r>
              <a:rPr lang="en-US" altLang="zh-CN" sz="2000" b="1">
                <a:latin typeface="宋体" panose="02010600030101010101" pitchFamily="2" charset="-122"/>
                <a:cs typeface="宋体" panose="02010600030101010101" pitchFamily="2" charset="-122"/>
                <a:sym typeface="+mn-ea"/>
              </a:rPr>
              <a:t>)</a:t>
            </a:r>
            <a:endParaRPr lang="en-US" altLang="zh-CN" sz="2000" b="1">
              <a:latin typeface="宋体" panose="02010600030101010101" pitchFamily="2" charset="-122"/>
              <a:cs typeface="宋体" panose="02010600030101010101" pitchFamily="2" charset="-122"/>
              <a:sym typeface="+mn-ea"/>
            </a:endParaRPr>
          </a:p>
          <a:p>
            <a:pPr>
              <a:buClrTx/>
              <a:buSzTx/>
            </a:pPr>
            <a:r>
              <a:rPr lang="zh-CN" altLang="en-US" sz="2000" b="1">
                <a:latin typeface="宋体" panose="02010600030101010101" pitchFamily="2" charset="-122"/>
                <a:cs typeface="宋体" panose="02010600030101010101" pitchFamily="2" charset="-122"/>
                <a:sym typeface="+mn-ea"/>
              </a:rPr>
              <a:t>调谐开关电容（拓扑）</a:t>
            </a:r>
            <a:r>
              <a:rPr lang="zh-CN" altLang="en-US" sz="2000">
                <a:latin typeface="宋体" panose="02010600030101010101" pitchFamily="2" charset="-122"/>
                <a:cs typeface="宋体" panose="02010600030101010101" pitchFamily="2" charset="-122"/>
                <a:sym typeface="+mn-ea"/>
              </a:rPr>
              <a:t>转换器</a:t>
            </a:r>
            <a:endParaRPr lang="zh-CN" altLang="en-US" sz="2000">
              <a:latin typeface="宋体" panose="02010600030101010101" pitchFamily="2" charset="-122"/>
              <a:cs typeface="宋体" panose="02010600030101010101" pitchFamily="2" charset="-122"/>
              <a:sym typeface="+mn-ea"/>
            </a:endParaRPr>
          </a:p>
        </p:txBody>
      </p:sp>
      <p:sp>
        <p:nvSpPr>
          <p:cNvPr id="6" name="文本框 5"/>
          <p:cNvSpPr txBox="1"/>
          <p:nvPr/>
        </p:nvSpPr>
        <p:spPr>
          <a:xfrm>
            <a:off x="350520" y="5802630"/>
            <a:ext cx="6096000" cy="706755"/>
          </a:xfrm>
          <a:prstGeom prst="rect">
            <a:avLst/>
          </a:prstGeom>
          <a:noFill/>
        </p:spPr>
        <p:txBody>
          <a:bodyPr wrap="square" rtlCol="0" anchor="t">
            <a:spAutoFit/>
          </a:bodyPr>
          <a:p>
            <a:pPr>
              <a:buClrTx/>
              <a:buSzTx/>
            </a:pPr>
            <a:r>
              <a:rPr lang="zh-CN" sz="2000">
                <a:latin typeface="宋体" panose="02010600030101010101" pitchFamily="2" charset="-122"/>
                <a:cs typeface="宋体" panose="02010600030101010101" pitchFamily="2" charset="-122"/>
                <a:sym typeface="+mn-ea"/>
              </a:rPr>
              <a:t>电感值：</a:t>
            </a:r>
            <a:r>
              <a:rPr lang="en-US" altLang="zh-CN" sz="2000">
                <a:latin typeface="宋体" panose="02010600030101010101" pitchFamily="2" charset="-122"/>
                <a:cs typeface="宋体" panose="02010600030101010101" pitchFamily="2" charset="-122"/>
                <a:sym typeface="+mn-ea"/>
              </a:rPr>
              <a:t>buck 100nH—&gt; resonant 12nH</a:t>
            </a:r>
            <a:endParaRPr lang="en-US" altLang="zh-CN" sz="2000">
              <a:latin typeface="宋体" panose="02010600030101010101" pitchFamily="2" charset="-122"/>
              <a:cs typeface="宋体" panose="02010600030101010101" pitchFamily="2" charset="-122"/>
            </a:endParaRPr>
          </a:p>
          <a:p>
            <a:pPr>
              <a:buClrTx/>
              <a:buSzTx/>
            </a:pPr>
            <a:r>
              <a:rPr lang="zh-CN" altLang="en-US" sz="2000">
                <a:latin typeface="宋体" panose="02010600030101010101" pitchFamily="2" charset="-122"/>
                <a:cs typeface="宋体" panose="02010600030101010101" pitchFamily="2" charset="-122"/>
                <a:sym typeface="+mn-ea"/>
              </a:rPr>
              <a:t>小输出电流情况下仍能保持较高的电源效率</a:t>
            </a:r>
            <a:endParaRPr lang="zh-CN" altLang="en-US" sz="2000">
              <a:latin typeface="宋体" panose="02010600030101010101" pitchFamily="2" charset="-122"/>
              <a:cs typeface="宋体" panose="02010600030101010101" pitchFamily="2"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菱形 2"/>
          <p:cNvSpPr/>
          <p:nvPr/>
        </p:nvSpPr>
        <p:spPr>
          <a:xfrm>
            <a:off x="1833563" y="2414588"/>
            <a:ext cx="2800350" cy="2801937"/>
          </a:xfrm>
          <a:prstGeom prst="diamond">
            <a:avLst/>
          </a:prstGeom>
          <a:solidFill>
            <a:srgbClr val="00A5E0"/>
          </a:solidFill>
          <a:ln w="9525">
            <a:noFill/>
          </a:ln>
        </p:spPr>
        <p:txBody>
          <a:bodyPr anchor="ctr"/>
          <a:lstStyle/>
          <a:p>
            <a:pPr algn="ctr" eaLnBrk="1" hangingPunct="1"/>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5123" name="直接连接符 4"/>
          <p:cNvCxnSpPr/>
          <p:nvPr/>
        </p:nvCxnSpPr>
        <p:spPr>
          <a:xfrm>
            <a:off x="2828925" y="1625600"/>
            <a:ext cx="1355725" cy="1357313"/>
          </a:xfrm>
          <a:prstGeom prst="line">
            <a:avLst/>
          </a:prstGeom>
          <a:ln w="6350" cap="flat" cmpd="sng">
            <a:solidFill>
              <a:srgbClr val="969696"/>
            </a:solidFill>
            <a:prstDash val="solid"/>
            <a:headEnd type="none" w="med" len="med"/>
            <a:tailEnd type="none" w="med" len="med"/>
          </a:ln>
        </p:spPr>
      </p:cxnSp>
      <p:cxnSp>
        <p:nvCxnSpPr>
          <p:cNvPr id="5124" name="直接连接符 5"/>
          <p:cNvCxnSpPr/>
          <p:nvPr/>
        </p:nvCxnSpPr>
        <p:spPr>
          <a:xfrm flipH="1">
            <a:off x="1639888" y="2030413"/>
            <a:ext cx="1581150" cy="1581150"/>
          </a:xfrm>
          <a:prstGeom prst="line">
            <a:avLst/>
          </a:prstGeom>
          <a:ln w="6350" cap="flat" cmpd="sng">
            <a:solidFill>
              <a:srgbClr val="969696"/>
            </a:solidFill>
            <a:prstDash val="solid"/>
            <a:headEnd type="none" w="med" len="med"/>
            <a:tailEnd type="none" w="med" len="med"/>
          </a:ln>
        </p:spPr>
      </p:cxnSp>
      <p:cxnSp>
        <p:nvCxnSpPr>
          <p:cNvPr id="5125" name="直接连接符 6"/>
          <p:cNvCxnSpPr/>
          <p:nvPr/>
        </p:nvCxnSpPr>
        <p:spPr>
          <a:xfrm flipV="1">
            <a:off x="2436813" y="3349625"/>
            <a:ext cx="2654300" cy="2655888"/>
          </a:xfrm>
          <a:prstGeom prst="line">
            <a:avLst/>
          </a:prstGeom>
          <a:ln w="6350" cap="flat" cmpd="sng">
            <a:solidFill>
              <a:srgbClr val="969696"/>
            </a:solidFill>
            <a:prstDash val="solid"/>
            <a:headEnd type="none" w="med" len="med"/>
            <a:tailEnd type="none" w="med" len="med"/>
          </a:ln>
        </p:spPr>
      </p:cxnSp>
      <p:sp>
        <p:nvSpPr>
          <p:cNvPr id="5127" name="文本框 8"/>
          <p:cNvSpPr txBox="1"/>
          <p:nvPr/>
        </p:nvSpPr>
        <p:spPr>
          <a:xfrm>
            <a:off x="5091113" y="3137218"/>
            <a:ext cx="4967287" cy="583565"/>
          </a:xfrm>
          <a:prstGeom prst="rect">
            <a:avLst/>
          </a:prstGeom>
          <a:noFill/>
          <a:ln w="9525">
            <a:noFill/>
          </a:ln>
        </p:spPr>
        <p:txBody>
          <a:bodyPr>
            <a:spAutoFit/>
          </a:bodyPr>
          <a:lstStyle/>
          <a:p>
            <a:pPr eaLnBrk="1" hangingPunct="1"/>
            <a:r>
              <a:rPr lang="en-US" altLang="zh-CN" sz="3200" b="1" dirty="0">
                <a:latin typeface="Arial" panose="020B0604020202020204" pitchFamily="34" charset="0"/>
                <a:ea typeface="微软雅黑" panose="020B0503020204020204" pitchFamily="34" charset="-122"/>
                <a:sym typeface="Arial" panose="020B0604020202020204" pitchFamily="34" charset="0"/>
              </a:rPr>
              <a:t>LHC</a:t>
            </a:r>
            <a:r>
              <a:rPr lang="zh-CN" altLang="en-US" sz="3200" b="1" dirty="0">
                <a:latin typeface="Arial" panose="020B0604020202020204" pitchFamily="34" charset="0"/>
                <a:ea typeface="微软雅黑" panose="020B0503020204020204" pitchFamily="34" charset="-122"/>
                <a:sym typeface="Arial" panose="020B0604020202020204" pitchFamily="34" charset="0"/>
              </a:rPr>
              <a:t>电源系统调研</a:t>
            </a:r>
            <a:endParaRPr lang="zh-CN" altLang="en-US" sz="3200" b="1" dirty="0">
              <a:latin typeface="Arial" panose="020B0604020202020204" pitchFamily="34" charset="0"/>
              <a:ea typeface="微软雅黑" panose="020B0503020204020204" pitchFamily="34" charset="-122"/>
              <a:sym typeface="Arial" panose="020B0604020202020204" pitchFamily="34" charset="0"/>
            </a:endParaRPr>
          </a:p>
        </p:txBody>
      </p:sp>
      <p:sp>
        <p:nvSpPr>
          <p:cNvPr id="5131" name="文本框 3"/>
          <p:cNvSpPr txBox="1"/>
          <p:nvPr/>
        </p:nvSpPr>
        <p:spPr>
          <a:xfrm>
            <a:off x="2801938" y="2982913"/>
            <a:ext cx="798512" cy="1446212"/>
          </a:xfrm>
          <a:prstGeom prst="rect">
            <a:avLst/>
          </a:prstGeom>
          <a:noFill/>
          <a:ln w="9525">
            <a:noFill/>
          </a:ln>
        </p:spPr>
        <p:txBody>
          <a:bodyPr>
            <a:spAutoFit/>
          </a:bodyPr>
          <a:lstStyle/>
          <a:p>
            <a:pPr eaLnBrk="1" hangingPunct="1"/>
            <a:r>
              <a:rPr lang="en-US" altLang="zh-CN" sz="8800" b="1" dirty="0">
                <a:solidFill>
                  <a:schemeClr val="bg1"/>
                </a:solidFill>
                <a:latin typeface="微软雅黑" panose="020B0503020204020204" pitchFamily="34" charset="-122"/>
                <a:ea typeface="微软雅黑" panose="020B0503020204020204" pitchFamily="34" charset="-122"/>
              </a:rPr>
              <a:t>1</a:t>
            </a:r>
            <a:endParaRPr lang="zh-CN" altLang="en-US" sz="8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组合 1"/>
          <p:cNvGrpSpPr/>
          <p:nvPr/>
        </p:nvGrpSpPr>
        <p:grpSpPr>
          <a:xfrm>
            <a:off x="5974914" y="0"/>
            <a:ext cx="6217085" cy="6858000"/>
            <a:chOff x="4703452" y="0"/>
            <a:chExt cx="7247248" cy="6858000"/>
          </a:xfrm>
        </p:grpSpPr>
        <p:pic>
          <p:nvPicPr>
            <p:cNvPr id="3080" name="图片 3"/>
            <p:cNvPicPr>
              <a:picLocks noChangeAspect="1"/>
            </p:cNvPicPr>
            <p:nvPr/>
          </p:nvPicPr>
          <p:blipFill>
            <a:blip r:embed="rId1"/>
            <a:srcRect r="1981"/>
            <a:stretch>
              <a:fillRect/>
            </a:stretch>
          </p:blipFill>
          <p:spPr>
            <a:xfrm>
              <a:off x="6002636" y="0"/>
              <a:ext cx="5948064" cy="6858000"/>
            </a:xfrm>
            <a:prstGeom prst="rect">
              <a:avLst/>
            </a:prstGeom>
            <a:noFill/>
            <a:ln w="9525">
              <a:noFill/>
            </a:ln>
          </p:spPr>
        </p:pic>
        <p:sp>
          <p:nvSpPr>
            <p:cNvPr id="3081" name="椭圆 13"/>
            <p:cNvSpPr/>
            <p:nvPr/>
          </p:nvSpPr>
          <p:spPr>
            <a:xfrm rot="3427999">
              <a:off x="4897888" y="-139662"/>
              <a:ext cx="1211327" cy="1600200"/>
            </a:xfrm>
            <a:prstGeom prst="ellipse">
              <a:avLst/>
            </a:prstGeom>
            <a:solidFill>
              <a:schemeClr val="bg1"/>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grpSp>
      <p:sp>
        <p:nvSpPr>
          <p:cNvPr id="3075" name="文本框 4"/>
          <p:cNvSpPr txBox="1"/>
          <p:nvPr/>
        </p:nvSpPr>
        <p:spPr>
          <a:xfrm>
            <a:off x="730250" y="2827020"/>
            <a:ext cx="7860665" cy="706755"/>
          </a:xfrm>
          <a:prstGeom prst="rect">
            <a:avLst/>
          </a:prstGeom>
          <a:noFill/>
          <a:ln w="9525">
            <a:noFill/>
          </a:ln>
        </p:spPr>
        <p:txBody>
          <a:bodyPr wrap="square">
            <a:spAutoFit/>
          </a:bodyPr>
          <a:lstStyle/>
          <a:p>
            <a:pPr algn="ctr" eaLnBrk="1" hangingPunct="1"/>
            <a:r>
              <a:rPr lang="en-US" sz="4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rPr>
              <a:t>Thanks for yout attention!</a:t>
            </a:r>
            <a:endParaRPr lang="en-US" sz="4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endParaRPr>
          </a:p>
        </p:txBody>
      </p:sp>
      <p:sp>
        <p:nvSpPr>
          <p:cNvPr id="3076" name="椭圆 7"/>
          <p:cNvSpPr/>
          <p:nvPr/>
        </p:nvSpPr>
        <p:spPr>
          <a:xfrm rot="2184271">
            <a:off x="9421160" y="4956926"/>
            <a:ext cx="1211262" cy="1349375"/>
          </a:xfrm>
          <a:prstGeom prst="ellipse">
            <a:avLst/>
          </a:prstGeom>
          <a:solidFill>
            <a:schemeClr val="bg1"/>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187" y="20180"/>
            <a:ext cx="4028826" cy="3067279"/>
          </a:xfrm>
          <a:prstGeom prst="rect">
            <a:avLst/>
          </a:prstGeom>
        </p:spPr>
      </p:pic>
      <p:sp>
        <p:nvSpPr>
          <p:cNvPr id="4" name="文本框 4"/>
          <p:cNvSpPr txBox="1"/>
          <p:nvPr/>
        </p:nvSpPr>
        <p:spPr>
          <a:xfrm>
            <a:off x="306070" y="4920615"/>
            <a:ext cx="8942705" cy="521970"/>
          </a:xfrm>
          <a:prstGeom prst="rect">
            <a:avLst/>
          </a:prstGeom>
          <a:noFill/>
          <a:ln w="9525">
            <a:noFill/>
          </a:ln>
        </p:spPr>
        <p:txBody>
          <a:bodyPr wrap="square">
            <a:spAutoFit/>
          </a:bodyPr>
          <a:p>
            <a:pPr algn="ctr" eaLnBrk="1" hangingPunct="1"/>
            <a:r>
              <a:rPr lang="en-US" sz="28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rPr>
              <a:t>LHC Power Distribution System</a:t>
            </a:r>
            <a:endParaRPr lang="en-US" altLang="en-US" sz="28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sym typeface="+mn-ea"/>
              </a:rPr>
              <a:t>LHCb</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grpSp>
        <p:nvGrpSpPr>
          <p:cNvPr id="22" name="组合 21"/>
          <p:cNvGrpSpPr/>
          <p:nvPr/>
        </p:nvGrpSpPr>
        <p:grpSpPr>
          <a:xfrm>
            <a:off x="665317" y="716498"/>
            <a:ext cx="4782257" cy="5684736"/>
            <a:chOff x="0" y="312186"/>
            <a:chExt cx="4782257" cy="5684736"/>
          </a:xfrm>
        </p:grpSpPr>
        <p:pic>
          <p:nvPicPr>
            <p:cNvPr id="6" name="图片 5"/>
            <p:cNvPicPr>
              <a:picLocks noChangeAspect="1"/>
            </p:cNvPicPr>
            <p:nvPr/>
          </p:nvPicPr>
          <p:blipFill>
            <a:blip r:embed="rId2"/>
            <a:stretch>
              <a:fillRect/>
            </a:stretch>
          </p:blipFill>
          <p:spPr>
            <a:xfrm>
              <a:off x="865238" y="312186"/>
              <a:ext cx="3917019" cy="5547841"/>
            </a:xfrm>
            <a:prstGeom prst="rect">
              <a:avLst/>
            </a:prstGeom>
          </p:spPr>
        </p:pic>
        <p:grpSp>
          <p:nvGrpSpPr>
            <p:cNvPr id="21" name="组合 20"/>
            <p:cNvGrpSpPr/>
            <p:nvPr/>
          </p:nvGrpSpPr>
          <p:grpSpPr>
            <a:xfrm>
              <a:off x="0" y="540556"/>
              <a:ext cx="958645" cy="5456366"/>
              <a:chOff x="0" y="540556"/>
              <a:chExt cx="958645" cy="5456366"/>
            </a:xfrm>
          </p:grpSpPr>
          <p:pic>
            <p:nvPicPr>
              <p:cNvPr id="10" name="图片 9"/>
              <p:cNvPicPr>
                <a:picLocks noChangeAspect="1"/>
              </p:cNvPicPr>
              <p:nvPr/>
            </p:nvPicPr>
            <p:blipFill>
              <a:blip r:embed="rId3"/>
              <a:stretch>
                <a:fillRect/>
              </a:stretch>
            </p:blipFill>
            <p:spPr>
              <a:xfrm>
                <a:off x="196579" y="723425"/>
                <a:ext cx="762066" cy="5273497"/>
              </a:xfrm>
              <a:prstGeom prst="rect">
                <a:avLst/>
              </a:prstGeom>
            </p:spPr>
          </p:pic>
          <p:pic>
            <p:nvPicPr>
              <p:cNvPr id="12" name="图片 11"/>
              <p:cNvPicPr>
                <a:picLocks noChangeAspect="1"/>
              </p:cNvPicPr>
              <p:nvPr/>
            </p:nvPicPr>
            <p:blipFill>
              <a:blip r:embed="rId4"/>
              <a:stretch>
                <a:fillRect/>
              </a:stretch>
            </p:blipFill>
            <p:spPr>
              <a:xfrm>
                <a:off x="0" y="540556"/>
                <a:ext cx="640135" cy="2217612"/>
              </a:xfrm>
              <a:prstGeom prst="rect">
                <a:avLst/>
              </a:prstGeom>
            </p:spPr>
          </p:pic>
        </p:grpSp>
      </p:grpSp>
      <p:sp>
        <p:nvSpPr>
          <p:cNvPr id="13" name="文本框 12"/>
          <p:cNvSpPr txBox="1"/>
          <p:nvPr/>
        </p:nvSpPr>
        <p:spPr>
          <a:xfrm>
            <a:off x="6083935" y="649605"/>
            <a:ext cx="5647690" cy="17583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zh-CN" altLang="en-US" sz="2000" dirty="0">
                <a:latin typeface="华文楷体" panose="02010600040101010101" pitchFamily="2" charset="-122"/>
                <a:ea typeface="华文楷体" panose="02010600040101010101" pitchFamily="2" charset="-122"/>
              </a:rPr>
              <a:t>该图为</a:t>
            </a:r>
            <a:r>
              <a:rPr lang="en-US" altLang="zh-CN" sz="2000" dirty="0" err="1">
                <a:latin typeface="华文楷体" panose="02010600040101010101" pitchFamily="2" charset="-122"/>
                <a:ea typeface="华文楷体" panose="02010600040101010101" pitchFamily="2" charset="-122"/>
              </a:rPr>
              <a:t>LHCb</a:t>
            </a:r>
            <a:r>
              <a:rPr lang="zh-CN" altLang="en-US" sz="2000" dirty="0">
                <a:latin typeface="华文楷体" panose="02010600040101010101" pitchFamily="2" charset="-122"/>
                <a:ea typeface="华文楷体" panose="02010600040101010101" pitchFamily="2" charset="-122"/>
              </a:rPr>
              <a:t>的主要电子供电系统，由</a:t>
            </a:r>
            <a:r>
              <a:rPr lang="en-US" altLang="zh-CN" sz="2000" dirty="0">
                <a:latin typeface="华文楷体" panose="02010600040101010101" pitchFamily="2" charset="-122"/>
                <a:ea typeface="华文楷体" panose="02010600040101010101" pitchFamily="2" charset="-122"/>
              </a:rPr>
              <a:t>18kV</a:t>
            </a:r>
            <a:r>
              <a:rPr lang="zh-CN" altLang="en-US" sz="2000" dirty="0">
                <a:latin typeface="华文楷体" panose="02010600040101010101" pitchFamily="2" charset="-122"/>
                <a:ea typeface="华文楷体" panose="02010600040101010101" pitchFamily="2" charset="-122"/>
              </a:rPr>
              <a:t>的 </a:t>
            </a:r>
            <a:r>
              <a:rPr lang="en-US" altLang="zh-CN" sz="2000" dirty="0">
                <a:latin typeface="华文楷体" panose="02010600040101010101" pitchFamily="2" charset="-122"/>
                <a:ea typeface="华文楷体" panose="02010600040101010101" pitchFamily="2" charset="-122"/>
              </a:rPr>
              <a:t>Network </a:t>
            </a:r>
            <a:r>
              <a:rPr lang="zh-CN" altLang="en-US" sz="2000" dirty="0">
                <a:latin typeface="华文楷体" panose="02010600040101010101" pitchFamily="2" charset="-122"/>
                <a:ea typeface="华文楷体" panose="02010600040101010101" pitchFamily="2" charset="-122"/>
              </a:rPr>
              <a:t>上经过</a:t>
            </a:r>
            <a:r>
              <a:rPr lang="en-US" altLang="zh-CN" sz="2000" dirty="0">
                <a:latin typeface="华文楷体" panose="02010600040101010101" pitchFamily="2" charset="-122"/>
                <a:ea typeface="华文楷体" panose="02010600040101010101" pitchFamily="2" charset="-122"/>
              </a:rPr>
              <a:t>2</a:t>
            </a:r>
            <a:r>
              <a:rPr lang="zh-CN" altLang="en-US" sz="2000" dirty="0">
                <a:latin typeface="华文楷体" panose="02010600040101010101" pitchFamily="2" charset="-122"/>
                <a:ea typeface="华文楷体" panose="02010600040101010101" pitchFamily="2" charset="-122"/>
              </a:rPr>
              <a:t>套</a:t>
            </a:r>
            <a:r>
              <a:rPr lang="en-US" altLang="zh-CN" sz="2000" dirty="0">
                <a:latin typeface="华文楷体" panose="02010600040101010101" pitchFamily="2" charset="-122"/>
                <a:ea typeface="华文楷体" panose="02010600040101010101" pitchFamily="2" charset="-122"/>
              </a:rPr>
              <a:t>1.25MVA</a:t>
            </a:r>
            <a:r>
              <a:rPr lang="zh-CN" altLang="en-US" sz="2000" dirty="0">
                <a:latin typeface="华文楷体" panose="02010600040101010101" pitchFamily="2" charset="-122"/>
                <a:ea typeface="华文楷体" panose="02010600040101010101" pitchFamily="2" charset="-122"/>
              </a:rPr>
              <a:t>的</a:t>
            </a:r>
            <a:r>
              <a:rPr lang="en-US" altLang="zh-CN" sz="2000" dirty="0">
                <a:latin typeface="华文楷体" panose="02010600040101010101" pitchFamily="2" charset="-122"/>
                <a:ea typeface="华文楷体" panose="02010600040101010101" pitchFamily="2" charset="-122"/>
              </a:rPr>
              <a:t>transformers and distribution panels </a:t>
            </a:r>
            <a:r>
              <a:rPr lang="zh-CN" altLang="en-US" sz="2000" dirty="0">
                <a:latin typeface="华文楷体" panose="02010600040101010101" pitchFamily="2" charset="-122"/>
                <a:ea typeface="华文楷体" panose="02010600040101010101" pitchFamily="2" charset="-122"/>
              </a:rPr>
              <a:t>进行首要的分配。</a:t>
            </a:r>
            <a:endParaRPr lang="zh-CN" altLang="en-US" sz="2000" dirty="0">
              <a:latin typeface="华文楷体" panose="02010600040101010101" pitchFamily="2" charset="-122"/>
              <a:ea typeface="华文楷体" panose="02010600040101010101" pitchFamily="2" charset="-122"/>
            </a:endParaRPr>
          </a:p>
          <a:p>
            <a:pPr>
              <a:spcAft>
                <a:spcPts val="1000"/>
              </a:spcAft>
            </a:pPr>
            <a:r>
              <a:rPr lang="zh-CN" altLang="en-US" sz="2000" dirty="0">
                <a:latin typeface="华文楷体" panose="02010600040101010101" pitchFamily="2" charset="-122"/>
                <a:ea typeface="华文楷体" panose="02010600040101010101" pitchFamily="2" charset="-122"/>
              </a:rPr>
              <a:t>再经过第两级的电压分配到达</a:t>
            </a:r>
            <a:r>
              <a:rPr lang="en-US" altLang="zh-CN" sz="2000" dirty="0">
                <a:latin typeface="华文楷体" panose="02010600040101010101" pitchFamily="2" charset="-122"/>
                <a:ea typeface="华文楷体" panose="02010600040101010101" pitchFamily="2" charset="-122"/>
              </a:rPr>
              <a:t>racks</a:t>
            </a:r>
            <a:r>
              <a:rPr lang="zh-CN" altLang="en-US" sz="2000" dirty="0">
                <a:latin typeface="华文楷体" panose="02010600040101010101" pitchFamily="2" charset="-122"/>
                <a:ea typeface="华文楷体" panose="02010600040101010101" pitchFamily="2" charset="-122"/>
              </a:rPr>
              <a:t>（见下一张</a:t>
            </a:r>
            <a:r>
              <a:rPr lang="en-US" altLang="zh-CN" sz="2000" dirty="0">
                <a:latin typeface="华文楷体" panose="02010600040101010101" pitchFamily="2" charset="-122"/>
                <a:ea typeface="华文楷体" panose="02010600040101010101" pitchFamily="2" charset="-122"/>
              </a:rPr>
              <a:t>PPT</a:t>
            </a:r>
            <a:r>
              <a:rPr lang="zh-CN" altLang="en-US" sz="2000" dirty="0">
                <a:latin typeface="华文楷体" panose="02010600040101010101" pitchFamily="2" charset="-122"/>
                <a:ea typeface="华文楷体" panose="02010600040101010101" pitchFamily="2" charset="-122"/>
              </a:rPr>
              <a:t>）</a:t>
            </a:r>
            <a:endParaRPr lang="zh-CN" altLang="en-US" sz="2000" dirty="0">
              <a:latin typeface="华文楷体" panose="02010600040101010101" pitchFamily="2" charset="-122"/>
              <a:ea typeface="华文楷体" panose="02010600040101010101" pitchFamily="2" charset="-122"/>
            </a:endParaRPr>
          </a:p>
        </p:txBody>
      </p:sp>
      <p:pic>
        <p:nvPicPr>
          <p:cNvPr id="23" name="图片 22"/>
          <p:cNvPicPr>
            <a:picLocks noChangeAspect="1"/>
          </p:cNvPicPr>
          <p:nvPr/>
        </p:nvPicPr>
        <p:blipFill>
          <a:blip r:embed="rId5"/>
          <a:stretch>
            <a:fillRect/>
          </a:stretch>
        </p:blipFill>
        <p:spPr>
          <a:xfrm>
            <a:off x="5746750" y="3540760"/>
            <a:ext cx="2969895" cy="2545715"/>
          </a:xfrm>
          <a:prstGeom prst="rect">
            <a:avLst/>
          </a:prstGeom>
        </p:spPr>
      </p:pic>
      <p:pic>
        <p:nvPicPr>
          <p:cNvPr id="9" name="图片 8"/>
          <p:cNvPicPr>
            <a:picLocks noChangeAspect="1"/>
          </p:cNvPicPr>
          <p:nvPr/>
        </p:nvPicPr>
        <p:blipFill>
          <a:blip r:embed="rId6"/>
          <a:stretch>
            <a:fillRect/>
          </a:stretch>
        </p:blipFill>
        <p:spPr>
          <a:xfrm>
            <a:off x="8941435" y="3284220"/>
            <a:ext cx="2644140" cy="280225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sym typeface="+mn-ea"/>
              </a:rPr>
              <a:t>LHCb RICH1和RICH2</a:t>
            </a:r>
            <a:r>
              <a:rPr lang="zh-CN" altLang="en-US" sz="2400" b="1" dirty="0">
                <a:latin typeface="微软雅黑" panose="020B0503020204020204" pitchFamily="34" charset="-122"/>
                <a:ea typeface="微软雅黑" panose="020B0503020204020204" pitchFamily="34" charset="-122"/>
                <a:sym typeface="+mn-ea"/>
              </a:rPr>
              <a:t>探测器电源系统</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72" name="图片 71"/>
          <p:cNvPicPr>
            <a:picLocks noChangeAspect="1"/>
          </p:cNvPicPr>
          <p:nvPr/>
        </p:nvPicPr>
        <p:blipFill>
          <a:blip r:embed="rId2"/>
          <a:stretch>
            <a:fillRect/>
          </a:stretch>
        </p:blipFill>
        <p:spPr>
          <a:xfrm>
            <a:off x="7087657" y="2489723"/>
            <a:ext cx="3661204" cy="2766945"/>
          </a:xfrm>
          <a:prstGeom prst="rect">
            <a:avLst/>
          </a:prstGeom>
        </p:spPr>
      </p:pic>
      <p:sp>
        <p:nvSpPr>
          <p:cNvPr id="3" name="文本框 2"/>
          <p:cNvSpPr txBox="1"/>
          <p:nvPr/>
        </p:nvSpPr>
        <p:spPr>
          <a:xfrm>
            <a:off x="1058545" y="1113155"/>
            <a:ext cx="10075545" cy="97980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0" hangingPunct="0">
              <a:lnSpc>
                <a:spcPct val="100000"/>
              </a:lnSpc>
              <a:spcAft>
                <a:spcPts val="1000"/>
              </a:spcAft>
              <a:buClrTx/>
              <a:buSzTx/>
            </a:pPr>
            <a:r>
              <a:rPr lang="zh-CN" altLang="en-US" sz="1800" dirty="0">
                <a:latin typeface="Calibri" panose="020F0502020204030204" pitchFamily="34" charset="0"/>
                <a:ea typeface="宋体" panose="02010600030101010101" pitchFamily="2" charset="-122"/>
              </a:rPr>
              <a:t>Hybrid Photon Detectors (HPDs)混合光子探测器</a:t>
            </a:r>
            <a:endParaRPr lang="zh-CN" altLang="en-US" sz="1800" dirty="0">
              <a:latin typeface="Calibri" panose="020F0502020204030204" pitchFamily="34" charset="0"/>
              <a:ea typeface="宋体" panose="02010600030101010101" pitchFamily="2" charset="-122"/>
            </a:endParaRPr>
          </a:p>
          <a:p>
            <a:pPr algn="l" eaLnBrk="0" hangingPunct="0">
              <a:lnSpc>
                <a:spcPct val="100000"/>
              </a:lnSpc>
              <a:spcAft>
                <a:spcPts val="1000"/>
              </a:spcAft>
              <a:buClrTx/>
              <a:buSzTx/>
            </a:pPr>
            <a:r>
              <a:rPr lang="zh-CN" altLang="en-US" dirty="0">
                <a:latin typeface="Calibri" panose="020F0502020204030204" pitchFamily="34" charset="0"/>
                <a:ea typeface="宋体" panose="02010600030101010101" pitchFamily="2" charset="-122"/>
              </a:rPr>
              <a:t>针对rich1和rich2的高压配电系统，设计了三种不同高电压（-20kV、-19.7kV、-16.4kV）配电系统</a:t>
            </a:r>
            <a:endParaRPr lang="zh-CN" altLang="en-US" dirty="0"/>
          </a:p>
        </p:txBody>
      </p:sp>
      <p:grpSp>
        <p:nvGrpSpPr>
          <p:cNvPr id="73" name="组合 72"/>
          <p:cNvGrpSpPr/>
          <p:nvPr/>
        </p:nvGrpSpPr>
        <p:grpSpPr>
          <a:xfrm>
            <a:off x="964687" y="2701408"/>
            <a:ext cx="5684148" cy="2963436"/>
            <a:chOff x="1177848" y="2449788"/>
            <a:chExt cx="4153260" cy="2165306"/>
          </a:xfrm>
        </p:grpSpPr>
        <p:pic>
          <p:nvPicPr>
            <p:cNvPr id="64" name="图片 63"/>
            <p:cNvPicPr>
              <a:picLocks noChangeAspect="1"/>
            </p:cNvPicPr>
            <p:nvPr/>
          </p:nvPicPr>
          <p:blipFill>
            <a:blip r:embed="rId3"/>
            <a:stretch>
              <a:fillRect/>
            </a:stretch>
          </p:blipFill>
          <p:spPr>
            <a:xfrm>
              <a:off x="1177848" y="2449788"/>
              <a:ext cx="4153260" cy="1867062"/>
            </a:xfrm>
            <a:prstGeom prst="rect">
              <a:avLst/>
            </a:prstGeom>
          </p:spPr>
        </p:pic>
        <p:pic>
          <p:nvPicPr>
            <p:cNvPr id="70" name="图片 69"/>
            <p:cNvPicPr>
              <a:picLocks noChangeAspect="1"/>
            </p:cNvPicPr>
            <p:nvPr/>
          </p:nvPicPr>
          <p:blipFill>
            <a:blip r:embed="rId4"/>
            <a:stretch>
              <a:fillRect/>
            </a:stretch>
          </p:blipFill>
          <p:spPr>
            <a:xfrm>
              <a:off x="2034870" y="4316850"/>
              <a:ext cx="2439215" cy="298244"/>
            </a:xfrm>
            <a:prstGeom prst="rect">
              <a:avLst/>
            </a:prstGeom>
          </p:spPr>
        </p:pic>
      </p:grpSp>
      <p:pic>
        <p:nvPicPr>
          <p:cNvPr id="75" name="图片 74"/>
          <p:cNvPicPr>
            <a:picLocks noChangeAspect="1"/>
          </p:cNvPicPr>
          <p:nvPr/>
        </p:nvPicPr>
        <p:blipFill>
          <a:blip r:embed="rId5"/>
          <a:stretch>
            <a:fillRect/>
          </a:stretch>
        </p:blipFill>
        <p:spPr>
          <a:xfrm>
            <a:off x="7514788" y="5256668"/>
            <a:ext cx="3065627" cy="29385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sp>
        <p:nvSpPr>
          <p:cNvPr id="11" name="文本框 10"/>
          <p:cNvSpPr txBox="1"/>
          <p:nvPr/>
        </p:nvSpPr>
        <p:spPr>
          <a:xfrm>
            <a:off x="2462530" y="5848350"/>
            <a:ext cx="4145280" cy="368300"/>
          </a:xfrm>
          <a:prstGeom prst="rect">
            <a:avLst/>
          </a:prstGeom>
          <a:noFill/>
        </p:spPr>
        <p:txBody>
          <a:bodyPr wrap="square" rtlCol="0" anchor="t">
            <a:spAutoFit/>
          </a:bodyPr>
          <a:lstStyle/>
          <a:p>
            <a:pPr>
              <a:lnSpc>
                <a:spcPct val="100000"/>
              </a:lnSpc>
              <a:spcBef>
                <a:spcPts val="1000"/>
              </a:spcBef>
              <a:spcAft>
                <a:spcPts val="1000"/>
              </a:spcAft>
            </a:pPr>
            <a:r>
              <a:rPr lang="zh-CN" altLang="en-US" b="1">
                <a:sym typeface="+mn-ea"/>
              </a:rPr>
              <a:t>高压配电系统为光电二极管提供高压</a:t>
            </a:r>
            <a:endParaRPr lang="en-US">
              <a:sym typeface="+mn-ea"/>
            </a:endParaRPr>
          </a:p>
        </p:txBody>
      </p:sp>
      <p:pic>
        <p:nvPicPr>
          <p:cNvPr id="3" name="图片 2"/>
          <p:cNvPicPr>
            <a:picLocks noChangeAspect="1"/>
          </p:cNvPicPr>
          <p:nvPr/>
        </p:nvPicPr>
        <p:blipFill>
          <a:blip r:embed="rId2"/>
          <a:stretch>
            <a:fillRect/>
          </a:stretch>
        </p:blipFill>
        <p:spPr>
          <a:xfrm>
            <a:off x="2462530" y="1162685"/>
            <a:ext cx="7266940" cy="4156710"/>
          </a:xfrm>
          <a:prstGeom prst="rect">
            <a:avLst/>
          </a:prstGeom>
        </p:spPr>
      </p:pic>
      <p:sp>
        <p:nvSpPr>
          <p:cNvPr id="2" name="文本框 1"/>
          <p:cNvSpPr txBox="1"/>
          <p:nvPr/>
        </p:nvSpPr>
        <p:spPr>
          <a:xfrm>
            <a:off x="4073525" y="5319395"/>
            <a:ext cx="4045585" cy="368300"/>
          </a:xfrm>
          <a:prstGeom prst="rect">
            <a:avLst/>
          </a:prstGeom>
          <a:noFill/>
        </p:spPr>
        <p:txBody>
          <a:bodyPr wrap="square" rtlCol="0" anchor="t">
            <a:spAutoFit/>
          </a:bodyPr>
          <a:p>
            <a:pPr algn="ctr"/>
            <a:r>
              <a:rPr lang="en-US" altLang="zh-CN" sz="1800">
                <a:sym typeface="+mn-ea"/>
              </a:rPr>
              <a:t>A</a:t>
            </a:r>
            <a:r>
              <a:rPr lang="zh-CN" altLang="en-US" sz="1800">
                <a:sym typeface="+mn-ea"/>
              </a:rPr>
              <a:t>TLAS量能器的</a:t>
            </a:r>
            <a:r>
              <a:rPr lang="zh-CN" altLang="en-US">
                <a:sym typeface="+mn-ea"/>
              </a:rPr>
              <a:t>高压供电系统结构图</a:t>
            </a:r>
            <a:endParaRPr lang="zh-CN" altLang="en-US">
              <a:sym typeface="+mn-ea"/>
            </a:endParaRPr>
          </a:p>
        </p:txBody>
      </p:sp>
      <p:sp>
        <p:nvSpPr>
          <p:cNvPr id="5" name="文本框 3"/>
          <p:cNvSpPr txBox="1"/>
          <p:nvPr/>
        </p:nvSpPr>
        <p:spPr>
          <a:xfrm>
            <a:off x="361950" y="255905"/>
            <a:ext cx="7098030" cy="460375"/>
          </a:xfrm>
          <a:prstGeom prst="rect">
            <a:avLst/>
          </a:prstGeom>
          <a:noFill/>
          <a:ln w="9525">
            <a:noFill/>
          </a:ln>
        </p:spPr>
        <p:txBody>
          <a:bodyPr wrap="square">
            <a:spAutoFit/>
          </a:bodyPr>
          <a:p>
            <a:pPr eaLnBrk="1" hangingPunct="1"/>
            <a:r>
              <a:rPr lang="en-US" altLang="zh-CN" sz="2400" b="1" dirty="0">
                <a:latin typeface="微软雅黑" panose="020B0503020204020204" pitchFamily="34" charset="-122"/>
                <a:ea typeface="微软雅黑" panose="020B0503020204020204" pitchFamily="34" charset="-122"/>
              </a:rPr>
              <a:t>HL-LHC</a:t>
            </a:r>
            <a:r>
              <a:rPr lang="zh-CN" altLang="en-US" sz="2400" b="1" dirty="0">
                <a:latin typeface="微软雅黑" panose="020B0503020204020204" pitchFamily="34" charset="-122"/>
                <a:ea typeface="微软雅黑" panose="020B0503020204020204" pitchFamily="34" charset="-122"/>
              </a:rPr>
              <a:t>的</a:t>
            </a:r>
            <a:r>
              <a:rPr lang="en-US" altLang="zh-CN" sz="2400" b="1" dirty="0">
                <a:latin typeface="微软雅黑" panose="020B0503020204020204" pitchFamily="34" charset="-122"/>
                <a:ea typeface="微软雅黑" panose="020B0503020204020204" pitchFamily="34" charset="-122"/>
              </a:rPr>
              <a:t>ATLAS </a:t>
            </a:r>
            <a:r>
              <a:rPr lang="en-US" altLang="zh-CN" sz="2400" b="1" dirty="0">
                <a:latin typeface="微软雅黑" panose="020B0503020204020204" pitchFamily="34" charset="-122"/>
                <a:ea typeface="微软雅黑" panose="020B0503020204020204" pitchFamily="34" charset="-122"/>
                <a:sym typeface="+mn-ea"/>
              </a:rPr>
              <a:t>hadronic Tile</a:t>
            </a:r>
            <a:r>
              <a:rPr lang="zh-CN" altLang="en-US" sz="2400" b="1" dirty="0">
                <a:latin typeface="微软雅黑" panose="020B0503020204020204" pitchFamily="34" charset="-122"/>
                <a:ea typeface="微软雅黑" panose="020B0503020204020204" pitchFamily="34" charset="-122"/>
              </a:rPr>
              <a:t>量能器</a:t>
            </a:r>
            <a:r>
              <a:rPr lang="zh-CN" altLang="en-US" sz="2400" b="1" dirty="0">
                <a:latin typeface="微软雅黑" panose="020B0503020204020204" pitchFamily="34" charset="-122"/>
                <a:ea typeface="微软雅黑" panose="020B0503020204020204" pitchFamily="34" charset="-122"/>
              </a:rPr>
              <a:t>电源系统</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zh-CN" altLang="en-US" sz="2400" b="1" dirty="0">
                <a:latin typeface="微软雅黑" panose="020B0503020204020204" pitchFamily="34" charset="-122"/>
                <a:ea typeface="微软雅黑" panose="020B0503020204020204" pitchFamily="34" charset="-122"/>
                <a:sym typeface="+mn-ea"/>
              </a:rPr>
              <a:t>CMS forward calorimeter高压系统</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2" name="图片 1"/>
          <p:cNvPicPr>
            <a:picLocks noChangeAspect="1"/>
          </p:cNvPicPr>
          <p:nvPr/>
        </p:nvPicPr>
        <p:blipFill>
          <a:blip r:embed="rId2"/>
          <a:stretch>
            <a:fillRect/>
          </a:stretch>
        </p:blipFill>
        <p:spPr>
          <a:xfrm>
            <a:off x="473710" y="1619250"/>
            <a:ext cx="5098415" cy="3620135"/>
          </a:xfrm>
          <a:prstGeom prst="rect">
            <a:avLst/>
          </a:prstGeom>
        </p:spPr>
      </p:pic>
      <p:pic>
        <p:nvPicPr>
          <p:cNvPr id="6" name="图片 5"/>
          <p:cNvPicPr>
            <a:picLocks noChangeAspect="1"/>
          </p:cNvPicPr>
          <p:nvPr/>
        </p:nvPicPr>
        <p:blipFill>
          <a:blip r:embed="rId3"/>
          <a:stretch>
            <a:fillRect/>
          </a:stretch>
        </p:blipFill>
        <p:spPr>
          <a:xfrm>
            <a:off x="6065520" y="786130"/>
            <a:ext cx="4771390" cy="523811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zh-CN" altLang="en-US" sz="2400" b="1" dirty="0">
                <a:latin typeface="微软雅黑" panose="020B0503020204020204" pitchFamily="34" charset="-122"/>
                <a:ea typeface="微软雅黑" panose="020B0503020204020204" pitchFamily="34" charset="-122"/>
                <a:sym typeface="+mn-ea"/>
              </a:rPr>
              <a:t>CMS forward calorimeter高压系统</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8" name="图片 7"/>
          <p:cNvPicPr>
            <a:picLocks noChangeAspect="1"/>
          </p:cNvPicPr>
          <p:nvPr/>
        </p:nvPicPr>
        <p:blipFill>
          <a:blip r:embed="rId2"/>
          <a:stretch>
            <a:fillRect/>
          </a:stretch>
        </p:blipFill>
        <p:spPr>
          <a:xfrm>
            <a:off x="361950" y="1057275"/>
            <a:ext cx="5607050" cy="4564380"/>
          </a:xfrm>
          <a:prstGeom prst="rect">
            <a:avLst/>
          </a:prstGeom>
        </p:spPr>
      </p:pic>
      <p:pic>
        <p:nvPicPr>
          <p:cNvPr id="7" name="图片 6"/>
          <p:cNvPicPr>
            <a:picLocks noChangeAspect="1"/>
          </p:cNvPicPr>
          <p:nvPr/>
        </p:nvPicPr>
        <p:blipFill>
          <a:blip r:embed="rId3"/>
          <a:stretch>
            <a:fillRect/>
          </a:stretch>
        </p:blipFill>
        <p:spPr>
          <a:xfrm>
            <a:off x="6149975" y="762635"/>
            <a:ext cx="5535295" cy="533273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sym typeface="+mn-ea"/>
              </a:rPr>
              <a:t>LHCb RICH1和RICH2</a:t>
            </a:r>
            <a:r>
              <a:rPr lang="zh-CN" altLang="en-US" sz="2400" b="1" dirty="0">
                <a:latin typeface="微软雅黑" panose="020B0503020204020204" pitchFamily="34" charset="-122"/>
                <a:ea typeface="微软雅黑" panose="020B0503020204020204" pitchFamily="34" charset="-122"/>
                <a:sym typeface="+mn-ea"/>
              </a:rPr>
              <a:t>探测器</a:t>
            </a:r>
            <a:r>
              <a:rPr lang="en-US" altLang="zh-CN" sz="2400" b="1" dirty="0">
                <a:latin typeface="微软雅黑" panose="020B0503020204020204" pitchFamily="34" charset="-122"/>
                <a:ea typeface="微软雅黑" panose="020B0503020204020204" pitchFamily="34" charset="-122"/>
                <a:sym typeface="+mn-ea"/>
              </a:rPr>
              <a:t>电源系统</a:t>
            </a:r>
            <a:endParaRPr lang="en-US" altLang="zh-CN"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grpSp>
        <p:nvGrpSpPr>
          <p:cNvPr id="8" name="组合 7"/>
          <p:cNvGrpSpPr/>
          <p:nvPr/>
        </p:nvGrpSpPr>
        <p:grpSpPr>
          <a:xfrm>
            <a:off x="965914" y="1871809"/>
            <a:ext cx="4600888" cy="3171289"/>
            <a:chOff x="1085739" y="2281551"/>
            <a:chExt cx="3623990" cy="2304349"/>
          </a:xfrm>
        </p:grpSpPr>
        <p:pic>
          <p:nvPicPr>
            <p:cNvPr id="5" name="图片 4"/>
            <p:cNvPicPr>
              <a:picLocks noChangeAspect="1"/>
            </p:cNvPicPr>
            <p:nvPr/>
          </p:nvPicPr>
          <p:blipFill>
            <a:blip r:embed="rId2"/>
            <a:stretch>
              <a:fillRect/>
            </a:stretch>
          </p:blipFill>
          <p:spPr>
            <a:xfrm>
              <a:off x="1085739" y="2281551"/>
              <a:ext cx="3623990" cy="2038495"/>
            </a:xfrm>
            <a:prstGeom prst="rect">
              <a:avLst/>
            </a:prstGeom>
          </p:spPr>
        </p:pic>
        <p:pic>
          <p:nvPicPr>
            <p:cNvPr id="7" name="图片 6"/>
            <p:cNvPicPr>
              <a:picLocks noChangeAspect="1"/>
            </p:cNvPicPr>
            <p:nvPr/>
          </p:nvPicPr>
          <p:blipFill>
            <a:blip r:embed="rId3"/>
            <a:stretch>
              <a:fillRect/>
            </a:stretch>
          </p:blipFill>
          <p:spPr>
            <a:xfrm>
              <a:off x="1404084" y="4258212"/>
              <a:ext cx="2987299" cy="327688"/>
            </a:xfrm>
            <a:prstGeom prst="rect">
              <a:avLst/>
            </a:prstGeom>
          </p:spPr>
        </p:pic>
      </p:grpSp>
      <p:sp>
        <p:nvSpPr>
          <p:cNvPr id="14" name="文本框 13"/>
          <p:cNvSpPr txBox="1"/>
          <p:nvPr/>
        </p:nvSpPr>
        <p:spPr>
          <a:xfrm>
            <a:off x="6269593" y="1814903"/>
            <a:ext cx="4956494" cy="28623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a custom resistive divider (Manufactured by </a:t>
            </a:r>
            <a:r>
              <a:rPr lang="en-US" altLang="zh-CN" dirty="0" err="1">
                <a:solidFill>
                  <a:srgbClr val="FF0000"/>
                </a:solidFill>
                <a:latin typeface="Times New Roman" panose="02020603050405020304" pitchFamily="18" charset="0"/>
                <a:cs typeface="Times New Roman" panose="02020603050405020304" pitchFamily="18" charset="0"/>
              </a:rPr>
              <a:t>Ohmcraft</a:t>
            </a:r>
            <a:r>
              <a:rPr lang="en-US" altLang="zh-CN"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hlinkClick r:id="rId4"/>
              </a:rPr>
              <a:t>http://www.ohmcraft.com</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HV filtering capacitors (</a:t>
            </a:r>
            <a:r>
              <a:rPr lang="en-US" altLang="zh-CN" dirty="0">
                <a:solidFill>
                  <a:srgbClr val="FF0000"/>
                </a:solidFill>
                <a:latin typeface="Times New Roman" panose="02020603050405020304" pitchFamily="18" charset="0"/>
                <a:cs typeface="Times New Roman" panose="02020603050405020304" pitchFamily="18" charset="0"/>
              </a:rPr>
              <a:t>Murata</a:t>
            </a:r>
            <a:r>
              <a:rPr lang="en-US"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DHRB34C102  M2FB</a:t>
            </a:r>
            <a:r>
              <a:rPr lang="en-US" altLang="zh-CN"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hlinkClick r:id="rId5"/>
              </a:rPr>
              <a:t>http://www.murata.com/cap~/</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The splitter has a total resistance of ~300Mohm . Starting from the top of Fig. 3, the four resistor values in the splitter are 4.12 </a:t>
            </a:r>
            <a:r>
              <a:rPr lang="en-US" altLang="zh-CN" dirty="0" err="1">
                <a:latin typeface="Times New Roman" panose="02020603050405020304" pitchFamily="18" charset="0"/>
                <a:cs typeface="Times New Roman" panose="02020603050405020304" pitchFamily="18" charset="0"/>
              </a:rPr>
              <a:t>Mohm</a:t>
            </a:r>
            <a:r>
              <a:rPr lang="en-US" altLang="zh-CN" dirty="0">
                <a:latin typeface="Times New Roman" panose="02020603050405020304" pitchFamily="18" charset="0"/>
                <a:cs typeface="Times New Roman" panose="02020603050405020304" pitchFamily="18" charset="0"/>
              </a:rPr>
              <a:t> , 47.9 </a:t>
            </a:r>
            <a:r>
              <a:rPr lang="en-US" altLang="zh-CN" dirty="0" err="1">
                <a:latin typeface="Times New Roman" panose="02020603050405020304" pitchFamily="18" charset="0"/>
                <a:cs typeface="Times New Roman" panose="02020603050405020304" pitchFamily="18" charset="0"/>
              </a:rPr>
              <a:t>Mohm</a:t>
            </a:r>
            <a:r>
              <a:rPr lang="en-US" altLang="zh-CN" dirty="0">
                <a:latin typeface="Times New Roman" panose="02020603050405020304" pitchFamily="18" charset="0"/>
                <a:cs typeface="Times New Roman" panose="02020603050405020304" pitchFamily="18" charset="0"/>
              </a:rPr>
              <a:t>  , 125 </a:t>
            </a:r>
            <a:r>
              <a:rPr lang="en-US" altLang="zh-CN" dirty="0" err="1">
                <a:latin typeface="Times New Roman" panose="02020603050405020304" pitchFamily="18" charset="0"/>
                <a:cs typeface="Times New Roman" panose="02020603050405020304" pitchFamily="18" charset="0"/>
              </a:rPr>
              <a:t>Mohm</a:t>
            </a:r>
            <a:r>
              <a:rPr lang="en-US" altLang="zh-CN" dirty="0">
                <a:latin typeface="Times New Roman" panose="02020603050405020304" pitchFamily="18" charset="0"/>
                <a:cs typeface="Times New Roman" panose="02020603050405020304" pitchFamily="18" charset="0"/>
              </a:rPr>
              <a:t>  and 125 </a:t>
            </a:r>
            <a:r>
              <a:rPr lang="en-US" altLang="zh-CN" dirty="0" err="1">
                <a:latin typeface="Times New Roman" panose="02020603050405020304" pitchFamily="18" charset="0"/>
                <a:cs typeface="Times New Roman" panose="02020603050405020304" pitchFamily="18" charset="0"/>
              </a:rPr>
              <a:t>Mohm</a:t>
            </a:r>
            <a:r>
              <a:rPr lang="en-US" altLang="zh-CN"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The values of C to C are 30 </a:t>
            </a:r>
            <a:r>
              <a:rPr lang="en-US" altLang="zh-CN" dirty="0" err="1">
                <a:latin typeface="Times New Roman" panose="02020603050405020304" pitchFamily="18" charset="0"/>
                <a:cs typeface="Times New Roman" panose="02020603050405020304" pitchFamily="18" charset="0"/>
              </a:rPr>
              <a:t>nF</a:t>
            </a:r>
            <a:r>
              <a:rPr lang="en-US" altLang="zh-CN" dirty="0">
                <a:latin typeface="Times New Roman" panose="02020603050405020304" pitchFamily="18" charset="0"/>
                <a:cs typeface="Times New Roman" panose="02020603050405020304" pitchFamily="18" charset="0"/>
              </a:rPr>
              <a:t>, 2.2 </a:t>
            </a:r>
            <a:r>
              <a:rPr lang="en-US" altLang="zh-CN" dirty="0" err="1">
                <a:latin typeface="Times New Roman" panose="02020603050405020304" pitchFamily="18" charset="0"/>
                <a:cs typeface="Times New Roman" panose="02020603050405020304" pitchFamily="18" charset="0"/>
              </a:rPr>
              <a:t>nF</a:t>
            </a:r>
            <a:r>
              <a:rPr lang="en-US" altLang="zh-CN" dirty="0">
                <a:latin typeface="Times New Roman" panose="02020603050405020304" pitchFamily="18" charset="0"/>
                <a:cs typeface="Times New Roman" panose="02020603050405020304" pitchFamily="18" charset="0"/>
              </a:rPr>
              <a:t>, 1 </a:t>
            </a:r>
            <a:r>
              <a:rPr lang="en-US" altLang="zh-CN" dirty="0" err="1">
                <a:latin typeface="Times New Roman" panose="02020603050405020304" pitchFamily="18" charset="0"/>
                <a:cs typeface="Times New Roman" panose="02020603050405020304" pitchFamily="18" charset="0"/>
              </a:rPr>
              <a:t>nF</a:t>
            </a:r>
            <a:r>
              <a:rPr lang="en-US" altLang="zh-CN" dirty="0">
                <a:latin typeface="Times New Roman" panose="02020603050405020304" pitchFamily="18" charset="0"/>
                <a:cs typeface="Times New Roman" panose="02020603050405020304" pitchFamily="18" charset="0"/>
              </a:rPr>
              <a:t> and 1 </a:t>
            </a:r>
            <a:r>
              <a:rPr lang="en-US" altLang="zh-CN" dirty="0" err="1">
                <a:latin typeface="Times New Roman" panose="02020603050405020304" pitchFamily="18" charset="0"/>
                <a:cs typeface="Times New Roman" panose="02020603050405020304" pitchFamily="18" charset="0"/>
              </a:rPr>
              <a:t>nF</a:t>
            </a:r>
            <a:r>
              <a:rPr lang="en-US" altLang="zh-CN" dirty="0">
                <a:latin typeface="Times New Roman" panose="02020603050405020304" pitchFamily="18" charset="0"/>
                <a:cs typeface="Times New Roman" panose="02020603050405020304" pitchFamily="18" charset="0"/>
              </a:rPr>
              <a:t>, respectively.</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sym typeface="+mn-ea"/>
              </a:rPr>
              <a:t>LHCb MOUN</a:t>
            </a:r>
            <a:r>
              <a:rPr lang="zh-CN" altLang="en-US" sz="2400" b="1" dirty="0">
                <a:latin typeface="微软雅黑" panose="020B0503020204020204" pitchFamily="34" charset="-122"/>
                <a:ea typeface="微软雅黑" panose="020B0503020204020204" pitchFamily="34" charset="-122"/>
                <a:sym typeface="+mn-ea"/>
              </a:rPr>
              <a:t>探测器高压系统结构</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800" y="1449697"/>
            <a:ext cx="5785480" cy="3787797"/>
          </a:xfrm>
          <a:prstGeom prst="rect">
            <a:avLst/>
          </a:prstGeom>
          <a:noFill/>
          <a:ln>
            <a:noFill/>
          </a:ln>
        </p:spPr>
      </p:pic>
      <p:sp>
        <p:nvSpPr>
          <p:cNvPr id="2" name="文本框 1"/>
          <p:cNvSpPr txBox="1"/>
          <p:nvPr/>
        </p:nvSpPr>
        <p:spPr>
          <a:xfrm>
            <a:off x="6727504" y="1684207"/>
            <a:ext cx="4640696" cy="37240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HV</a:t>
            </a: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推测在</a:t>
            </a:r>
            <a:endParaRPr lang="en-US" altLang="zh-CN" sz="2400" dirty="0">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高压设备：</a:t>
            </a:r>
            <a:r>
              <a:rPr lang="en-US" altLang="zh-CN" sz="2000" dirty="0" err="1">
                <a:effectLst/>
                <a:latin typeface="Times New Roman" panose="02020603050405020304" pitchFamily="18" charset="0"/>
                <a:cs typeface="Times New Roman" panose="02020603050405020304" pitchFamily="18" charset="0"/>
              </a:rPr>
              <a:t>Matsusada</a:t>
            </a:r>
            <a:r>
              <a:rPr lang="en-US" altLang="zh-CN" sz="2000" dirty="0">
                <a:effectLst/>
                <a:latin typeface="Times New Roman" panose="02020603050405020304" pitchFamily="18" charset="0"/>
                <a:cs typeface="Times New Roman" panose="02020603050405020304" pitchFamily="18" charset="0"/>
              </a:rPr>
              <a:t> AU-5P60-LF</a:t>
            </a:r>
            <a:endParaRPr lang="en-US" altLang="zh-CN" sz="2000" dirty="0">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低压设备：</a:t>
            </a:r>
            <a:r>
              <a:rPr lang="en-US" altLang="zh-CN" sz="2000" kern="100" dirty="0">
                <a:effectLst/>
                <a:latin typeface="Times New Roman" panose="02020603050405020304" pitchFamily="18" charset="0"/>
                <a:ea typeface="等线" panose="02010600030101010101" charset="-122"/>
                <a:cs typeface="Times New Roman" panose="02020603050405020304" pitchFamily="18" charset="0"/>
              </a:rPr>
              <a:t>WIENER type VEP 6021-LHC</a:t>
            </a:r>
            <a:endParaRPr lang="zh-CN" altLang="zh-CN" sz="2000" kern="100" dirty="0">
              <a:effectLst/>
              <a:latin typeface="Times New Roman" panose="02020603050405020304" pitchFamily="18" charset="0"/>
              <a:ea typeface="等线" panose="02010600030101010101" charset="-122"/>
              <a:cs typeface="Times New Roman" panose="02020603050405020304" pitchFamily="18" charset="0"/>
            </a:endParaRPr>
          </a:p>
          <a:p>
            <a:pPr marL="285750" indent="-285750">
              <a:buFont typeface="Wingdings" panose="05000000000000000000" pitchFamily="2" charset="2"/>
              <a:buChar char="l"/>
            </a:pP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主要解决了</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MUON</a:t>
            </a: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探测器各个站点和区域对高压参数的技术要求存在很大差异这一问题</a:t>
            </a:r>
            <a:endParaRPr lang="en-US" altLang="zh-CN" sz="2400" dirty="0">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sz="2400" dirty="0">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sz="2400" dirty="0">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endParaRPr lang="zh-CN" altLang="en-US" sz="2400"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8494425" y="1775092"/>
            <a:ext cx="2362447" cy="30100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sz="2400" b="1" dirty="0">
                <a:latin typeface="微软雅黑" panose="020B0503020204020204" pitchFamily="34" charset="-122"/>
                <a:ea typeface="微软雅黑" panose="020B0503020204020204" pitchFamily="34" charset="-122"/>
                <a:sym typeface="+mn-ea"/>
              </a:rPr>
              <a:t>LHC</a:t>
            </a:r>
            <a:r>
              <a:rPr lang="zh-CN" altLang="en-US" sz="2400" b="1" dirty="0">
                <a:latin typeface="微软雅黑" panose="020B0503020204020204" pitchFamily="34" charset="-122"/>
                <a:ea typeface="微软雅黑" panose="020B0503020204020204" pitchFamily="34" charset="-122"/>
                <a:sym typeface="+mn-ea"/>
              </a:rPr>
              <a:t>现有的电源系统结构</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5" name="图片 4"/>
          <p:cNvPicPr>
            <a:picLocks noChangeAspect="1"/>
          </p:cNvPicPr>
          <p:nvPr/>
        </p:nvPicPr>
        <p:blipFill>
          <a:blip r:embed="rId2"/>
          <a:srcRect t="2209"/>
          <a:stretch>
            <a:fillRect/>
          </a:stretch>
        </p:blipFill>
        <p:spPr>
          <a:xfrm>
            <a:off x="1569720" y="1149350"/>
            <a:ext cx="9052560" cy="513588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10" name="图片 9"/>
          <p:cNvPicPr>
            <a:picLocks noChangeAspect="1"/>
          </p:cNvPicPr>
          <p:nvPr/>
        </p:nvPicPr>
        <p:blipFill>
          <a:blip r:embed="rId1"/>
          <a:stretch>
            <a:fillRect/>
          </a:stretch>
        </p:blipFill>
        <p:spPr>
          <a:xfrm>
            <a:off x="2126615" y="255905"/>
            <a:ext cx="7562850" cy="6356350"/>
          </a:xfrm>
          <a:prstGeom prst="rect">
            <a:avLst/>
          </a:prstGeom>
        </p:spPr>
      </p:pic>
      <p:sp>
        <p:nvSpPr>
          <p:cNvPr id="7170" name="文本框 3"/>
          <p:cNvSpPr txBox="1"/>
          <p:nvPr/>
        </p:nvSpPr>
        <p:spPr>
          <a:xfrm>
            <a:off x="361950" y="255905"/>
            <a:ext cx="3684270" cy="460375"/>
          </a:xfrm>
          <a:prstGeom prst="rect">
            <a:avLst/>
          </a:prstGeom>
          <a:noFill/>
          <a:ln w="9525">
            <a:noFill/>
          </a:ln>
        </p:spPr>
        <p:txBody>
          <a:bodyPr wrap="square">
            <a:spAutoFit/>
          </a:bodyPr>
          <a:p>
            <a:pPr eaLnBrk="1" hangingPunct="1"/>
            <a:r>
              <a:rPr lang="en-US" sz="2400" b="1" dirty="0">
                <a:latin typeface="微软雅黑" panose="020B0503020204020204" pitchFamily="34" charset="-122"/>
                <a:ea typeface="微软雅黑" panose="020B0503020204020204" pitchFamily="34" charset="-122"/>
              </a:rPr>
              <a:t>XXX</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3" name="图片 2"/>
          <p:cNvPicPr>
            <a:picLocks noChangeAspect="1"/>
          </p:cNvPicPr>
          <p:nvPr>
            <p:custDataLst>
              <p:tags r:id="rId1"/>
            </p:custDataLst>
          </p:nvPr>
        </p:nvPicPr>
        <p:blipFill>
          <a:blip r:embed="rId2"/>
          <a:stretch>
            <a:fillRect/>
          </a:stretch>
        </p:blipFill>
        <p:spPr>
          <a:xfrm>
            <a:off x="1511300" y="0"/>
            <a:ext cx="8813165" cy="6236970"/>
          </a:xfrm>
          <a:prstGeom prst="rect">
            <a:avLst/>
          </a:prstGeom>
        </p:spPr>
      </p:pic>
      <p:sp>
        <p:nvSpPr>
          <p:cNvPr id="4" name="文本框 3"/>
          <p:cNvSpPr txBox="1"/>
          <p:nvPr/>
        </p:nvSpPr>
        <p:spPr>
          <a:xfrm>
            <a:off x="9822815" y="565150"/>
            <a:ext cx="1683385" cy="460375"/>
          </a:xfrm>
          <a:prstGeom prst="rect">
            <a:avLst/>
          </a:prstGeom>
          <a:noFill/>
        </p:spPr>
        <p:txBody>
          <a:bodyPr wrap="none" rtlCol="0">
            <a:spAutoFit/>
          </a:bodyPr>
          <a:p>
            <a:r>
              <a:rPr lang="en-US" altLang="zh-CN" sz="2400"/>
              <a:t>TWEPP2007</a:t>
            </a:r>
            <a:endParaRPr lang="en-US" altLang="zh-CN" sz="2400"/>
          </a:p>
        </p:txBody>
      </p:sp>
      <p:sp>
        <p:nvSpPr>
          <p:cNvPr id="5" name="文本框 4"/>
          <p:cNvSpPr txBox="1"/>
          <p:nvPr/>
        </p:nvSpPr>
        <p:spPr>
          <a:xfrm>
            <a:off x="990600" y="6212840"/>
            <a:ext cx="10515600" cy="645160"/>
          </a:xfrm>
          <a:prstGeom prst="rect">
            <a:avLst/>
          </a:prstGeom>
          <a:noFill/>
        </p:spPr>
        <p:txBody>
          <a:bodyPr wrap="square" rtlCol="0" anchor="t">
            <a:spAutoFit/>
          </a:bodyPr>
          <a:p>
            <a:r>
              <a:rPr lang="zh-CN" altLang="en-US"/>
              <a:t>https://view.officeapps.live.com/op/view.aspx?src=https%3A%2F%2Findico.cern.ch%2Fevent%2F11994%2Fcontributions%2F84503%2Fattachments%2F63985%2F91932%2FT3_Michelis.ppt&amp;wdOrigin=BROWSELINK</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4" name="图片 3"/>
          <p:cNvPicPr>
            <a:picLocks noChangeAspect="1"/>
          </p:cNvPicPr>
          <p:nvPr/>
        </p:nvPicPr>
        <p:blipFill>
          <a:blip r:embed="rId1"/>
          <a:stretch>
            <a:fillRect/>
          </a:stretch>
        </p:blipFill>
        <p:spPr>
          <a:xfrm>
            <a:off x="6027420" y="843915"/>
            <a:ext cx="6164580" cy="5877560"/>
          </a:xfrm>
          <a:prstGeom prst="rect">
            <a:avLst/>
          </a:prstGeom>
        </p:spPr>
      </p:pic>
      <p:pic>
        <p:nvPicPr>
          <p:cNvPr id="3" name="图片 2"/>
          <p:cNvPicPr>
            <a:picLocks noChangeAspect="1"/>
          </p:cNvPicPr>
          <p:nvPr/>
        </p:nvPicPr>
        <p:blipFill>
          <a:blip r:embed="rId2"/>
          <a:stretch>
            <a:fillRect/>
          </a:stretch>
        </p:blipFill>
        <p:spPr>
          <a:xfrm>
            <a:off x="38100" y="1056640"/>
            <a:ext cx="7125335" cy="4921885"/>
          </a:xfrm>
          <a:prstGeom prst="rect">
            <a:avLst/>
          </a:prstGeom>
        </p:spPr>
      </p:pic>
      <p:sp>
        <p:nvSpPr>
          <p:cNvPr id="5" name="文本框 4"/>
          <p:cNvSpPr txBox="1"/>
          <p:nvPr/>
        </p:nvSpPr>
        <p:spPr>
          <a:xfrm>
            <a:off x="876300" y="6254750"/>
            <a:ext cx="4432300" cy="368300"/>
          </a:xfrm>
          <a:prstGeom prst="rect">
            <a:avLst/>
          </a:prstGeom>
          <a:noFill/>
        </p:spPr>
        <p:txBody>
          <a:bodyPr wrap="square" rtlCol="0" anchor="t">
            <a:spAutoFit/>
          </a:bodyPr>
          <a:p>
            <a:r>
              <a:rPr lang="zh-CN" altLang="en-US"/>
              <a:t>ATLAS barrel detector</a:t>
            </a:r>
            <a:r>
              <a:rPr lang="en-US" altLang="zh-CN"/>
              <a:t> (Power cable: Red)</a:t>
            </a:r>
            <a:endParaRPr lang="en-US" altLang="zh-CN"/>
          </a:p>
        </p:txBody>
      </p:sp>
      <p:sp>
        <p:nvSpPr>
          <p:cNvPr id="7170" name="文本框 3"/>
          <p:cNvSpPr txBox="1"/>
          <p:nvPr/>
        </p:nvSpPr>
        <p:spPr>
          <a:xfrm>
            <a:off x="361950" y="255905"/>
            <a:ext cx="5703570" cy="460375"/>
          </a:xfrm>
          <a:prstGeom prst="rect">
            <a:avLst/>
          </a:prstGeom>
          <a:noFill/>
          <a:ln w="9525">
            <a:noFill/>
          </a:ln>
        </p:spPr>
        <p:txBody>
          <a:bodyPr wrap="square">
            <a:spAutoFit/>
          </a:bodyPr>
          <a:p>
            <a:pPr eaLnBrk="1" hangingPunct="1"/>
            <a:r>
              <a:rPr lang="zh-CN" altLang="en-US" sz="2400" b="1" dirty="0">
                <a:latin typeface="微软雅黑" panose="020B0503020204020204" pitchFamily="34" charset="-122"/>
                <a:ea typeface="微软雅黑" panose="020B0503020204020204" pitchFamily="34" charset="-122"/>
                <a:sym typeface="+mn-ea"/>
              </a:rPr>
              <a:t>供电线缆占用面积过大（</a:t>
            </a:r>
            <a:r>
              <a:rPr lang="en-US" altLang="zh-CN" sz="2400" b="1" dirty="0">
                <a:latin typeface="微软雅黑" panose="020B0503020204020204" pitchFamily="34" charset="-122"/>
                <a:ea typeface="微软雅黑" panose="020B0503020204020204" pitchFamily="34" charset="-122"/>
                <a:sym typeface="+mn-ea"/>
              </a:rPr>
              <a:t>LHC</a:t>
            </a:r>
            <a:r>
              <a:rPr lang="zh-CN" altLang="en-US" sz="2400" b="1" dirty="0">
                <a:latin typeface="微软雅黑" panose="020B0503020204020204" pitchFamily="34" charset="-122"/>
                <a:ea typeface="微软雅黑" panose="020B0503020204020204" pitchFamily="34" charset="-122"/>
                <a:sym typeface="+mn-ea"/>
              </a:rPr>
              <a:t>升级之前）</a:t>
            </a:r>
            <a:endParaRPr lang="zh-CN" altLang="en-US" sz="2400" b="1"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sz="2400" b="1" dirty="0">
                <a:latin typeface="微软雅黑" panose="020B0503020204020204" pitchFamily="34" charset="-122"/>
                <a:ea typeface="微软雅黑" panose="020B0503020204020204" pitchFamily="34" charset="-122"/>
                <a:sym typeface="+mn-ea"/>
              </a:rPr>
              <a:t>LHC</a:t>
            </a:r>
            <a:r>
              <a:rPr lang="zh-CN" altLang="en-US" sz="2400" b="1" dirty="0">
                <a:latin typeface="微软雅黑" panose="020B0503020204020204" pitchFamily="34" charset="-122"/>
                <a:ea typeface="微软雅黑" panose="020B0503020204020204" pitchFamily="34" charset="-122"/>
                <a:sym typeface="+mn-ea"/>
              </a:rPr>
              <a:t>亮度升级提出的可能的两种解决方案</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2" name="图片 1"/>
          <p:cNvPicPr>
            <a:picLocks noChangeAspect="1"/>
          </p:cNvPicPr>
          <p:nvPr/>
        </p:nvPicPr>
        <p:blipFill>
          <a:blip r:embed="rId2"/>
          <a:stretch>
            <a:fillRect/>
          </a:stretch>
        </p:blipFill>
        <p:spPr>
          <a:xfrm>
            <a:off x="1616075" y="899160"/>
            <a:ext cx="8959850" cy="5609590"/>
          </a:xfrm>
          <a:prstGeom prst="rect">
            <a:avLst/>
          </a:prstGeom>
        </p:spPr>
      </p:pic>
      <p:sp>
        <p:nvSpPr>
          <p:cNvPr id="3" name="文本框 2"/>
          <p:cNvSpPr txBox="1"/>
          <p:nvPr/>
        </p:nvSpPr>
        <p:spPr>
          <a:xfrm>
            <a:off x="8518525" y="438785"/>
            <a:ext cx="1683385" cy="460375"/>
          </a:xfrm>
          <a:prstGeom prst="rect">
            <a:avLst/>
          </a:prstGeom>
          <a:noFill/>
        </p:spPr>
        <p:txBody>
          <a:bodyPr wrap="none" rtlCol="0">
            <a:spAutoFit/>
          </a:bodyPr>
          <a:p>
            <a:r>
              <a:rPr lang="en-US" altLang="zh-CN" sz="2400"/>
              <a:t>TWEPP2007</a:t>
            </a:r>
            <a:endParaRPr lang="en-US" altLang="zh-CN" sz="2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36842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CMS</a:t>
            </a:r>
            <a:r>
              <a:rPr lang="zh-CN" altLang="en-US" sz="2400" b="1" dirty="0">
                <a:latin typeface="微软雅黑" panose="020B0503020204020204" pitchFamily="34" charset="-122"/>
                <a:ea typeface="微软雅黑" panose="020B0503020204020204" pitchFamily="34" charset="-122"/>
              </a:rPr>
              <a:t>二期升级的电源系统</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2" name="图片 1"/>
          <p:cNvPicPr>
            <a:picLocks noChangeAspect="1"/>
          </p:cNvPicPr>
          <p:nvPr/>
        </p:nvPicPr>
        <p:blipFill>
          <a:blip r:embed="rId2"/>
          <a:srcRect b="13382"/>
          <a:stretch>
            <a:fillRect/>
          </a:stretch>
        </p:blipFill>
        <p:spPr>
          <a:xfrm>
            <a:off x="0" y="1283335"/>
            <a:ext cx="11943715" cy="4146550"/>
          </a:xfrm>
          <a:prstGeom prst="rect">
            <a:avLst/>
          </a:prstGeom>
        </p:spPr>
      </p:pic>
      <p:sp>
        <p:nvSpPr>
          <p:cNvPr id="5" name="文本框 4"/>
          <p:cNvSpPr txBox="1"/>
          <p:nvPr/>
        </p:nvSpPr>
        <p:spPr>
          <a:xfrm>
            <a:off x="3665855" y="5772785"/>
            <a:ext cx="4859655" cy="398780"/>
          </a:xfrm>
          <a:prstGeom prst="rect">
            <a:avLst/>
          </a:prstGeom>
          <a:noFill/>
        </p:spPr>
        <p:txBody>
          <a:bodyPr wrap="square" rtlCol="0" anchor="t">
            <a:spAutoFit/>
          </a:bodyPr>
          <a:p>
            <a:pPr algn="ctr"/>
            <a:r>
              <a:rPr lang="en-US" altLang="zh-CN" sz="2000" b="1">
                <a:sym typeface="+mn-ea"/>
              </a:rPr>
              <a:t>CMS</a:t>
            </a:r>
            <a:r>
              <a:rPr lang="zh-CN" altLang="en-US" sz="2000" b="1">
                <a:sym typeface="+mn-ea"/>
              </a:rPr>
              <a:t>二期升级的电源系统结构图</a:t>
            </a:r>
            <a:endParaRPr lang="zh-CN" altLang="en-US" sz="2000" b="1">
              <a:sym typeface="+mn-ea"/>
            </a:endParaRPr>
          </a:p>
        </p:txBody>
      </p:sp>
      <p:sp>
        <p:nvSpPr>
          <p:cNvPr id="3" name="文本框 2"/>
          <p:cNvSpPr txBox="1"/>
          <p:nvPr/>
        </p:nvSpPr>
        <p:spPr>
          <a:xfrm>
            <a:off x="3340735" y="974725"/>
            <a:ext cx="958215" cy="460375"/>
          </a:xfrm>
          <a:prstGeom prst="rect">
            <a:avLst/>
          </a:prstGeom>
          <a:noFill/>
        </p:spPr>
        <p:txBody>
          <a:bodyPr wrap="none" rtlCol="0">
            <a:spAutoFit/>
          </a:bodyPr>
          <a:p>
            <a:r>
              <a:rPr lang="en-US" altLang="zh-CN" sz="2400">
                <a:solidFill>
                  <a:srgbClr val="FF0000"/>
                </a:solidFill>
              </a:rPr>
              <a:t>140 m</a:t>
            </a:r>
            <a:endParaRPr lang="en-US" altLang="zh-CN" sz="2400">
              <a:solidFill>
                <a:srgbClr val="FF0000"/>
              </a:solidFill>
            </a:endParaRPr>
          </a:p>
        </p:txBody>
      </p:sp>
      <p:sp>
        <p:nvSpPr>
          <p:cNvPr id="6" name="文本框 5"/>
          <p:cNvSpPr txBox="1"/>
          <p:nvPr/>
        </p:nvSpPr>
        <p:spPr>
          <a:xfrm>
            <a:off x="6426835" y="987425"/>
            <a:ext cx="803910" cy="460375"/>
          </a:xfrm>
          <a:prstGeom prst="rect">
            <a:avLst/>
          </a:prstGeom>
          <a:noFill/>
        </p:spPr>
        <p:txBody>
          <a:bodyPr wrap="none" rtlCol="0">
            <a:spAutoFit/>
          </a:bodyPr>
          <a:p>
            <a:r>
              <a:rPr lang="en-US" altLang="zh-CN" sz="2400">
                <a:solidFill>
                  <a:srgbClr val="FF0000"/>
                </a:solidFill>
              </a:rPr>
              <a:t>40 m</a:t>
            </a:r>
            <a:endParaRPr lang="en-US" altLang="zh-CN" sz="2400">
              <a:solidFill>
                <a:srgbClr val="FF0000"/>
              </a:solidFill>
            </a:endParaRPr>
          </a:p>
        </p:txBody>
      </p:sp>
      <p:sp>
        <p:nvSpPr>
          <p:cNvPr id="7" name="文本框 6"/>
          <p:cNvSpPr txBox="1"/>
          <p:nvPr/>
        </p:nvSpPr>
        <p:spPr>
          <a:xfrm>
            <a:off x="9195435" y="974725"/>
            <a:ext cx="622935" cy="460375"/>
          </a:xfrm>
          <a:prstGeom prst="rect">
            <a:avLst/>
          </a:prstGeom>
          <a:noFill/>
        </p:spPr>
        <p:txBody>
          <a:bodyPr wrap="none" rtlCol="0">
            <a:spAutoFit/>
          </a:bodyPr>
          <a:p>
            <a:r>
              <a:rPr lang="en-US" altLang="zh-CN" sz="2400">
                <a:solidFill>
                  <a:srgbClr val="FF0000"/>
                </a:solidFill>
              </a:rPr>
              <a:t>PoL</a:t>
            </a:r>
            <a:endParaRPr lang="en-US" altLang="zh-CN" sz="240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t="54794" b="7027"/>
          <a:stretch>
            <a:fillRect/>
          </a:stretch>
        </p:blipFill>
        <p:spPr>
          <a:xfrm>
            <a:off x="5325745" y="941070"/>
            <a:ext cx="6845300" cy="2228850"/>
          </a:xfrm>
          <a:prstGeom prst="rect">
            <a:avLst/>
          </a:prstGeom>
        </p:spPr>
      </p:pic>
      <p:sp>
        <p:nvSpPr>
          <p:cNvPr id="7170" name="文本框 3"/>
          <p:cNvSpPr txBox="1"/>
          <p:nvPr/>
        </p:nvSpPr>
        <p:spPr>
          <a:xfrm>
            <a:off x="361950" y="255905"/>
            <a:ext cx="570357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LHC</a:t>
            </a:r>
            <a:r>
              <a:rPr lang="zh-CN" altLang="en-US" sz="2400" b="1" dirty="0">
                <a:latin typeface="微软雅黑" panose="020B0503020204020204" pitchFamily="34" charset="-122"/>
                <a:ea typeface="微软雅黑" panose="020B0503020204020204" pitchFamily="34" charset="-122"/>
              </a:rPr>
              <a:t>的</a:t>
            </a:r>
            <a:r>
              <a:rPr lang="en-US" altLang="zh-CN" sz="2400" b="1" dirty="0">
                <a:latin typeface="微软雅黑" panose="020B0503020204020204" pitchFamily="34" charset="-122"/>
                <a:ea typeface="微软雅黑" panose="020B0503020204020204" pitchFamily="34" charset="-122"/>
              </a:rPr>
              <a:t>ATLAS LAr</a:t>
            </a:r>
            <a:r>
              <a:rPr lang="zh-CN" altLang="en-US" sz="2400" b="1" dirty="0">
                <a:latin typeface="微软雅黑" panose="020B0503020204020204" pitchFamily="34" charset="-122"/>
                <a:ea typeface="微软雅黑" panose="020B0503020204020204" pitchFamily="34" charset="-122"/>
              </a:rPr>
              <a:t>量能器电源系统</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3" name="图片 2"/>
          <p:cNvPicPr>
            <a:picLocks noChangeAspect="1"/>
          </p:cNvPicPr>
          <p:nvPr/>
        </p:nvPicPr>
        <p:blipFill>
          <a:blip r:embed="rId1"/>
          <a:srcRect b="53601"/>
          <a:stretch>
            <a:fillRect/>
          </a:stretch>
        </p:blipFill>
        <p:spPr>
          <a:xfrm>
            <a:off x="179070" y="934720"/>
            <a:ext cx="5703570" cy="2256790"/>
          </a:xfrm>
          <a:prstGeom prst="rect">
            <a:avLst/>
          </a:prstGeom>
        </p:spPr>
      </p:pic>
      <p:pic>
        <p:nvPicPr>
          <p:cNvPr id="8" name="图片 7"/>
          <p:cNvPicPr>
            <a:picLocks noChangeAspect="1"/>
          </p:cNvPicPr>
          <p:nvPr/>
        </p:nvPicPr>
        <p:blipFill>
          <a:blip r:embed="rId3"/>
          <a:stretch>
            <a:fillRect/>
          </a:stretch>
        </p:blipFill>
        <p:spPr>
          <a:xfrm>
            <a:off x="2248535" y="3523615"/>
            <a:ext cx="6892925" cy="2834640"/>
          </a:xfrm>
          <a:prstGeom prst="rect">
            <a:avLst/>
          </a:prstGeom>
        </p:spPr>
      </p:pic>
      <p:sp>
        <p:nvSpPr>
          <p:cNvPr id="7" name="文本框 6"/>
          <p:cNvSpPr txBox="1"/>
          <p:nvPr/>
        </p:nvSpPr>
        <p:spPr>
          <a:xfrm>
            <a:off x="1111250" y="3170555"/>
            <a:ext cx="3915410" cy="368300"/>
          </a:xfrm>
          <a:prstGeom prst="rect">
            <a:avLst/>
          </a:prstGeom>
          <a:noFill/>
        </p:spPr>
        <p:txBody>
          <a:bodyPr wrap="square" rtlCol="0" anchor="t">
            <a:spAutoFit/>
          </a:bodyPr>
          <a:p>
            <a:pPr algn="ctr"/>
            <a:r>
              <a:rPr lang="zh-CN" altLang="en-US">
                <a:sym typeface="+mn-ea"/>
              </a:rPr>
              <a:t>目前使用的</a:t>
            </a:r>
            <a:r>
              <a:rPr lang="en-US" altLang="zh-CN">
                <a:sym typeface="+mn-ea"/>
              </a:rPr>
              <a:t>ATLAS LAr</a:t>
            </a:r>
            <a:r>
              <a:rPr lang="zh-CN" altLang="en-US">
                <a:sym typeface="+mn-ea"/>
              </a:rPr>
              <a:t>量能器</a:t>
            </a:r>
            <a:r>
              <a:rPr lang="zh-CN" altLang="en-US">
                <a:sym typeface="+mn-ea"/>
              </a:rPr>
              <a:t>电源结构</a:t>
            </a:r>
            <a:endParaRPr lang="zh-CN" altLang="en-US">
              <a:sym typeface="+mn-ea"/>
            </a:endParaRPr>
          </a:p>
        </p:txBody>
      </p:sp>
      <p:sp>
        <p:nvSpPr>
          <p:cNvPr id="9" name="文本框 8"/>
          <p:cNvSpPr txBox="1"/>
          <p:nvPr/>
        </p:nvSpPr>
        <p:spPr>
          <a:xfrm>
            <a:off x="3228340" y="6419215"/>
            <a:ext cx="4439920" cy="368300"/>
          </a:xfrm>
          <a:prstGeom prst="rect">
            <a:avLst/>
          </a:prstGeom>
          <a:noFill/>
        </p:spPr>
        <p:txBody>
          <a:bodyPr wrap="square" rtlCol="0" anchor="t">
            <a:spAutoFit/>
          </a:bodyPr>
          <a:p>
            <a:pPr algn="ctr"/>
            <a:r>
              <a:rPr lang="zh-CN">
                <a:sym typeface="+mn-ea"/>
              </a:rPr>
              <a:t>LAr</a:t>
            </a:r>
            <a:r>
              <a:rPr lang="en-US" altLang="zh-CN">
                <a:sym typeface="+mn-ea"/>
              </a:rPr>
              <a:t> barrel </a:t>
            </a:r>
            <a:r>
              <a:rPr lang="zh-CN">
                <a:sym typeface="+mn-ea"/>
              </a:rPr>
              <a:t>量能器</a:t>
            </a:r>
            <a:r>
              <a:rPr lang="zh-CN">
                <a:sym typeface="+mn-ea"/>
              </a:rPr>
              <a:t>的电子元件和电源分布图</a:t>
            </a:r>
            <a:endParaRPr lang="zh-CN">
              <a:sym typeface="+mn-ea"/>
            </a:endParaRPr>
          </a:p>
        </p:txBody>
      </p:sp>
      <p:sp>
        <p:nvSpPr>
          <p:cNvPr id="2" name="文本框 1"/>
          <p:cNvSpPr txBox="1"/>
          <p:nvPr/>
        </p:nvSpPr>
        <p:spPr>
          <a:xfrm>
            <a:off x="7138670" y="3191510"/>
            <a:ext cx="4124325" cy="368300"/>
          </a:xfrm>
          <a:prstGeom prst="rect">
            <a:avLst/>
          </a:prstGeom>
          <a:noFill/>
        </p:spPr>
        <p:txBody>
          <a:bodyPr wrap="square" rtlCol="0" anchor="t">
            <a:spAutoFit/>
          </a:bodyPr>
          <a:p>
            <a:pPr algn="ctr"/>
            <a:r>
              <a:rPr lang="zh-CN" altLang="en-US">
                <a:sym typeface="+mn-ea"/>
              </a:rPr>
              <a:t>适用于</a:t>
            </a:r>
            <a:r>
              <a:rPr lang="en-US" altLang="zh-CN">
                <a:sym typeface="+mn-ea"/>
              </a:rPr>
              <a:t>s</a:t>
            </a:r>
            <a:r>
              <a:rPr lang="en-US" altLang="zh-CN">
                <a:sym typeface="+mn-ea"/>
              </a:rPr>
              <a:t>LHC</a:t>
            </a:r>
            <a:r>
              <a:rPr lang="zh-CN" altLang="en-US">
                <a:sym typeface="+mn-ea"/>
              </a:rPr>
              <a:t>系统电源结构</a:t>
            </a:r>
            <a:endParaRPr lang="zh-CN" altLang="en-US">
              <a:sym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3"/>
          <p:cNvSpPr txBox="1"/>
          <p:nvPr/>
        </p:nvSpPr>
        <p:spPr>
          <a:xfrm>
            <a:off x="361950" y="255905"/>
            <a:ext cx="7098030" cy="460375"/>
          </a:xfrm>
          <a:prstGeom prst="rect">
            <a:avLst/>
          </a:prstGeom>
          <a:noFill/>
          <a:ln w="9525">
            <a:noFill/>
          </a:ln>
        </p:spPr>
        <p:txBody>
          <a:bodyPr wrap="square">
            <a:spAutoFit/>
          </a:bodyPr>
          <a:lstStyle/>
          <a:p>
            <a:pPr eaLnBrk="1" hangingPunct="1"/>
            <a:r>
              <a:rPr lang="en-US" altLang="zh-CN" sz="2400" b="1" dirty="0">
                <a:latin typeface="微软雅黑" panose="020B0503020204020204" pitchFamily="34" charset="-122"/>
                <a:ea typeface="微软雅黑" panose="020B0503020204020204" pitchFamily="34" charset="-122"/>
              </a:rPr>
              <a:t>HL-LHC</a:t>
            </a:r>
            <a:r>
              <a:rPr lang="zh-CN" altLang="en-US" sz="2400" b="1" dirty="0">
                <a:latin typeface="微软雅黑" panose="020B0503020204020204" pitchFamily="34" charset="-122"/>
                <a:ea typeface="微软雅黑" panose="020B0503020204020204" pitchFamily="34" charset="-122"/>
              </a:rPr>
              <a:t>的</a:t>
            </a:r>
            <a:r>
              <a:rPr lang="en-US" altLang="zh-CN" sz="2400" b="1" dirty="0">
                <a:latin typeface="微软雅黑" panose="020B0503020204020204" pitchFamily="34" charset="-122"/>
                <a:ea typeface="微软雅黑" panose="020B0503020204020204" pitchFamily="34" charset="-122"/>
              </a:rPr>
              <a:t>ATLAS </a:t>
            </a:r>
            <a:r>
              <a:rPr lang="en-US" altLang="zh-CN" sz="2400" b="1" dirty="0">
                <a:latin typeface="微软雅黑" panose="020B0503020204020204" pitchFamily="34" charset="-122"/>
                <a:ea typeface="微软雅黑" panose="020B0503020204020204" pitchFamily="34" charset="-122"/>
                <a:sym typeface="+mn-ea"/>
              </a:rPr>
              <a:t>hadronic Tile</a:t>
            </a:r>
            <a:r>
              <a:rPr lang="zh-CN" altLang="en-US" sz="2400" b="1" dirty="0">
                <a:latin typeface="微软雅黑" panose="020B0503020204020204" pitchFamily="34" charset="-122"/>
                <a:ea typeface="微软雅黑" panose="020B0503020204020204" pitchFamily="34" charset="-122"/>
              </a:rPr>
              <a:t>量能器电源系统</a:t>
            </a:r>
            <a:endParaRPr lang="zh-CN" altLang="en-US" sz="2400"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2075" y="-348362"/>
            <a:ext cx="1966917" cy="1497479"/>
          </a:xfrm>
          <a:prstGeom prst="rect">
            <a:avLst/>
          </a:prstGeom>
        </p:spPr>
      </p:pic>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fld>
            <a:endParaRPr lang="zh-CN" altLang="en-US" dirty="0">
              <a:latin typeface="Calibri" panose="020F0502020204030204" pitchFamily="34" charset="0"/>
            </a:endParaRPr>
          </a:p>
        </p:txBody>
      </p:sp>
      <p:pic>
        <p:nvPicPr>
          <p:cNvPr id="6" name="图片 5"/>
          <p:cNvPicPr>
            <a:picLocks noChangeAspect="1"/>
          </p:cNvPicPr>
          <p:nvPr/>
        </p:nvPicPr>
        <p:blipFill>
          <a:blip r:embed="rId2"/>
          <a:srcRect l="-86" t="4478"/>
          <a:stretch>
            <a:fillRect/>
          </a:stretch>
        </p:blipFill>
        <p:spPr>
          <a:xfrm>
            <a:off x="1108710" y="839470"/>
            <a:ext cx="9199880" cy="5889625"/>
          </a:xfrm>
          <a:prstGeom prst="rect">
            <a:avLst/>
          </a:prstGeom>
        </p:spPr>
      </p:pic>
      <p:sp>
        <p:nvSpPr>
          <p:cNvPr id="2" name="文本框 1"/>
          <p:cNvSpPr txBox="1"/>
          <p:nvPr/>
        </p:nvSpPr>
        <p:spPr>
          <a:xfrm>
            <a:off x="7459980" y="215900"/>
            <a:ext cx="2712085" cy="368300"/>
          </a:xfrm>
          <a:prstGeom prst="rect">
            <a:avLst/>
          </a:prstGeom>
          <a:noFill/>
        </p:spPr>
        <p:txBody>
          <a:bodyPr wrap="square" rtlCol="0" anchor="t">
            <a:spAutoFit/>
          </a:bodyPr>
          <a:p>
            <a:pPr algn="ctr"/>
            <a:r>
              <a:rPr lang="zh-CN" altLang="en-US">
                <a:sym typeface="+mn-ea"/>
              </a:rPr>
              <a:t>三级低压系统结构图</a:t>
            </a:r>
            <a:endParaRPr lang="zh-CN" altLang="en-US">
              <a:sym typeface="+mn-ea"/>
            </a:endParaRPr>
          </a:p>
        </p:txBody>
      </p:sp>
      <p:cxnSp>
        <p:nvCxnSpPr>
          <p:cNvPr id="3" name="直接箭头连接符 2"/>
          <p:cNvCxnSpPr/>
          <p:nvPr/>
        </p:nvCxnSpPr>
        <p:spPr>
          <a:xfrm flipH="1" flipV="1">
            <a:off x="10236835" y="2828925"/>
            <a:ext cx="1422400" cy="635000"/>
          </a:xfrm>
          <a:prstGeom prst="straightConnector1">
            <a:avLst/>
          </a:prstGeom>
          <a:solidFill>
            <a:schemeClr val="accent1"/>
          </a:solidFill>
          <a:ln w="76200" cap="flat" cmpd="sng" algn="ctr">
            <a:solidFill>
              <a:srgbClr val="C00000"/>
            </a:solidFill>
            <a:prstDash val="solid"/>
            <a:round/>
            <a:headEnd type="none" w="med" len="med"/>
            <a:tailEnd type="arrow" w="med" len="med"/>
          </a:ln>
        </p:spPr>
      </p:cxnSp>
      <p:sp>
        <p:nvSpPr>
          <p:cNvPr id="5" name="文本框 4"/>
          <p:cNvSpPr txBox="1"/>
          <p:nvPr/>
        </p:nvSpPr>
        <p:spPr>
          <a:xfrm>
            <a:off x="8255635" y="974725"/>
            <a:ext cx="818515" cy="460375"/>
          </a:xfrm>
          <a:prstGeom prst="rect">
            <a:avLst/>
          </a:prstGeom>
          <a:noFill/>
        </p:spPr>
        <p:txBody>
          <a:bodyPr wrap="none" rtlCol="0">
            <a:spAutoFit/>
          </a:bodyPr>
          <a:p>
            <a:r>
              <a:rPr lang="en-US" altLang="zh-CN" sz="2400">
                <a:solidFill>
                  <a:srgbClr val="FF0000"/>
                </a:solidFill>
              </a:rPr>
              <a:t>200V</a:t>
            </a:r>
            <a:endParaRPr lang="en-US" altLang="zh-CN" sz="2400">
              <a:solidFill>
                <a:srgbClr val="FF0000"/>
              </a:solidFill>
            </a:endParaRPr>
          </a:p>
        </p:txBody>
      </p:sp>
      <p:sp>
        <p:nvSpPr>
          <p:cNvPr id="7" name="文本框 6"/>
          <p:cNvSpPr txBox="1"/>
          <p:nvPr/>
        </p:nvSpPr>
        <p:spPr>
          <a:xfrm>
            <a:off x="6160135" y="949325"/>
            <a:ext cx="818515" cy="460375"/>
          </a:xfrm>
          <a:prstGeom prst="rect">
            <a:avLst/>
          </a:prstGeom>
          <a:noFill/>
        </p:spPr>
        <p:txBody>
          <a:bodyPr wrap="none" rtlCol="0">
            <a:spAutoFit/>
          </a:bodyPr>
          <a:p>
            <a:r>
              <a:rPr lang="en-US" altLang="zh-CN" sz="2400">
                <a:solidFill>
                  <a:srgbClr val="FF0000"/>
                </a:solidFill>
              </a:rPr>
              <a:t>200V</a:t>
            </a:r>
            <a:endParaRPr lang="en-US" altLang="zh-CN" sz="2400">
              <a:solidFill>
                <a:srgbClr val="FF0000"/>
              </a:solidFill>
            </a:endParaRPr>
          </a:p>
        </p:txBody>
      </p:sp>
      <p:sp>
        <p:nvSpPr>
          <p:cNvPr id="8" name="文本框 7"/>
          <p:cNvSpPr txBox="1"/>
          <p:nvPr/>
        </p:nvSpPr>
        <p:spPr>
          <a:xfrm>
            <a:off x="3848735" y="974725"/>
            <a:ext cx="664210" cy="460375"/>
          </a:xfrm>
          <a:prstGeom prst="rect">
            <a:avLst/>
          </a:prstGeom>
          <a:noFill/>
        </p:spPr>
        <p:txBody>
          <a:bodyPr wrap="none" rtlCol="0">
            <a:spAutoFit/>
          </a:bodyPr>
          <a:p>
            <a:r>
              <a:rPr lang="en-US" altLang="zh-CN" sz="2400">
                <a:solidFill>
                  <a:srgbClr val="FF0000"/>
                </a:solidFill>
              </a:rPr>
              <a:t>10V</a:t>
            </a:r>
            <a:endParaRPr lang="en-US" altLang="zh-CN" sz="2400">
              <a:solidFill>
                <a:srgbClr val="FF0000"/>
              </a:solidFill>
            </a:endParaRPr>
          </a:p>
        </p:txBody>
      </p:sp>
      <p:sp>
        <p:nvSpPr>
          <p:cNvPr id="9" name="文本框 8"/>
          <p:cNvSpPr txBox="1"/>
          <p:nvPr/>
        </p:nvSpPr>
        <p:spPr>
          <a:xfrm>
            <a:off x="2705735" y="949325"/>
            <a:ext cx="622935" cy="460375"/>
          </a:xfrm>
          <a:prstGeom prst="rect">
            <a:avLst/>
          </a:prstGeom>
          <a:noFill/>
        </p:spPr>
        <p:txBody>
          <a:bodyPr wrap="none" rtlCol="0">
            <a:spAutoFit/>
          </a:bodyPr>
          <a:p>
            <a:r>
              <a:rPr lang="en-US" altLang="zh-CN" sz="2400">
                <a:solidFill>
                  <a:srgbClr val="FF0000"/>
                </a:solidFill>
              </a:rPr>
              <a:t>PoL</a:t>
            </a:r>
            <a:endParaRPr lang="en-US" altLang="zh-CN" sz="2400">
              <a:solidFill>
                <a:srgbClr val="FF0000"/>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0785,&quot;width&quot;:15240}"/>
</p:tagLst>
</file>

<file path=ppt/tags/tag2.xml><?xml version="1.0" encoding="utf-8"?>
<p:tagLst xmlns:p="http://schemas.openxmlformats.org/presentationml/2006/main">
  <p:tag name="KSO_WM_UNIT_TABLE_BEAUTIFY" val="smartTable{1ff1bf9b-9aec-4bca-babe-c90ca96b8448}"/>
  <p:tag name="TABLE_ENDDRAG_ORIGIN_RECT" val="815*452"/>
  <p:tag name="TABLE_ENDDRAG_RECT" val="94*66*815*452"/>
</p:tagLst>
</file>

<file path=ppt/tags/tag3.xml><?xml version="1.0" encoding="utf-8"?>
<p:tagLst xmlns:p="http://schemas.openxmlformats.org/presentationml/2006/main">
  <p:tag name="KSO_WM_UNIT_TABLE_BEAUTIFY" val="smartTable{b27aebef-69b9-41b2-9b86-1b2c3028db31}"/>
  <p:tag name="TABLE_ENDDRAG_ORIGIN_RECT" val="807*408"/>
  <p:tag name="TABLE_ENDDRAG_RECT" val="69*137*807*408"/>
</p:tagLst>
</file>

<file path=ppt/tags/tag4.xml><?xml version="1.0" encoding="utf-8"?>
<p:tagLst xmlns:p="http://schemas.openxmlformats.org/presentationml/2006/main">
  <p:tag name="KSO_WM_UNIT_TABLE_BEAUTIFY" val="smartTable{058c56b3-128e-4f4b-b44b-8d3aaef8676e}"/>
  <p:tag name="TABLE_ENDDRAG_ORIGIN_RECT" val="807*432"/>
  <p:tag name="TABLE_ENDDRAG_RECT" val="50*73*807*432"/>
</p:tagLst>
</file>

<file path=ppt/tags/tag5.xml><?xml version="1.0" encoding="utf-8"?>
<p:tagLst xmlns:p="http://schemas.openxmlformats.org/presentationml/2006/main">
  <p:tag name="KSO_WM_UNIT_TABLE_BEAUTIFY" val="smartTable{b27aebef-69b9-41b2-9b86-1b2c3028db31}"/>
  <p:tag name="TABLE_ENDDRAG_ORIGIN_RECT" val="808*338"/>
  <p:tag name="TABLE_ENDDRAG_RECT" val="49*77*808*338"/>
</p:tagLst>
</file>

<file path=ppt/tags/tag6.xml><?xml version="1.0" encoding="utf-8"?>
<p:tagLst xmlns:p="http://schemas.openxmlformats.org/presentationml/2006/main">
  <p:tag name="KSO_WM_UNIT_TABLE_BEAUTIFY" val="smartTable{6c0705b8-0746-4390-90ce-84f67aa38420}"/>
  <p:tag name="TABLE_ENDDRAG_ORIGIN_RECT" val="913*322"/>
  <p:tag name="TABLE_ENDDRAG_RECT" val="28*163*913*322"/>
</p:tagLst>
</file>

<file path=ppt/tags/tag7.xml><?xml version="1.0" encoding="utf-8"?>
<p:tagLst xmlns:p="http://schemas.openxmlformats.org/presentationml/2006/main">
  <p:tag name="KSO_WPP_MARK_KEY" val="3ad289ef-626d-4f7e-9ef0-eb831465b870"/>
  <p:tag name="COMMONDATA" val="eyJoZGlkIjoiMTQxNTJiYzQxZDNiY2U1OTcyYzZiNjE2MTYwYWYyZDYifQ=="/>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5304</Words>
  <Application>WPS 演示</Application>
  <PresentationFormat>宽屏</PresentationFormat>
  <Paragraphs>903</Paragraphs>
  <Slides>39</Slides>
  <Notes>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39</vt:i4>
      </vt:variant>
    </vt:vector>
  </HeadingPairs>
  <TitlesOfParts>
    <vt:vector size="52" baseType="lpstr">
      <vt:lpstr>Arial</vt:lpstr>
      <vt:lpstr>宋体</vt:lpstr>
      <vt:lpstr>Wingdings</vt:lpstr>
      <vt:lpstr>Calibri</vt:lpstr>
      <vt:lpstr>Calibri Light</vt:lpstr>
      <vt:lpstr>微软雅黑</vt:lpstr>
      <vt:lpstr>等线</vt:lpstr>
      <vt:lpstr>Times New Roman</vt:lpstr>
      <vt:lpstr>Arial Unicode MS</vt:lpstr>
      <vt:lpstr>华文楷体</vt:lpstr>
      <vt:lpstr>黑体</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crest</cp:lastModifiedBy>
  <cp:revision>340</cp:revision>
  <dcterms:created xsi:type="dcterms:W3CDTF">1900-01-01T00:00:00Z</dcterms:created>
  <dcterms:modified xsi:type="dcterms:W3CDTF">2024-03-14T02:40:51Z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2052-11.1.0.12353</vt:lpwstr>
  </property>
  <property fmtid="{D5CDD505-2E9C-101B-9397-08002B2CF9AE}" pid="3" name="ICV">
    <vt:lpwstr>06C9209105DC444EA617880300B964A6</vt:lpwstr>
  </property>
</Properties>
</file>