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1818" r:id="rId3"/>
    <p:sldId id="1825" r:id="rId4"/>
    <p:sldId id="1830" r:id="rId5"/>
    <p:sldId id="1833" r:id="rId6"/>
    <p:sldId id="1826" r:id="rId7"/>
    <p:sldId id="1828" r:id="rId8"/>
    <p:sldId id="1832" r:id="rId9"/>
    <p:sldId id="1831" r:id="rId10"/>
    <p:sldId id="1824" r:id="rId11"/>
    <p:sldId id="1814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/>
    <p:restoredTop sz="50000"/>
  </p:normalViewPr>
  <p:slideViewPr>
    <p:cSldViewPr snapToGrid="0" snapToObjects="1">
      <p:cViewPr varScale="1">
        <p:scale>
          <a:sx n="110" d="100"/>
          <a:sy n="110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B0B6-74CF-EECE-8EF9-F6A15516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1FD-3CD7-3CC3-937C-6505C5FE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168400"/>
            <a:ext cx="10336193" cy="5008563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Aim to have a draft of TDR by the end of 2024. </a:t>
            </a:r>
          </a:p>
          <a:p>
            <a:pPr lvl="1"/>
            <a:r>
              <a:rPr kumimoji="1" lang="en-US" altLang="zh-CN" dirty="0"/>
              <a:t>System level design, choose baseline technology</a:t>
            </a:r>
          </a:p>
          <a:p>
            <a:pPr lvl="1"/>
            <a:r>
              <a:rPr kumimoji="1" lang="en-US" altLang="zh-CN" dirty="0"/>
              <a:t>Electronics, service and mechanics needs to be included </a:t>
            </a:r>
          </a:p>
          <a:p>
            <a:pPr lvl="1"/>
            <a:endParaRPr kumimoji="1" lang="en-US" altLang="zh-CN" dirty="0">
              <a:solidFill>
                <a:srgbClr val="0070C0"/>
              </a:solidFill>
            </a:endParaRPr>
          </a:p>
          <a:p>
            <a:r>
              <a:rPr kumimoji="1" lang="en-US" altLang="zh-CN" dirty="0">
                <a:solidFill>
                  <a:srgbClr val="0070C0"/>
                </a:solidFill>
              </a:rPr>
              <a:t>Major change from CDR to TDR </a:t>
            </a:r>
          </a:p>
          <a:p>
            <a:pPr lvl="1"/>
            <a:r>
              <a:rPr kumimoji="1" lang="en-US" altLang="zh-CN" dirty="0"/>
              <a:t>Beam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pipe diameter: 28mm (CDR) </a:t>
            </a:r>
            <a:r>
              <a:rPr kumimoji="1" lang="en-US" altLang="zh-CN" dirty="0">
                <a:sym typeface="Wingdings" pitchFamily="2" charset="2"/>
              </a:rPr>
              <a:t> 20mm (TDR)       (reduce 30%)</a:t>
            </a:r>
          </a:p>
          <a:p>
            <a:pPr lvl="1"/>
            <a:r>
              <a:rPr kumimoji="1" lang="en-US" altLang="zh-CN" dirty="0">
                <a:sym typeface="Wingdings" pitchFamily="2" charset="2"/>
              </a:rPr>
              <a:t>Instant Luminosity per IP: 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 pole: 32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dirty="0"/>
              <a:t> (CDR)  </a:t>
            </a:r>
            <a:r>
              <a:rPr kumimoji="1" lang="en-US" altLang="zh-CN" dirty="0">
                <a:sym typeface="Wingdings" pitchFamily="2" charset="2"/>
              </a:rPr>
              <a:t> 192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baseline="30000" dirty="0"/>
              <a:t> </a:t>
            </a:r>
            <a:r>
              <a:rPr kumimoji="1" lang="en-US" altLang="zh-CN" dirty="0"/>
              <a:t>(TDR, 50MW) (6 times increase)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ZH:  5.6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1034 cm-2s-1</a:t>
            </a:r>
            <a:r>
              <a:rPr kumimoji="1" lang="en-US" altLang="zh-CN" dirty="0"/>
              <a:t> (CDR) </a:t>
            </a:r>
            <a:r>
              <a:rPr kumimoji="1" lang="en-US" altLang="zh-CN" dirty="0">
                <a:sym typeface="Wingdings" pitchFamily="2" charset="2"/>
              </a:rPr>
              <a:t> 8.3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cm-2s-1</a:t>
            </a:r>
            <a:r>
              <a:rPr kumimoji="1" lang="en-US" altLang="zh-CN" dirty="0"/>
              <a:t> (TDR)         (~1.5 times increase)</a:t>
            </a:r>
          </a:p>
          <a:p>
            <a:endParaRPr kumimoji="1" lang="en-US" altLang="zh-CN" sz="1800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837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End of March: </a:t>
            </a:r>
            <a:r>
              <a:rPr lang="en-CN" dirty="0"/>
              <a:t>finalize</a:t>
            </a:r>
            <a:r>
              <a:rPr lang="zh-CN" altLang="en-US" dirty="0"/>
              <a:t> </a:t>
            </a:r>
            <a:r>
              <a:rPr lang="en-US" altLang="zh-CN" dirty="0"/>
              <a:t>1st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(mainly focus on layout for endcap )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CN" sz="2200" dirty="0">
                <a:solidFill>
                  <a:srgbClr val="0070C0"/>
                </a:solidFill>
              </a:rPr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34" y="3339157"/>
            <a:ext cx="4998334" cy="1819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6576349" y="3089366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Short barrel </a:t>
            </a:r>
            <a:r>
              <a:rPr lang="en-US" altLang="zh-CN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endcap 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049494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CN" dirty="0">
                <a:solidFill>
                  <a:srgbClr val="0070C0"/>
                </a:solidFill>
              </a:rPr>
              <a:t>ong barrel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B63D-261E-BFC0-3F12-7AE043F4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08" y="3474440"/>
            <a:ext cx="4753592" cy="18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F6E3-D5E7-DF60-6ADA-1DAAAAE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505-D32C-1175-0ADB-404D0255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19" y="1036320"/>
            <a:ext cx="9224963" cy="5008563"/>
          </a:xfrm>
        </p:spPr>
        <p:txBody>
          <a:bodyPr/>
          <a:lstStyle/>
          <a:p>
            <a:r>
              <a:rPr lang="en-US" altLang="zh-CN" dirty="0"/>
              <a:t>MOST2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Long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</a:t>
            </a:r>
            <a:r>
              <a:rPr lang="zh-CN" altLang="en-US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can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optimized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using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Short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barrel+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implement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disk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geometry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into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Need to work with software group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1C2A-5895-3B94-3B8D-CCBF8909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8" y="2709709"/>
            <a:ext cx="7720314" cy="333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17BFC-2619-989A-5817-27332770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11" y="3633417"/>
            <a:ext cx="2810542" cy="20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0FBB-0908-89B9-6D12-C2FF5252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CN" dirty="0"/>
              <a:t>eed to converge soon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1274-9493-5EFB-588C-764DCD65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chip dimension </a:t>
            </a:r>
          </a:p>
          <a:p>
            <a:r>
              <a:rPr lang="en-US" dirty="0"/>
              <a:t>L</a:t>
            </a:r>
            <a:r>
              <a:rPr lang="en-CN" dirty="0"/>
              <a:t>adder</a:t>
            </a:r>
            <a:r>
              <a:rPr lang="zh-CN" altLang="en-US" dirty="0"/>
              <a:t> </a:t>
            </a:r>
            <a:r>
              <a:rPr lang="en-US" altLang="zh-CN" dirty="0"/>
              <a:t>dimension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Flexible PCB ( number of metal layer )</a:t>
            </a:r>
          </a:p>
          <a:p>
            <a:r>
              <a:rPr lang="en-US" altLang="zh-CN" dirty="0"/>
              <a:t>Carbon fiber support (height and material budget) </a:t>
            </a:r>
          </a:p>
          <a:p>
            <a:r>
              <a:rPr lang="en-US" altLang="zh-CN" dirty="0"/>
              <a:t>Support design for short barrel 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62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lan: MDI background input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US" dirty="0"/>
              <a:t>End of March: P</a:t>
            </a:r>
            <a:r>
              <a:rPr lang="en-CN" dirty="0"/>
              <a:t>lan to work with </a:t>
            </a:r>
            <a:r>
              <a:rPr lang="en-US" dirty="0"/>
              <a:t>electronics</a:t>
            </a:r>
            <a:r>
              <a:rPr lang="en-CN" dirty="0"/>
              <a:t> group to finalize the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CN" dirty="0"/>
              <a:t>design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final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input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MDI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group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background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estimation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  <a:p>
            <a:r>
              <a:rPr lang="en-CN" dirty="0"/>
              <a:t>Got 1st offical background input from MDI group last week</a:t>
            </a:r>
          </a:p>
          <a:p>
            <a:pPr lvl="1"/>
            <a:r>
              <a:rPr lang="en-CN" sz="1800" dirty="0">
                <a:solidFill>
                  <a:srgbClr val="FF0000"/>
                </a:solidFill>
              </a:rPr>
              <a:t>Request </a:t>
            </a:r>
            <a:r>
              <a:rPr lang="en-US" sz="1800" dirty="0">
                <a:solidFill>
                  <a:srgbClr val="FF0000"/>
                </a:solidFill>
              </a:rPr>
              <a:t>MDI group </a:t>
            </a:r>
            <a:r>
              <a:rPr lang="en-US" altLang="zh-CN" sz="1800" dirty="0">
                <a:solidFill>
                  <a:srgbClr val="FF0000"/>
                </a:solidFill>
              </a:rPr>
              <a:t>to provide the background distribution and raw data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G</a:t>
            </a:r>
            <a:r>
              <a:rPr lang="en-CN" sz="1800" dirty="0">
                <a:solidFill>
                  <a:srgbClr val="0070C0"/>
                </a:solidFill>
              </a:rPr>
              <a:t>et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background</a:t>
            </a:r>
            <a:r>
              <a:rPr lang="en-CN" sz="1800" dirty="0">
                <a:solidFill>
                  <a:srgbClr val="0070C0"/>
                </a:solidFill>
              </a:rPr>
              <a:t> hit density distribution in vertex detector in software</a:t>
            </a:r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DEE-4B87-9526-8FFB-F407A7AD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81"/>
            <a:ext cx="4340506" cy="114168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ACB7F65D-2EA0-04E3-261F-8005D65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4" y="2898043"/>
            <a:ext cx="4245986" cy="328412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EF225FE-43DF-0771-DD66-8836940653E1}"/>
              </a:ext>
            </a:extLst>
          </p:cNvPr>
          <p:cNvSpPr/>
          <p:nvPr/>
        </p:nvSpPr>
        <p:spPr>
          <a:xfrm>
            <a:off x="4340506" y="4540107"/>
            <a:ext cx="962628" cy="18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26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EAE6-4B6E-3263-FEBC-3CF745B6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CC9D-303A-000C-D173-D10B0F97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70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8091-4E82-DBA0-6EAC-117D0B26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CN" dirty="0"/>
              <a:t>easibility study of long barrel (by Jinyu)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FCB1-0305-C56C-A9B3-03BDB12D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32261-5E60-E61D-0D54-482CE6FF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0998"/>
            <a:ext cx="4390500" cy="1577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40529-F8F1-AA59-ED1A-CE8E7ADC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16" y="1564972"/>
            <a:ext cx="4978769" cy="4268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4B5D4C-A403-A731-56FC-12DABFD31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7" y="3990388"/>
            <a:ext cx="4270784" cy="18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E9F0-2C96-2EA3-CE72-74AC28F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cooling for vertex detector 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878F7-74F4-5BDD-4D3B-8DA79DB8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1" y="2798641"/>
            <a:ext cx="7772400" cy="31358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8FECDC-3193-0744-F584-4B120BEBD09C}"/>
              </a:ext>
            </a:extLst>
          </p:cNvPr>
          <p:cNvCxnSpPr>
            <a:cxnSpLocks/>
          </p:cNvCxnSpPr>
          <p:nvPr/>
        </p:nvCxnSpPr>
        <p:spPr>
          <a:xfrm flipH="1">
            <a:off x="5706319" y="2407534"/>
            <a:ext cx="520861" cy="19590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DBCFDC-6F97-0503-97B3-EECF911DDBD2}"/>
              </a:ext>
            </a:extLst>
          </p:cNvPr>
          <p:cNvCxnSpPr>
            <a:cxnSpLocks/>
          </p:cNvCxnSpPr>
          <p:nvPr/>
        </p:nvCxnSpPr>
        <p:spPr>
          <a:xfrm flipH="1">
            <a:off x="5858719" y="2666561"/>
            <a:ext cx="1218235" cy="18523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ECE5DF-A451-D5B0-244C-3DA8A3381039}"/>
              </a:ext>
            </a:extLst>
          </p:cNvPr>
          <p:cNvSpPr txBox="1"/>
          <p:nvPr/>
        </p:nvSpPr>
        <p:spPr>
          <a:xfrm>
            <a:off x="5858719" y="1885802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able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A8B9C-7632-52AD-8F3E-F106AFF38C67}"/>
              </a:ext>
            </a:extLst>
          </p:cNvPr>
          <p:cNvSpPr txBox="1"/>
          <p:nvPr/>
        </p:nvSpPr>
        <p:spPr>
          <a:xfrm>
            <a:off x="6747980" y="2297229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Air Cooling  </a:t>
            </a:r>
            <a:endParaRPr lang="en-C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3D7C8D-BCA6-01E7-F211-E1F5B1FF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77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18055</TotalTime>
  <Words>494</Words>
  <Application>Microsoft Macintosh PowerPoint</Application>
  <PresentationFormat>A4 Paper (210x297 mm)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Liberation Sans</vt:lpstr>
      <vt:lpstr>Arial</vt:lpstr>
      <vt:lpstr>Calibri</vt:lpstr>
      <vt:lpstr>Calibri Light</vt:lpstr>
      <vt:lpstr>Roboto</vt:lpstr>
      <vt:lpstr>Office Theme</vt:lpstr>
      <vt:lpstr>CEPC vertex detector towards TDR </vt:lpstr>
      <vt:lpstr>Towards TDR</vt:lpstr>
      <vt:lpstr>Plan : geometry and layout optimzation </vt:lpstr>
      <vt:lpstr>Layout optimization: CEPCSW full simulation </vt:lpstr>
      <vt:lpstr>Need to converge soon </vt:lpstr>
      <vt:lpstr>Plan: MDI background input  </vt:lpstr>
      <vt:lpstr>backup</vt:lpstr>
      <vt:lpstr>Feasibility study of long barrel (by Jinyu) </vt:lpstr>
      <vt:lpstr>Cable and cooling for vertex detector  </vt:lpstr>
      <vt:lpstr>Weekly meeting </vt:lpstr>
      <vt:lpstr>Key parameters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1003</cp:revision>
  <cp:lastPrinted>2019-10-18T06:24:01Z</cp:lastPrinted>
  <dcterms:created xsi:type="dcterms:W3CDTF">2015-10-29T10:59:50Z</dcterms:created>
  <dcterms:modified xsi:type="dcterms:W3CDTF">2024-03-14T05:59:23Z</dcterms:modified>
</cp:coreProperties>
</file>