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5" r:id="rId3"/>
    <p:sldId id="281" r:id="rId4"/>
    <p:sldId id="280" r:id="rId5"/>
    <p:sldId id="284" r:id="rId6"/>
    <p:sldId id="285" r:id="rId7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68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087755" y="1823720"/>
            <a:ext cx="9989185" cy="37382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CEPCSW ------ VXT section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Tianyuan Zhang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2024.03.014</a:t>
            </a:r>
            <a:endParaRPr lang="en-US" altLang="zh-CN" sz="4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5625" y="111760"/>
            <a:ext cx="5181600" cy="1066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15" y="1982470"/>
            <a:ext cx="10893582" cy="3132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25" y="1344295"/>
            <a:ext cx="8115300" cy="4724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625" y="5360670"/>
            <a:ext cx="9235440" cy="3886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25" y="5995670"/>
            <a:ext cx="8755380" cy="39624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30225" y="1943735"/>
            <a:ext cx="8639175" cy="469265"/>
          </a:xfrm>
          <a:prstGeom prst="rect">
            <a:avLst/>
          </a:prstGeom>
          <a:noFill/>
          <a:ln w="317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5625" y="5320665"/>
            <a:ext cx="8639175" cy="469265"/>
          </a:xfrm>
          <a:prstGeom prst="rect">
            <a:avLst/>
          </a:prstGeom>
          <a:noFill/>
          <a:ln w="317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55625" y="5965190"/>
            <a:ext cx="8639175" cy="469265"/>
          </a:xfrm>
          <a:prstGeom prst="rect">
            <a:avLst/>
          </a:prstGeom>
          <a:noFill/>
          <a:ln w="317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242810" y="818515"/>
            <a:ext cx="51333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Configuration of VTX &amp; Ladder support</a:t>
            </a:r>
            <a:r>
              <a:rPr lang="en-US" altLang="zh-CN"/>
              <a:t> </a:t>
            </a:r>
            <a:endParaRPr lang="en-US" altLang="zh-CN"/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8220075" y="1133475"/>
            <a:ext cx="1570990" cy="7512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395" y="2472055"/>
            <a:ext cx="2797713" cy="18720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0480" y="1321435"/>
            <a:ext cx="3861519" cy="3996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28470" y="711835"/>
            <a:ext cx="1445895" cy="5354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r"/>
            <a:r>
              <a:rPr lang="zh-CN" altLang="en-US" sz="1000">
                <a:solidFill>
                  <a:schemeClr val="accent5"/>
                </a:solidFill>
              </a:rPr>
              <a:t>50um Si</a:t>
            </a:r>
            <a:endParaRPr lang="zh-CN" altLang="en-US" sz="1000"/>
          </a:p>
          <a:p>
            <a:pPr algn="r"/>
            <a:r>
              <a:rPr lang="en-US" altLang="zh-CN" sz="1000">
                <a:solidFill>
                  <a:srgbClr val="7030A0"/>
                </a:solidFill>
              </a:rPr>
              <a:t>12.5</a:t>
            </a:r>
            <a:r>
              <a:rPr lang="zh-CN" altLang="en-US" sz="1000">
                <a:solidFill>
                  <a:srgbClr val="7030A0"/>
                </a:solidFill>
              </a:rPr>
              <a:t>um </a:t>
            </a:r>
            <a:r>
              <a:rPr lang="en-US" altLang="zh-CN" sz="1000">
                <a:solidFill>
                  <a:srgbClr val="7030A0"/>
                </a:solidFill>
              </a:rPr>
              <a:t>Acrylicg</a:t>
            </a:r>
            <a:r>
              <a:rPr lang="zh-CN" altLang="en-US" sz="1000">
                <a:solidFill>
                  <a:srgbClr val="7030A0"/>
                </a:solidFill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000"/>
              <a:t>12.5um Kapton</a:t>
            </a:r>
            <a:endParaRPr lang="zh-CN" altLang="en-US" sz="1000"/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zh-CN" altLang="en-US" sz="1000"/>
              <a:t>13um Kapton</a:t>
            </a:r>
            <a:endParaRPr lang="zh-CN" altLang="en-US" sz="1000"/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zh-CN" altLang="en-US" sz="1000"/>
              <a:t>25um Kapton</a:t>
            </a:r>
            <a:endParaRPr lang="zh-CN" altLang="en-US" sz="1000"/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000"/>
              <a:t>13um Kapton</a:t>
            </a:r>
            <a:endParaRPr lang="zh-CN" altLang="en-US" sz="1000"/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000"/>
              <a:t>12.5um Kapton</a:t>
            </a:r>
            <a:endParaRPr lang="zh-CN" altLang="en-US" sz="1000"/>
          </a:p>
          <a:p>
            <a:pPr algn="r"/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200" b="1">
                <a:solidFill>
                  <a:srgbClr val="0070C0"/>
                </a:solidFill>
                <a:sym typeface="+mn-ea"/>
              </a:rPr>
              <a:t>250um CFPR</a:t>
            </a:r>
            <a:endParaRPr lang="zh-CN" altLang="en-US" sz="1200" b="1">
              <a:solidFill>
                <a:srgbClr val="0070C0"/>
              </a:solidFill>
              <a:sym typeface="+mn-ea"/>
            </a:endParaRPr>
          </a:p>
          <a:p>
            <a:pPr algn="r"/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  <a:sym typeface="+mn-ea"/>
            </a:endParaRPr>
          </a:p>
          <a:p>
            <a:pPr algn="r"/>
            <a:r>
              <a:rPr lang="zh-CN" altLang="en-US" sz="1000">
                <a:sym typeface="+mn-ea"/>
              </a:rPr>
              <a:t>12.5um Kapton</a:t>
            </a:r>
            <a:endParaRPr lang="zh-CN" altLang="en-US" sz="1000">
              <a:sym typeface="+mn-ea"/>
            </a:endParaRPr>
          </a:p>
          <a:p>
            <a:pPr algn="r"/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zh-CN" altLang="en-US" sz="1000">
                <a:sym typeface="+mn-ea"/>
              </a:rPr>
              <a:t>13um Kapton</a:t>
            </a:r>
            <a:endParaRPr lang="zh-CN" altLang="en-US" sz="1000">
              <a:sym typeface="+mn-ea"/>
            </a:endParaRPr>
          </a:p>
          <a:p>
            <a:pPr algn="r"/>
            <a:r>
              <a:rPr lang="zh-CN" altLang="en-US" sz="1000">
                <a:solidFill>
                  <a:srgbClr val="7030A0"/>
                </a:solidFill>
                <a:sym typeface="+mn-ea"/>
              </a:rPr>
              <a:t>12.5um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  <a:sym typeface="+mn-ea"/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zh-CN" altLang="en-US" sz="1000">
                <a:sym typeface="+mn-ea"/>
              </a:rPr>
              <a:t>25um Kapton</a:t>
            </a:r>
            <a:endParaRPr lang="zh-CN" altLang="en-US" sz="1000">
              <a:sym typeface="+mn-ea"/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  <a:sym typeface="+mn-ea"/>
            </a:endParaRPr>
          </a:p>
          <a:p>
            <a:pPr algn="r"/>
            <a:r>
              <a:rPr lang="zh-CN" altLang="en-US" sz="1000">
                <a:sym typeface="+mn-ea"/>
              </a:rPr>
              <a:t>13um Kapton</a:t>
            </a:r>
            <a:endParaRPr lang="zh-CN" altLang="en-US" sz="1000">
              <a:sym typeface="+mn-ea"/>
            </a:endParaRPr>
          </a:p>
          <a:p>
            <a:pPr algn="r"/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  <a:sym typeface="+mn-ea"/>
            </a:endParaRPr>
          </a:p>
          <a:p>
            <a:pPr algn="r"/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000">
                <a:sym typeface="+mn-ea"/>
              </a:rPr>
              <a:t>12.5um Kapton</a:t>
            </a:r>
            <a:endParaRPr lang="zh-CN" altLang="en-US" sz="1000">
              <a:sym typeface="+mn-ea"/>
            </a:endParaRPr>
          </a:p>
          <a:p>
            <a:pPr algn="r"/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pPr algn="r"/>
            <a:r>
              <a:rPr lang="zh-CN" altLang="en-US" sz="1000">
                <a:solidFill>
                  <a:schemeClr val="accent5"/>
                </a:solidFill>
                <a:sym typeface="+mn-ea"/>
              </a:rPr>
              <a:t>50um Si</a:t>
            </a:r>
            <a:endParaRPr lang="zh-CN" altLang="en-US" sz="1000">
              <a:solidFill>
                <a:schemeClr val="accent5"/>
              </a:solidFill>
            </a:endParaRPr>
          </a:p>
          <a:p>
            <a:pPr algn="r"/>
            <a:endParaRPr lang="zh-CN" altLang="en-US" sz="1000">
              <a:solidFill>
                <a:schemeClr val="accent5"/>
              </a:solidFill>
            </a:endParaRPr>
          </a:p>
        </p:txBody>
      </p: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06730" y="3173095"/>
            <a:ext cx="1028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layer1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9224645" y="3115945"/>
            <a:ext cx="2967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layer2</a:t>
            </a:r>
            <a:r>
              <a:rPr lang="zh-CN" altLang="en-US"/>
              <a:t>、</a:t>
            </a:r>
            <a:r>
              <a:rPr lang="en-US" altLang="zh-CN"/>
              <a:t>3 (for each ladder with more than 10 sensors)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8064500" y="-66675"/>
            <a:ext cx="2032000" cy="720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000">
                <a:solidFill>
                  <a:schemeClr val="accent5"/>
                </a:solidFill>
              </a:rPr>
              <a:t>50um Si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</a:rPr>
              <a:t>12.5</a:t>
            </a:r>
            <a:r>
              <a:rPr lang="zh-CN" altLang="en-US" sz="1000">
                <a:solidFill>
                  <a:srgbClr val="7030A0"/>
                </a:solidFill>
              </a:rPr>
              <a:t>um </a:t>
            </a:r>
            <a:r>
              <a:rPr lang="en-US" altLang="zh-CN" sz="1000">
                <a:solidFill>
                  <a:srgbClr val="7030A0"/>
                </a:solidFill>
              </a:rPr>
              <a:t>Acrylicg</a:t>
            </a:r>
            <a:r>
              <a:rPr lang="zh-CN" altLang="en-US" sz="1000">
                <a:solidFill>
                  <a:srgbClr val="7030A0"/>
                </a:solidFill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/>
              <a:t>12.5um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zh-CN" altLang="en-US" sz="1000"/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  <a:sym typeface="+mn-ea"/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zh-CN" altLang="en-US" sz="1000"/>
              <a:t>25um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/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/>
              <a:t>12.5um Kapton</a:t>
            </a:r>
            <a:endParaRPr lang="zh-CN" altLang="en-US" sz="1000"/>
          </a:p>
          <a:p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200" b="1">
                <a:solidFill>
                  <a:srgbClr val="0070C0"/>
                </a:solidFill>
                <a:sym typeface="+mn-ea"/>
              </a:rPr>
              <a:t>250um CFPR</a:t>
            </a:r>
            <a:endParaRPr lang="zh-CN" altLang="en-US" sz="1200" b="1">
              <a:solidFill>
                <a:srgbClr val="0070C0"/>
              </a:solidFill>
              <a:sym typeface="+mn-ea"/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>
                <a:sym typeface="+mn-ea"/>
              </a:rPr>
              <a:t>12.5um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  <a:sym typeface="+mn-ea"/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zh-CN" altLang="en-US" sz="1000">
                <a:sym typeface="+mn-ea"/>
              </a:rPr>
              <a:t>25um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12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>
                <a:sym typeface="+mn-ea"/>
              </a:rPr>
              <a:t>13um Kapton</a:t>
            </a:r>
            <a:endParaRPr lang="zh-CN" altLang="en-US" sz="1000"/>
          </a:p>
          <a:p>
            <a:r>
              <a:rPr lang="en-US" altLang="zh-CN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8</a:t>
            </a:r>
            <a:r>
              <a:rPr lang="zh-CN" altLang="en-US" sz="1000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um G4_Al</a:t>
            </a:r>
            <a:endParaRPr lang="zh-CN" altLang="en-US" sz="100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zh-CN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</a:endParaRPr>
          </a:p>
          <a:p>
            <a:r>
              <a:rPr lang="zh-CN" altLang="en-US" sz="1000">
                <a:sym typeface="+mn-ea"/>
              </a:rPr>
              <a:t>12.5um Kapton</a:t>
            </a:r>
            <a:endParaRPr lang="zh-CN" altLang="en-US" sz="1000"/>
          </a:p>
          <a:p>
            <a:r>
              <a:rPr lang="en-US" sz="1000">
                <a:solidFill>
                  <a:srgbClr val="7030A0"/>
                </a:solidFill>
                <a:sym typeface="+mn-ea"/>
              </a:rPr>
              <a:t>12.5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um </a:t>
            </a:r>
            <a:r>
              <a:rPr lang="en-US" altLang="zh-CN" sz="1000">
                <a:solidFill>
                  <a:srgbClr val="7030A0"/>
                </a:solidFill>
                <a:sym typeface="+mn-ea"/>
              </a:rPr>
              <a:t>Acrylicg</a:t>
            </a:r>
            <a:r>
              <a:rPr lang="zh-CN" altLang="en-US" sz="1000">
                <a:solidFill>
                  <a:srgbClr val="7030A0"/>
                </a:solidFill>
                <a:sym typeface="+mn-ea"/>
              </a:rPr>
              <a:t>lue</a:t>
            </a:r>
            <a:endParaRPr lang="zh-CN" altLang="en-US" sz="1000">
              <a:solidFill>
                <a:srgbClr val="7030A0"/>
              </a:solidFill>
              <a:sym typeface="+mn-ea"/>
            </a:endParaRPr>
          </a:p>
          <a:p>
            <a:r>
              <a:rPr lang="zh-CN" altLang="en-US" sz="1000">
                <a:solidFill>
                  <a:schemeClr val="accent5"/>
                </a:solidFill>
                <a:sym typeface="+mn-ea"/>
              </a:rPr>
              <a:t>50um Si</a:t>
            </a:r>
            <a:endParaRPr lang="zh-CN" altLang="en-US" sz="1000">
              <a:solidFill>
                <a:schemeClr val="accent5"/>
              </a:solidFill>
            </a:endParaRPr>
          </a:p>
          <a:p>
            <a:endParaRPr lang="zh-CN" altLang="en-US" sz="1000">
              <a:solidFill>
                <a:schemeClr val="accent5"/>
              </a:solidFill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7803515" y="29845"/>
            <a:ext cx="184785" cy="3289935"/>
          </a:xfrm>
          <a:prstGeom prst="leftBrace">
            <a:avLst>
              <a:gd name="adj1" fmla="val 8333"/>
              <a:gd name="adj2" fmla="val 67515"/>
            </a:avLst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左大括号 8"/>
          <p:cNvSpPr/>
          <p:nvPr/>
        </p:nvSpPr>
        <p:spPr>
          <a:xfrm>
            <a:off x="7813040" y="3541395"/>
            <a:ext cx="184785" cy="3289935"/>
          </a:xfrm>
          <a:prstGeom prst="leftBrace">
            <a:avLst>
              <a:gd name="adj1" fmla="val 8333"/>
              <a:gd name="adj2" fmla="val 25940"/>
            </a:avLst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左大括号 12"/>
          <p:cNvSpPr/>
          <p:nvPr/>
        </p:nvSpPr>
        <p:spPr>
          <a:xfrm flipH="1">
            <a:off x="3256915" y="3468370"/>
            <a:ext cx="170180" cy="229044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左大括号 13"/>
          <p:cNvSpPr/>
          <p:nvPr/>
        </p:nvSpPr>
        <p:spPr>
          <a:xfrm flipH="1">
            <a:off x="3256915" y="825500"/>
            <a:ext cx="170180" cy="229044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781685" y="4702810"/>
            <a:ext cx="5267325" cy="1317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t>Costheta values correspond sequentially</a:t>
            </a:r>
          </a:p>
          <a:p>
            <a:r>
              <a:rPr lang="en-US" altLang="zh-CN"/>
              <a:t>theta = </a:t>
            </a:r>
            <a:r>
              <a:rPr lang="en-US" altLang="zh-CN">
                <a:sym typeface="+mn-ea"/>
              </a:rPr>
              <a:t>90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°, 82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°,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75°, 65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, 60°, 53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°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, 45°, 30°, 15°, 8.11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°,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when particles energy = 50GeV;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1165" y="5887085"/>
            <a:ext cx="2575560" cy="90678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70" y="210185"/>
            <a:ext cx="4922148" cy="432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010" y="0"/>
            <a:ext cx="5074898" cy="43200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6449695" y="4319905"/>
            <a:ext cx="48348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When 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costheta = 0.5, particles_energy are 0.5, 1, 3, 5, 7, 9, 10, 20, 50, 70, 80, 90 and 100, respectively.</a:t>
            </a:r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49695" y="5241925"/>
            <a:ext cx="51892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When the muon energy is greater than 5GeV, the resolution is less than 5 </a:t>
            </a:r>
            <a:r>
              <a:rPr lang="en-US" altLang="zh-CN"/>
              <a:t>um.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636206" y="205994"/>
                <a:ext cx="2014855" cy="63373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𝐿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𝛾𝜏𝛽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𝜏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|</m:t>
                          </m:r>
                          <m:acc>
                            <m:accPr>
                              <m:chr m:val="⃗"/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acc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|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𝑚𝑐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06" y="205994"/>
                <a:ext cx="2014855" cy="633730"/>
              </a:xfrm>
              <a:prstGeom prst="rect">
                <a:avLst/>
              </a:prstGeom>
              <a:blipFill rotWithShape="1">
                <a:blip r:embed="rId1"/>
                <a:stretch>
                  <a:fillRect l="-28" t="-40" r="28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817245" y="947420"/>
                <a:ext cx="9264650" cy="527431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p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for b-hardon:</a:t>
                </a:r>
                <a:endParaRPr lang="en-US" altLang="zh-CN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𝐵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zh-CN"/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279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1638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𝑓𝑠</m:t>
                    </m:r>
                  </m:oMath>
                </a14:m>
                <a:r>
                  <a:rPr lang="en-US" altLang="zh-CN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4914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</m:oMath>
                </a14:m>
                <a:r>
                  <a:rPr lang="en-US" altLang="zh-CN"/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𝐿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93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9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 </a:t>
                </a:r>
                <a:endParaRPr lang="en-US" altLang="zh-CN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endParaRPr lang="en-US" altLang="zh-CN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</a:rPr>
                  <a:t>for c</a:t>
                </a:r>
                <a:r>
                  <a:rPr lang="en-US" altLang="zh-CN">
                    <a:sym typeface="+mn-ea"/>
                  </a:rPr>
                  <a:t>-hardon:</a:t>
                </a:r>
                <a:endParaRPr lang="en-US" altLang="zh-CN">
                  <a:sym typeface="+mn-ea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87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1033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𝑓𝑠</m:t>
                    </m:r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31008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 i="1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 </a:t>
                </a:r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𝐿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166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87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408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𝑓𝑠</m:t>
                    </m:r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12255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 i="1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 </a:t>
                </a:r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𝐿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𝐷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𝑠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9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7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467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𝑓𝑠</m:t>
                    </m:r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14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 i="1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 </a:t>
                </a:r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𝐿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071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7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𝛬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𝑐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2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29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𝑐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201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𝑓𝑠</m:t>
                    </m:r>
                  </m:oMath>
                </a14:m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 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06045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𝑝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|</m:t>
                    </m:r>
                  </m:oMath>
                </a14:m>
                <a:r>
                  <a:rPr lang="en-US" altLang="zh-CN"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100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𝐺𝑒𝑉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𝑐</m:t>
                    </m:r>
                  </m:oMath>
                </a14:m>
                <a:r>
                  <a:rPr lang="en-US" altLang="zh-CN" i="1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 </a:t>
                </a:r>
                <a:r>
                  <a:rPr lang="en-US" altLang="zh-CN">
                    <a:sym typeface="+mn-e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𝐿</m:t>
                    </m:r>
                  </m:oMath>
                </a14:m>
                <a:r>
                  <a:rPr lang="en-US" altLang="zh-CN">
                    <a:latin typeface="Cambria Math" panose="02040503050406030204" charset="0"/>
                    <a:cs typeface="Cambria Math" panose="02040503050406030204" charset="0"/>
                    <a:sym typeface="+mn-ea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026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2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𝑚𝑚</m:t>
                    </m:r>
                  </m:oMath>
                </a14:m>
                <a:endParaRPr lang="en-US" altLang="zh-CN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0" lvl="0" indent="0">
                  <a:buNone/>
                </a:pPr>
                <a:endParaRPr lang="en-US" altLang="zh-CN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5" y="947420"/>
                <a:ext cx="9264650" cy="52743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commondata" val="eyJoZGlkIjoiMzgwM2JhN2JkOTM0OTRmZTUzNDc0ZmZkYWJhMTRmMT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2138</Words>
  <Application>WPS 演示</Application>
  <PresentationFormat>宽屏</PresentationFormat>
  <Paragraphs>131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Cambria Math</vt:lpstr>
      <vt:lpstr>MS Mincho</vt:lpstr>
      <vt:lpstr>Segoe Print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castle</cp:lastModifiedBy>
  <cp:revision>168</cp:revision>
  <dcterms:created xsi:type="dcterms:W3CDTF">2019-06-19T02:08:00Z</dcterms:created>
  <dcterms:modified xsi:type="dcterms:W3CDTF">2024-03-14T09:13:11Z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A62129186E6849FB96020C39D3A8557D_13</vt:lpwstr>
  </property>
</Properties>
</file>