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5" r:id="rId3"/>
    <p:sldId id="281" r:id="rId4"/>
    <p:sldId id="280" r:id="rId5"/>
    <p:sldId id="284" r:id="rId6"/>
    <p:sldId id="285" r:id="rId7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6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68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6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7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1087755" y="1823720"/>
            <a:ext cx="9989185" cy="37382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CEPCSW ------ VXT section</a:t>
            </a:r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</a:t>
            </a:r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Tianyuan Zhang</a:t>
            </a:r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altLang="zh-CN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2024.03.014</a:t>
            </a:r>
            <a:endParaRPr lang="en-US" altLang="zh-CN" sz="40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5625" y="111760"/>
            <a:ext cx="5181600" cy="1066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15" y="1982470"/>
            <a:ext cx="10893582" cy="3132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625" y="1344295"/>
            <a:ext cx="8115300" cy="4724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625" y="5360670"/>
            <a:ext cx="9235440" cy="3886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625" y="5995670"/>
            <a:ext cx="8755380" cy="39624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530225" y="1943735"/>
            <a:ext cx="8639175" cy="469265"/>
          </a:xfrm>
          <a:prstGeom prst="rect">
            <a:avLst/>
          </a:prstGeom>
          <a:noFill/>
          <a:ln w="317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55625" y="5320665"/>
            <a:ext cx="8639175" cy="469265"/>
          </a:xfrm>
          <a:prstGeom prst="rect">
            <a:avLst/>
          </a:prstGeom>
          <a:noFill/>
          <a:ln w="317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55625" y="5965190"/>
            <a:ext cx="8639175" cy="469265"/>
          </a:xfrm>
          <a:prstGeom prst="rect">
            <a:avLst/>
          </a:prstGeom>
          <a:noFill/>
          <a:ln w="31750">
            <a:solidFill>
              <a:schemeClr val="tx1">
                <a:alpha val="99000"/>
              </a:schemeClr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7242810" y="818515"/>
            <a:ext cx="51333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 b="1"/>
              <a:t>Configuration of VTX &amp; Ladder support</a:t>
            </a:r>
            <a:r>
              <a:rPr lang="en-US" altLang="zh-CN"/>
              <a:t> </a:t>
            </a:r>
            <a:endParaRPr lang="en-US" altLang="zh-CN"/>
          </a:p>
        </p:txBody>
      </p:sp>
      <p:cxnSp>
        <p:nvCxnSpPr>
          <p:cNvPr id="12" name="直接箭头连接符 11"/>
          <p:cNvCxnSpPr/>
          <p:nvPr/>
        </p:nvCxnSpPr>
        <p:spPr>
          <a:xfrm flipH="1">
            <a:off x="8220075" y="1133475"/>
            <a:ext cx="1570990" cy="75120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6395" y="2472055"/>
            <a:ext cx="2797713" cy="187200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40480" y="1321435"/>
            <a:ext cx="3861519" cy="39960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728470" y="711835"/>
            <a:ext cx="1445895" cy="5354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r"/>
            <a:r>
              <a:rPr lang="zh-CN" altLang="en-US" sz="1000">
                <a:solidFill>
                  <a:schemeClr val="accent5"/>
                </a:solidFill>
              </a:rPr>
              <a:t>50um Si</a:t>
            </a:r>
            <a:endParaRPr lang="zh-CN" altLang="en-US" sz="1000"/>
          </a:p>
          <a:p>
            <a:pPr algn="r"/>
            <a:r>
              <a:rPr lang="en-US" altLang="zh-CN" sz="1000">
                <a:solidFill>
                  <a:srgbClr val="7030A0"/>
                </a:solidFill>
              </a:rPr>
              <a:t>12.5</a:t>
            </a:r>
            <a:r>
              <a:rPr lang="zh-CN" altLang="en-US" sz="1000">
                <a:solidFill>
                  <a:srgbClr val="7030A0"/>
                </a:solidFill>
              </a:rPr>
              <a:t>um </a:t>
            </a:r>
            <a:r>
              <a:rPr lang="en-US" altLang="zh-CN" sz="1000">
                <a:solidFill>
                  <a:srgbClr val="7030A0"/>
                </a:solidFill>
              </a:rPr>
              <a:t>Acrylicg</a:t>
            </a:r>
            <a:r>
              <a:rPr lang="zh-CN" altLang="en-US" sz="1000">
                <a:solidFill>
                  <a:srgbClr val="7030A0"/>
                </a:solidFill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zh-CN" altLang="en-US" sz="1000"/>
              <a:t>12.5um Kapton</a:t>
            </a:r>
            <a:endParaRPr lang="zh-CN" altLang="en-US" sz="1000"/>
          </a:p>
          <a:p>
            <a:pPr algn="r"/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zh-CN" altLang="en-US" sz="1000"/>
              <a:t>13um Kapton</a:t>
            </a:r>
            <a:endParaRPr lang="zh-CN" altLang="en-US" sz="1000"/>
          </a:p>
          <a:p>
            <a:pPr algn="r"/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12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zh-CN" altLang="en-US" sz="1000"/>
              <a:t>25um Kapton</a:t>
            </a:r>
            <a:endParaRPr lang="zh-CN" altLang="en-US" sz="1000"/>
          </a:p>
          <a:p>
            <a:pPr algn="r"/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12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zh-CN" altLang="en-US" sz="1000"/>
              <a:t>13um Kapton</a:t>
            </a:r>
            <a:endParaRPr lang="zh-CN" altLang="en-US" sz="1000"/>
          </a:p>
          <a:p>
            <a:pPr algn="r"/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zh-CN" altLang="en-US" sz="1000"/>
              <a:t>12.5um Kapton</a:t>
            </a:r>
            <a:endParaRPr lang="zh-CN" altLang="en-US" sz="1000"/>
          </a:p>
          <a:p>
            <a:pPr algn="r"/>
            <a:r>
              <a:rPr lang="en-US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zh-CN" altLang="en-US" sz="1200" b="1">
                <a:solidFill>
                  <a:srgbClr val="0070C0"/>
                </a:solidFill>
                <a:sym typeface="+mn-ea"/>
              </a:rPr>
              <a:t>250um CFPR</a:t>
            </a:r>
            <a:endParaRPr lang="zh-CN" altLang="en-US" sz="1200" b="1">
              <a:solidFill>
                <a:srgbClr val="0070C0"/>
              </a:solidFill>
              <a:sym typeface="+mn-ea"/>
            </a:endParaRPr>
          </a:p>
          <a:p>
            <a:pPr algn="r"/>
            <a:r>
              <a:rPr lang="en-US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  <a:sym typeface="+mn-ea"/>
            </a:endParaRPr>
          </a:p>
          <a:p>
            <a:pPr algn="r"/>
            <a:r>
              <a:rPr lang="zh-CN" altLang="en-US" sz="1000">
                <a:sym typeface="+mn-ea"/>
              </a:rPr>
              <a:t>12.5um Kapton</a:t>
            </a:r>
            <a:endParaRPr lang="zh-CN" altLang="en-US" sz="1000">
              <a:sym typeface="+mn-ea"/>
            </a:endParaRPr>
          </a:p>
          <a:p>
            <a:pPr algn="r"/>
            <a:r>
              <a:rPr lang="en-US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zh-CN" altLang="en-US" sz="1000">
                <a:sym typeface="+mn-ea"/>
              </a:rPr>
              <a:t>13um Kapton</a:t>
            </a:r>
            <a:endParaRPr lang="zh-CN" altLang="en-US" sz="1000">
              <a:sym typeface="+mn-ea"/>
            </a:endParaRPr>
          </a:p>
          <a:p>
            <a:pPr algn="r"/>
            <a:r>
              <a:rPr lang="zh-CN" altLang="en-US" sz="1000">
                <a:solidFill>
                  <a:srgbClr val="7030A0"/>
                </a:solidFill>
                <a:sym typeface="+mn-ea"/>
              </a:rPr>
              <a:t>12.5um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  <a:sym typeface="+mn-ea"/>
            </a:endParaRPr>
          </a:p>
          <a:p>
            <a:pPr algn="r"/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12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zh-CN" altLang="en-US" sz="1000">
                <a:sym typeface="+mn-ea"/>
              </a:rPr>
              <a:t>25um Kapton</a:t>
            </a:r>
            <a:endParaRPr lang="zh-CN" altLang="en-US" sz="1000">
              <a:sym typeface="+mn-ea"/>
            </a:endParaRPr>
          </a:p>
          <a:p>
            <a:pPr algn="r"/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12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  <a:sym typeface="+mn-ea"/>
            </a:endParaRPr>
          </a:p>
          <a:p>
            <a:pPr algn="r"/>
            <a:r>
              <a:rPr lang="zh-CN" altLang="en-US" sz="1000">
                <a:sym typeface="+mn-ea"/>
              </a:rPr>
              <a:t>13um Kapton</a:t>
            </a:r>
            <a:endParaRPr lang="zh-CN" altLang="en-US" sz="1000">
              <a:sym typeface="+mn-ea"/>
            </a:endParaRPr>
          </a:p>
          <a:p>
            <a:pPr algn="r"/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  <a:sym typeface="+mn-ea"/>
            </a:endParaRPr>
          </a:p>
          <a:p>
            <a:pPr algn="r"/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zh-CN" altLang="en-US" sz="1000">
                <a:sym typeface="+mn-ea"/>
              </a:rPr>
              <a:t>12.5um Kapton</a:t>
            </a:r>
            <a:endParaRPr lang="zh-CN" altLang="en-US" sz="1000">
              <a:sym typeface="+mn-ea"/>
            </a:endParaRPr>
          </a:p>
          <a:p>
            <a:pPr algn="r"/>
            <a:r>
              <a:rPr lang="en-US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pPr algn="r"/>
            <a:r>
              <a:rPr lang="zh-CN" altLang="en-US" sz="1000">
                <a:solidFill>
                  <a:schemeClr val="accent5"/>
                </a:solidFill>
                <a:sym typeface="+mn-ea"/>
              </a:rPr>
              <a:t>50um Si</a:t>
            </a:r>
            <a:endParaRPr lang="zh-CN" altLang="en-US" sz="1000">
              <a:solidFill>
                <a:schemeClr val="accent5"/>
              </a:solidFill>
            </a:endParaRPr>
          </a:p>
          <a:p>
            <a:pPr algn="r"/>
            <a:endParaRPr lang="zh-CN" altLang="en-US" sz="1000">
              <a:solidFill>
                <a:schemeClr val="accent5"/>
              </a:solidFill>
            </a:endParaRPr>
          </a:p>
        </p:txBody>
      </p:sp>
      <p:sp>
        <p:nvSpPr>
          <p:cNvPr id="19" name="灯片编号占位符 1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506730" y="3173095"/>
            <a:ext cx="1028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layer1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9224645" y="3115945"/>
            <a:ext cx="29673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layer2</a:t>
            </a:r>
            <a:r>
              <a:rPr lang="zh-CN" altLang="en-US"/>
              <a:t>、</a:t>
            </a:r>
            <a:r>
              <a:rPr lang="en-US" altLang="zh-CN"/>
              <a:t>3 (for each ladder with more than 10 sensors)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8064500" y="-66675"/>
            <a:ext cx="2032000" cy="720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000">
                <a:solidFill>
                  <a:schemeClr val="accent5"/>
                </a:solidFill>
              </a:rPr>
              <a:t>50um Si</a:t>
            </a:r>
            <a:endParaRPr lang="zh-CN" altLang="en-US" sz="1000"/>
          </a:p>
          <a:p>
            <a:r>
              <a:rPr lang="en-US" altLang="zh-CN" sz="1000">
                <a:solidFill>
                  <a:srgbClr val="7030A0"/>
                </a:solidFill>
              </a:rPr>
              <a:t>12.5</a:t>
            </a:r>
            <a:r>
              <a:rPr lang="zh-CN" altLang="en-US" sz="1000">
                <a:solidFill>
                  <a:srgbClr val="7030A0"/>
                </a:solidFill>
              </a:rPr>
              <a:t>um </a:t>
            </a:r>
            <a:r>
              <a:rPr lang="en-US" altLang="zh-CN" sz="1000">
                <a:solidFill>
                  <a:srgbClr val="7030A0"/>
                </a:solidFill>
              </a:rPr>
              <a:t>Acrylicg</a:t>
            </a:r>
            <a:r>
              <a:rPr lang="zh-CN" altLang="en-US" sz="1000">
                <a:solidFill>
                  <a:srgbClr val="7030A0"/>
                </a:solidFill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000"/>
              <a:t>12.5um Kapton</a:t>
            </a:r>
            <a:endParaRPr lang="zh-CN" altLang="en-US" sz="1000"/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zh-CN" altLang="en-US" sz="1000"/>
              <a:t>13um Kapton</a:t>
            </a:r>
            <a:endParaRPr lang="zh-CN" altLang="en-US" sz="1000"/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  <a:sym typeface="+mn-ea"/>
            </a:endParaRPr>
          </a:p>
          <a:p>
            <a:r>
              <a:rPr lang="zh-CN" altLang="en-US" sz="1000">
                <a:sym typeface="+mn-ea"/>
              </a:rPr>
              <a:t>13um Kapton</a:t>
            </a:r>
            <a:endParaRPr lang="zh-CN" altLang="en-US" sz="1000"/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12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zh-CN" altLang="en-US" sz="1000"/>
              <a:t>25um Kapton</a:t>
            </a:r>
            <a:endParaRPr lang="zh-CN" altLang="en-US" sz="1000"/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12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000">
                <a:sym typeface="+mn-ea"/>
              </a:rPr>
              <a:t>13um Kapton</a:t>
            </a:r>
            <a:endParaRPr lang="zh-CN" altLang="en-US" sz="1000"/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000"/>
              <a:t>13um Kapton</a:t>
            </a:r>
            <a:endParaRPr lang="zh-CN" altLang="en-US" sz="1000"/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000"/>
              <a:t>12.5um Kapton</a:t>
            </a:r>
            <a:endParaRPr lang="zh-CN" altLang="en-US" sz="1000"/>
          </a:p>
          <a:p>
            <a:r>
              <a:rPr lang="en-US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200" b="1">
                <a:solidFill>
                  <a:srgbClr val="0070C0"/>
                </a:solidFill>
                <a:sym typeface="+mn-ea"/>
              </a:rPr>
              <a:t>250um CFPR</a:t>
            </a:r>
            <a:endParaRPr lang="zh-CN" altLang="en-US" sz="1200" b="1">
              <a:solidFill>
                <a:srgbClr val="0070C0"/>
              </a:solidFill>
              <a:sym typeface="+mn-ea"/>
            </a:endParaRPr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000">
                <a:sym typeface="+mn-ea"/>
              </a:rPr>
              <a:t>12.5um Kapton</a:t>
            </a:r>
            <a:endParaRPr lang="zh-CN" altLang="en-US" sz="1000"/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zh-CN" altLang="en-US" sz="1000">
                <a:sym typeface="+mn-ea"/>
              </a:rPr>
              <a:t>13um Kapton</a:t>
            </a:r>
            <a:endParaRPr lang="zh-CN" altLang="en-US" sz="1000"/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  <a:sym typeface="+mn-ea"/>
            </a:endParaRPr>
          </a:p>
          <a:p>
            <a:r>
              <a:rPr lang="zh-CN" altLang="en-US" sz="1000">
                <a:sym typeface="+mn-ea"/>
              </a:rPr>
              <a:t>13um Kapton</a:t>
            </a:r>
            <a:endParaRPr lang="zh-CN" altLang="en-US" sz="1000"/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12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zh-CN" altLang="en-US" sz="1000">
                <a:sym typeface="+mn-ea"/>
              </a:rPr>
              <a:t>25um Kapton</a:t>
            </a:r>
            <a:endParaRPr lang="zh-CN" altLang="en-US" sz="1000"/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12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000">
                <a:sym typeface="+mn-ea"/>
              </a:rPr>
              <a:t>13um Kapton</a:t>
            </a:r>
            <a:endParaRPr lang="zh-CN" altLang="en-US" sz="1000"/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000">
                <a:sym typeface="+mn-ea"/>
              </a:rPr>
              <a:t>13um Kapton</a:t>
            </a:r>
            <a:endParaRPr lang="zh-CN" altLang="en-US" sz="1000"/>
          </a:p>
          <a:p>
            <a:r>
              <a:rPr lang="en-US" altLang="zh-CN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8</a:t>
            </a:r>
            <a:r>
              <a:rPr lang="zh-CN" altLang="en-US" sz="1000">
                <a:solidFill>
                  <a:schemeClr val="accent6">
                    <a:lumMod val="60000"/>
                    <a:lumOff val="40000"/>
                  </a:schemeClr>
                </a:solidFill>
                <a:sym typeface="+mn-ea"/>
              </a:rPr>
              <a:t>um G4_Al</a:t>
            </a:r>
            <a:endParaRPr lang="zh-CN" altLang="en-US" sz="10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altLang="zh-CN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</a:endParaRPr>
          </a:p>
          <a:p>
            <a:r>
              <a:rPr lang="zh-CN" altLang="en-US" sz="1000">
                <a:sym typeface="+mn-ea"/>
              </a:rPr>
              <a:t>12.5um Kapton</a:t>
            </a:r>
            <a:endParaRPr lang="zh-CN" altLang="en-US" sz="1000"/>
          </a:p>
          <a:p>
            <a:r>
              <a:rPr lang="en-US" sz="1000">
                <a:solidFill>
                  <a:srgbClr val="7030A0"/>
                </a:solidFill>
                <a:sym typeface="+mn-ea"/>
              </a:rPr>
              <a:t>12.5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um </a:t>
            </a:r>
            <a:r>
              <a:rPr lang="en-US" altLang="zh-CN" sz="1000">
                <a:solidFill>
                  <a:srgbClr val="7030A0"/>
                </a:solidFill>
                <a:sym typeface="+mn-ea"/>
              </a:rPr>
              <a:t>Acrylicg</a:t>
            </a:r>
            <a:r>
              <a:rPr lang="zh-CN" altLang="en-US" sz="1000">
                <a:solidFill>
                  <a:srgbClr val="7030A0"/>
                </a:solidFill>
                <a:sym typeface="+mn-ea"/>
              </a:rPr>
              <a:t>lue</a:t>
            </a:r>
            <a:endParaRPr lang="zh-CN" altLang="en-US" sz="1000">
              <a:solidFill>
                <a:srgbClr val="7030A0"/>
              </a:solidFill>
              <a:sym typeface="+mn-ea"/>
            </a:endParaRPr>
          </a:p>
          <a:p>
            <a:r>
              <a:rPr lang="zh-CN" altLang="en-US" sz="1000">
                <a:solidFill>
                  <a:schemeClr val="accent5"/>
                </a:solidFill>
                <a:sym typeface="+mn-ea"/>
              </a:rPr>
              <a:t>50um Si</a:t>
            </a:r>
            <a:endParaRPr lang="zh-CN" altLang="en-US" sz="1000">
              <a:solidFill>
                <a:schemeClr val="accent5"/>
              </a:solidFill>
            </a:endParaRPr>
          </a:p>
          <a:p>
            <a:endParaRPr lang="zh-CN" altLang="en-US" sz="1000">
              <a:solidFill>
                <a:schemeClr val="accent5"/>
              </a:solidFill>
            </a:endParaRPr>
          </a:p>
        </p:txBody>
      </p:sp>
      <p:sp>
        <p:nvSpPr>
          <p:cNvPr id="7" name="左大括号 6"/>
          <p:cNvSpPr/>
          <p:nvPr/>
        </p:nvSpPr>
        <p:spPr>
          <a:xfrm>
            <a:off x="7803515" y="29845"/>
            <a:ext cx="184785" cy="3289935"/>
          </a:xfrm>
          <a:prstGeom prst="leftBrace">
            <a:avLst>
              <a:gd name="adj1" fmla="val 8333"/>
              <a:gd name="adj2" fmla="val 67515"/>
            </a:avLst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左大括号 8"/>
          <p:cNvSpPr/>
          <p:nvPr/>
        </p:nvSpPr>
        <p:spPr>
          <a:xfrm>
            <a:off x="7813040" y="3541395"/>
            <a:ext cx="184785" cy="3289935"/>
          </a:xfrm>
          <a:prstGeom prst="leftBrace">
            <a:avLst>
              <a:gd name="adj1" fmla="val 8333"/>
              <a:gd name="adj2" fmla="val 25940"/>
            </a:avLst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左大括号 12"/>
          <p:cNvSpPr/>
          <p:nvPr/>
        </p:nvSpPr>
        <p:spPr>
          <a:xfrm flipH="1">
            <a:off x="3256915" y="3468370"/>
            <a:ext cx="170180" cy="229044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左大括号 13"/>
          <p:cNvSpPr/>
          <p:nvPr/>
        </p:nvSpPr>
        <p:spPr>
          <a:xfrm flipH="1">
            <a:off x="3256915" y="825500"/>
            <a:ext cx="170180" cy="229044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781685" y="4702810"/>
            <a:ext cx="5267325" cy="13176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t>Costheta values correspond sequentially</a:t>
            </a:r>
          </a:p>
          <a:p>
            <a:r>
              <a:rPr lang="en-US" altLang="zh-CN"/>
              <a:t>theta = </a:t>
            </a:r>
            <a:r>
              <a:rPr lang="en-US" altLang="zh-CN">
                <a:sym typeface="+mn-ea"/>
              </a:rPr>
              <a:t>90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°, 82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°,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75°, 65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°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, 60°, 53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°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, 45°, 30°, 15°, 8.11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°,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when particles energy = 50GeV;</a:t>
            </a:r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81165" y="5887085"/>
            <a:ext cx="2575560" cy="906780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870" y="210185"/>
            <a:ext cx="4922148" cy="4320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010" y="0"/>
            <a:ext cx="5074898" cy="432000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449695" y="4319905"/>
            <a:ext cx="48348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When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sym typeface="+mn-ea"/>
              </a:rPr>
              <a:t>costheta = 0.5, particles_energy are 0.5, 1, 3, 5, 7, 9, 10, 20, 50, 70, 80, 90 and 100, respectively.</a:t>
            </a:r>
            <a:endParaRPr lang="en-US" altLang="zh-CN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49695" y="5241925"/>
            <a:ext cx="51892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When the muon energy is greater than 5GeV, the resolution is less than 5 </a:t>
            </a:r>
            <a:r>
              <a:rPr lang="en-US" altLang="zh-CN"/>
              <a:t>um.</a:t>
            </a:r>
            <a:endParaRPr lang="en-US" altLang="zh-CN"/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/>
              <p:cNvSpPr txBox="1"/>
              <p:nvPr/>
            </p:nvSpPr>
            <p:spPr>
              <a:xfrm>
                <a:off x="636206" y="205994"/>
                <a:ext cx="2014855" cy="63373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𝐿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= 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𝛾𝜏𝛽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𝑐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𝑐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𝜏</m:t>
                      </m:r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 </m:t>
                      </m:r>
                      <m:f>
                        <m:f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|</m:t>
                          </m:r>
                          <m:acc>
                            <m:accPr>
                              <m:chr m:val="⃗"/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acc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𝑝</m:t>
                              </m:r>
                            </m:e>
                          </m:acc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|</m:t>
                          </m:r>
                        </m:num>
                        <m:den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𝑚𝑐</m:t>
                          </m:r>
                        </m:den>
                      </m:f>
                    </m:oMath>
                  </m:oMathPara>
                </a14:m>
                <a:endParaRPr lang="zh-CN" altLang="en-US"/>
              </a:p>
            </p:txBody>
          </p:sp>
        </mc:Choice>
        <mc:Fallback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06" y="205994"/>
                <a:ext cx="2014855" cy="633730"/>
              </a:xfrm>
              <a:prstGeom prst="rect">
                <a:avLst/>
              </a:prstGeom>
              <a:blipFill rotWithShape="1">
                <a:blip r:embed="rId1"/>
                <a:stretch>
                  <a:fillRect l="-28" t="-40" r="28" b="4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817245" y="947420"/>
                <a:ext cx="9264650" cy="527431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p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for b-hardon:</a:t>
                </a:r>
                <a:endParaRPr lang="en-US" altLang="zh-CN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𝐵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±</m:t>
                        </m:r>
                      </m:sup>
                    </m:sSup>
                  </m:oMath>
                </a14:m>
                <a:r>
                  <a:rPr lang="en-US" altLang="zh-CN"/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5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279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𝑐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/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1638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𝑓𝑠</m:t>
                    </m:r>
                  </m:oMath>
                </a14:m>
                <a:r>
                  <a:rPr lang="en-US" altLang="zh-CN"/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4914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𝑝</m:t>
                        </m:r>
                      </m:e>
                    </m:acc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|</m:t>
                    </m:r>
                  </m:oMath>
                </a14:m>
                <a:r>
                  <a:rPr lang="en-US" altLang="zh-CN"/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100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𝐿</m:t>
                    </m:r>
                  </m:oMath>
                </a14:m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93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9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3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 </a:t>
                </a:r>
                <a:endParaRPr lang="en-US" altLang="zh-CN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endParaRPr lang="en-US" altLang="zh-CN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</a:rPr>
                  <a:t>for c</a:t>
                </a:r>
                <a:r>
                  <a:rPr lang="en-US" altLang="zh-CN">
                    <a:sym typeface="+mn-ea"/>
                  </a:rPr>
                  <a:t>-hardon:</a:t>
                </a:r>
                <a:endParaRPr lang="en-US" altLang="zh-CN">
                  <a:sym typeface="+mn-ea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solidFill>
                              <a:schemeClr val="tx1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solidFill>
                              <a:schemeClr val="tx1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𝐷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87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𝑐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1033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𝑓𝑠</m:t>
                    </m:r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31008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chemeClr val="tx1"/>
                        </a:solidFill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𝑝</m:t>
                        </m:r>
                      </m:e>
                    </m:acc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|</m:t>
                    </m:r>
                  </m:oMath>
                </a14:m>
                <a:r>
                  <a:rPr lang="en-US" altLang="zh-CN"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100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</m:oMath>
                </a14:m>
                <a:r>
                  <a:rPr lang="en-US" altLang="zh-CN" i="1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 </a:t>
                </a:r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𝐿</m:t>
                    </m:r>
                  </m:oMath>
                </a14:m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166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solidFill>
                              <a:schemeClr val="tx1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solidFill>
                              <a:schemeClr val="tx1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𝐷</m:t>
                        </m:r>
                      </m:e>
                      <m:sup>
                        <m:r>
                          <a:rPr lang="en-US" altLang="zh-CN" i="1">
                            <a:solidFill>
                              <a:schemeClr val="tx1"/>
                            </a:solidFill>
                            <a:latin typeface="Cambria Math" panose="02040503050406030204" charset="0"/>
                            <a:cs typeface="Cambria Math" panose="02040503050406030204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87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𝑐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408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5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𝑓𝑠</m:t>
                    </m:r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12255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chemeClr val="tx1"/>
                        </a:solidFill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𝑝</m:t>
                        </m:r>
                      </m:e>
                    </m:acc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|</m:t>
                    </m:r>
                  </m:oMath>
                </a14:m>
                <a:r>
                  <a:rPr lang="en-US" altLang="zh-CN"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100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</m:oMath>
                </a14:m>
                <a:r>
                  <a:rPr lang="en-US" altLang="zh-CN" i="1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 </a:t>
                </a:r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𝐿</m:t>
                    </m:r>
                  </m:oMath>
                </a14:m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66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𝐷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𝑠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en-US" altLang="zh-CN"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9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7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𝑐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467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𝑓𝑠</m:t>
                    </m:r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14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chemeClr val="tx1"/>
                        </a:solidFill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𝑝</m:t>
                        </m:r>
                      </m:e>
                    </m:acc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|</m:t>
                    </m:r>
                  </m:oMath>
                </a14:m>
                <a:r>
                  <a:rPr lang="en-US" altLang="zh-CN"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100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</m:oMath>
                </a14:m>
                <a:r>
                  <a:rPr lang="en-US" altLang="zh-CN" i="1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 </a:t>
                </a:r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𝐿</m:t>
                    </m:r>
                  </m:oMath>
                </a14:m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071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7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𝛬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𝑐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en-US" altLang="zh-CN"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2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29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𝑐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201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5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𝑓𝑠</m:t>
                    </m:r>
                  </m:oMath>
                </a14:m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𝜏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= 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06045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chemeClr val="tx1"/>
                        </a:solidFill>
                        <a:latin typeface="Cambria Math" panose="02040503050406030204" charset="0"/>
                        <a:ea typeface="MS Mincho" charset="0"/>
                        <a:cs typeface="Cambria Math" panose="02040503050406030204" charset="0"/>
                      </a:rPr>
                      <m:t>|</m:t>
                    </m:r>
                    <m:acc>
                      <m:accPr>
                        <m:chr m:val="⃗"/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𝑝</m:t>
                        </m:r>
                      </m:e>
                    </m:acc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|</m:t>
                    </m:r>
                  </m:oMath>
                </a14:m>
                <a:r>
                  <a:rPr lang="en-US" altLang="zh-CN"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100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𝐺𝑒𝑉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/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𝑐</m:t>
                    </m:r>
                  </m:oMath>
                </a14:m>
                <a:r>
                  <a:rPr lang="en-US" altLang="zh-CN" i="1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 </a:t>
                </a:r>
                <a:r>
                  <a:rPr lang="en-US" altLang="zh-CN">
                    <a:sym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𝐿</m:t>
                    </m:r>
                  </m:oMath>
                </a14:m>
                <a:r>
                  <a:rPr lang="en-US" altLang="zh-CN">
                    <a:latin typeface="Cambria Math" panose="02040503050406030204" charset="0"/>
                    <a:cs typeface="Cambria Math" panose="02040503050406030204" charset="0"/>
                    <a:sym typeface="+mn-ea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026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~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2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6</m:t>
                    </m:r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𝑚𝑚</m:t>
                    </m:r>
                  </m:oMath>
                </a14:m>
                <a:endParaRPr lang="en-US" altLang="zh-CN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0" lvl="0" indent="0">
                  <a:buNone/>
                </a:pPr>
                <a:endParaRPr lang="en-US" altLang="zh-CN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245" y="947420"/>
                <a:ext cx="9264650" cy="52743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commondata" val="eyJoZGlkIjoiMzgwM2JhN2JkOTM0OTRmZTUzNDc0ZmZkYWJhMTRmMT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2138</Words>
  <Application>WPS 演示</Application>
  <PresentationFormat>宽屏</PresentationFormat>
  <Paragraphs>131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微软雅黑</vt:lpstr>
      <vt:lpstr>Cambria Math</vt:lpstr>
      <vt:lpstr>MS Mincho</vt:lpstr>
      <vt:lpstr>Segoe Print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castle</cp:lastModifiedBy>
  <cp:revision>168</cp:revision>
  <dcterms:created xsi:type="dcterms:W3CDTF">2019-06-19T02:08:00Z</dcterms:created>
  <dcterms:modified xsi:type="dcterms:W3CDTF">2024-03-14T09:13:11Z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2052-12.1.0.16412</vt:lpwstr>
  </property>
  <property fmtid="{D5CDD505-2E9C-101B-9397-08002B2CF9AE}" pid="3" name="ICV">
    <vt:lpwstr>A62129186E6849FB96020C39D3A8557D_13</vt:lpwstr>
  </property>
</Properties>
</file>