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2" r:id="rId4"/>
    <p:sldId id="273" r:id="rId5"/>
    <p:sldId id="274" r:id="rId6"/>
    <p:sldId id="269" r:id="rId7"/>
    <p:sldId id="270" r:id="rId8"/>
    <p:sldId id="268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1144-C537-484E-ACFA-0752E23B360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129-6784-4F98-8B52-2CD53EFBE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29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1144-C537-484E-ACFA-0752E23B360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129-6784-4F98-8B52-2CD53EFBE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4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1144-C537-484E-ACFA-0752E23B360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129-6784-4F98-8B52-2CD53EFBE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45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1144-C537-484E-ACFA-0752E23B360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129-6784-4F98-8B52-2CD53EFBE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79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1144-C537-484E-ACFA-0752E23B360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129-6784-4F98-8B52-2CD53EFBE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48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1144-C537-484E-ACFA-0752E23B360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129-6784-4F98-8B52-2CD53EFBE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27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1144-C537-484E-ACFA-0752E23B360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129-6784-4F98-8B52-2CD53EFBE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1144-C537-484E-ACFA-0752E23B360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129-6784-4F98-8B52-2CD53EFBE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2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1144-C537-484E-ACFA-0752E23B360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129-6784-4F98-8B52-2CD53EFBE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14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1144-C537-484E-ACFA-0752E23B360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129-6784-4F98-8B52-2CD53EFBE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7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1144-C537-484E-ACFA-0752E23B360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D129-6784-4F98-8B52-2CD53EFBE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28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71144-C537-484E-ACFA-0752E23B360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8D129-6784-4F98-8B52-2CD53EFBE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58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.png"/><Relationship Id="rId5" Type="http://schemas.openxmlformats.org/officeDocument/2006/relationships/image" Target="../media/image34.png"/><Relationship Id="rId10" Type="http://schemas.openxmlformats.org/officeDocument/2006/relationships/image" Target="../media/image2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4B220-947D-6836-8E13-FE4CCB3214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568AB9-DECB-7F56-3596-F7088900D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Dian-Wei Wang</a:t>
            </a:r>
          </a:p>
          <a:p>
            <a:r>
              <a:rPr lang="en-US" altLang="zh-CN" dirty="0"/>
              <a:t>2024.03.14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633C45-69B1-A180-BFC1-9A61FD54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626"/>
            <a:ext cx="9144000" cy="20833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869BFA5-F263-5619-B5D2-C2C59A86FCD6}"/>
              </a:ext>
            </a:extLst>
          </p:cNvPr>
          <p:cNvSpPr txBox="1"/>
          <p:nvPr/>
        </p:nvSpPr>
        <p:spPr>
          <a:xfrm>
            <a:off x="6669424" y="2443447"/>
            <a:ext cx="11108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</a:rPr>
              <a:t>2401.05911</a:t>
            </a:r>
          </a:p>
        </p:txBody>
      </p:sp>
    </p:spTree>
    <p:extLst>
      <p:ext uri="{BB962C8B-B14F-4D97-AF65-F5344CB8AC3E}">
        <p14:creationId xmlns:p14="http://schemas.microsoft.com/office/powerpoint/2010/main" val="305961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96C05F-AFA0-434F-5B28-1EC79A4A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zh-CN" i="1" dirty="0"/>
              <a:t>Thanks for your listening!</a:t>
            </a:r>
            <a:endParaRPr lang="zh-CN" altLang="en-US" i="1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944D7B-D913-7781-C5A9-E933657A9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pPr algn="r"/>
            <a:r>
              <a:rPr lang="en-US" altLang="zh-CN" dirty="0"/>
              <a:t>Dian-Wei Wang</a:t>
            </a:r>
          </a:p>
          <a:p>
            <a:pPr algn="r"/>
            <a:r>
              <a:rPr lang="en-US" altLang="zh-CN" dirty="0"/>
              <a:t>2024.03.14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367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8DE9E-F069-3FE6-6F25-FB2FECE1A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F58F17-C1EF-4DED-D307-3195724F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1075ED-A938-1B25-F187-50EA2398D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54394A0-66F9-F185-CC8F-38147DB0C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6285054" cy="6954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5634FB-6C74-C6F9-9817-D162A8D52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584780"/>
            <a:ext cx="4240304" cy="31494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E6D3144-7F09-E75E-71C7-FAE8D6D10163}"/>
              </a:ext>
            </a:extLst>
          </p:cNvPr>
          <p:cNvSpPr txBox="1"/>
          <p:nvPr/>
        </p:nvSpPr>
        <p:spPr>
          <a:xfrm>
            <a:off x="5274675" y="2622723"/>
            <a:ext cx="11108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</a:rPr>
              <a:t>2402.15408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6E7AE26-B9D0-4F53-7EFB-B1E871FC9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40" y="3448375"/>
            <a:ext cx="6654326" cy="90066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81D6C45-1C8A-F60D-8675-CE975A49A872}"/>
              </a:ext>
            </a:extLst>
          </p:cNvPr>
          <p:cNvSpPr txBox="1"/>
          <p:nvPr/>
        </p:nvSpPr>
        <p:spPr>
          <a:xfrm>
            <a:off x="7132412" y="3898707"/>
            <a:ext cx="11108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</a:rPr>
              <a:t>2303.18216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A259C7A-2480-AB16-43FB-8B7F56D8D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707734"/>
            <a:ext cx="6996897" cy="69880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8F38AD2-54F9-913A-C3DC-D41BF277F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457" y="5406539"/>
            <a:ext cx="4915623" cy="28609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FD488A8-F629-4B21-9C5E-F854023C9876}"/>
              </a:ext>
            </a:extLst>
          </p:cNvPr>
          <p:cNvSpPr txBox="1"/>
          <p:nvPr/>
        </p:nvSpPr>
        <p:spPr>
          <a:xfrm>
            <a:off x="6913704" y="5211169"/>
            <a:ext cx="11108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</a:rPr>
              <a:t>2401.05911</a:t>
            </a:r>
          </a:p>
        </p:txBody>
      </p:sp>
    </p:spTree>
    <p:extLst>
      <p:ext uri="{BB962C8B-B14F-4D97-AF65-F5344CB8AC3E}">
        <p14:creationId xmlns:p14="http://schemas.microsoft.com/office/powerpoint/2010/main" val="101436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85928-774F-79AC-94D8-259A9834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D9E997-10EE-792F-5988-613838C1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Matching method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E4535D-B844-A97D-0C65-8695EF6E1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Basic idea</a:t>
            </a:r>
          </a:p>
          <a:p>
            <a:endParaRPr lang="en-US" altLang="zh-CN" sz="2400" dirty="0"/>
          </a:p>
          <a:p>
            <a:pPr lvl="1"/>
            <a:r>
              <a:rPr lang="en-US" altLang="zh-CN" sz="2000" dirty="0"/>
              <a:t>driving force</a:t>
            </a:r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friction force</a:t>
            </a:r>
          </a:p>
          <a:p>
            <a:pPr lvl="1"/>
            <a:endParaRPr lang="en-US" altLang="zh-CN" sz="2000" dirty="0"/>
          </a:p>
          <a:p>
            <a:pPr lvl="1"/>
            <a:endParaRPr lang="zh-CN" altLang="en-US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543C12-3735-E9F9-31A8-605A6DFE6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86" y="2022909"/>
            <a:ext cx="6059347" cy="6356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CC4C06-24DB-C6B6-FA19-4E294195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888" y="2699228"/>
            <a:ext cx="4498483" cy="63008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0B87D4-89A3-3303-5065-52C397678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344" y="3429000"/>
            <a:ext cx="5703709" cy="72610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4AFD3A0-19C4-B4A8-32A6-1704D6EB9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3" y="4099775"/>
            <a:ext cx="3780825" cy="271407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235F263-D2FB-F2DC-DCAA-0E57CCAD9594}"/>
              </a:ext>
            </a:extLst>
          </p:cNvPr>
          <p:cNvSpPr txBox="1"/>
          <p:nvPr/>
        </p:nvSpPr>
        <p:spPr>
          <a:xfrm>
            <a:off x="222326" y="3822776"/>
            <a:ext cx="11108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</a:rPr>
              <a:t>2204.13120</a:t>
            </a:r>
          </a:p>
          <a:p>
            <a:r>
              <a:rPr lang="en-US" altLang="zh-CN" b="0" dirty="0">
                <a:solidFill>
                  <a:srgbClr val="FF0000"/>
                </a:solidFill>
              </a:rPr>
              <a:t>Cline, et al.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0B463BC-A976-41A5-1EF1-DC9D9CAD1C9A}"/>
              </a:ext>
            </a:extLst>
          </p:cNvPr>
          <p:cNvSpPr txBox="1"/>
          <p:nvPr/>
        </p:nvSpPr>
        <p:spPr>
          <a:xfrm>
            <a:off x="3356658" y="5126277"/>
            <a:ext cx="15161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0" dirty="0" err="1">
                <a:solidFill>
                  <a:srgbClr val="FF0000"/>
                </a:solidFill>
              </a:rPr>
              <a:t>Jouguet</a:t>
            </a:r>
            <a:r>
              <a:rPr lang="en-US" altLang="zh-CN" b="0" dirty="0">
                <a:solidFill>
                  <a:srgbClr val="FF0000"/>
                </a:solidFill>
              </a:rPr>
              <a:t> velocity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C5E0DB2-8C4C-7926-E604-39C8F2F9DAAB}"/>
              </a:ext>
            </a:extLst>
          </p:cNvPr>
          <p:cNvCxnSpPr/>
          <p:nvPr/>
        </p:nvCxnSpPr>
        <p:spPr>
          <a:xfrm flipH="1" flipV="1">
            <a:off x="2920888" y="4529656"/>
            <a:ext cx="493644" cy="6179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8B13AB70-6B3C-81E4-F24F-281DE58ECB4D}"/>
              </a:ext>
            </a:extLst>
          </p:cNvPr>
          <p:cNvSpPr txBox="1"/>
          <p:nvPr/>
        </p:nvSpPr>
        <p:spPr>
          <a:xfrm>
            <a:off x="4872842" y="4405794"/>
            <a:ext cx="176356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0" dirty="0">
                <a:ea typeface="Cambria Math" panose="02040503050406030204" pitchFamily="18" charset="0"/>
              </a:rPr>
              <a:t>Runaway criterion:</a:t>
            </a:r>
            <a:endParaRPr lang="en-US" altLang="zh-CN" b="0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94A8A24-9878-54F5-947D-8C0F10AFD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838" y="4764343"/>
            <a:ext cx="2173965" cy="27492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3A403BB-9193-563A-DD16-D62A457C9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5292" y="4764343"/>
            <a:ext cx="780018" cy="2925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F6FAB15-AE00-7142-CAE4-98BDD4AB4579}"/>
                  </a:ext>
                </a:extLst>
              </p:cNvPr>
              <p:cNvSpPr txBox="1"/>
              <p:nvPr/>
            </p:nvSpPr>
            <p:spPr>
              <a:xfrm>
                <a:off x="8013634" y="4750537"/>
                <a:ext cx="1059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b="0" dirty="0">
                    <a:ea typeface="Cambria Math" panose="02040503050406030204" pitchFamily="18" charset="0"/>
                  </a:rPr>
                  <a:t> runaway</a:t>
                </a:r>
                <a:endParaRPr lang="en-US" altLang="zh-CN" b="0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F6FAB15-AE00-7142-CAE4-98BDD4AB4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634" y="4750537"/>
                <a:ext cx="1059136" cy="276999"/>
              </a:xfrm>
              <a:prstGeom prst="rect">
                <a:avLst/>
              </a:prstGeom>
              <a:blipFill>
                <a:blip r:embed="rId8"/>
                <a:stretch>
                  <a:fillRect l="-6358" t="-28261" r="-13873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1E98797B-27A0-19F3-C6DA-23639A77A0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4883" y="5363255"/>
            <a:ext cx="2959815" cy="369977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B357186A-3BF4-5402-09F2-A34C7E08BCDC}"/>
              </a:ext>
            </a:extLst>
          </p:cNvPr>
          <p:cNvCxnSpPr>
            <a:cxnSpLocks/>
          </p:cNvCxnSpPr>
          <p:nvPr/>
        </p:nvCxnSpPr>
        <p:spPr>
          <a:xfrm flipH="1">
            <a:off x="7010386" y="5444694"/>
            <a:ext cx="914924" cy="267672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74295BFD-EB44-856D-1D3A-13F7FD68DFF5}"/>
              </a:ext>
            </a:extLst>
          </p:cNvPr>
          <p:cNvSpPr txBox="1"/>
          <p:nvPr/>
        </p:nvSpPr>
        <p:spPr>
          <a:xfrm>
            <a:off x="5133992" y="5847302"/>
            <a:ext cx="28551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0" dirty="0">
                <a:ea typeface="Cambria Math" panose="02040503050406030204" pitchFamily="18" charset="0"/>
              </a:rPr>
              <a:t>LTE: </a:t>
            </a:r>
            <a:r>
              <a:rPr lang="en-US" altLang="zh-CN" b="0" dirty="0">
                <a:solidFill>
                  <a:srgbClr val="FF0000"/>
                </a:solidFill>
                <a:ea typeface="Cambria Math" panose="02040503050406030204" pitchFamily="18" charset="0"/>
              </a:rPr>
              <a:t>L</a:t>
            </a:r>
            <a:r>
              <a:rPr lang="en-US" altLang="zh-CN" b="0" dirty="0">
                <a:ea typeface="Cambria Math" panose="02040503050406030204" pitchFamily="18" charset="0"/>
              </a:rPr>
              <a:t>ocal </a:t>
            </a:r>
            <a:r>
              <a:rPr lang="en-US" altLang="zh-CN" b="0" dirty="0">
                <a:solidFill>
                  <a:srgbClr val="FF0000"/>
                </a:solidFill>
                <a:ea typeface="Cambria Math" panose="02040503050406030204" pitchFamily="18" charset="0"/>
              </a:rPr>
              <a:t>T</a:t>
            </a:r>
            <a:r>
              <a:rPr lang="en-US" altLang="zh-CN" b="0" dirty="0">
                <a:ea typeface="Cambria Math" panose="02040503050406030204" pitchFamily="18" charset="0"/>
              </a:rPr>
              <a:t>hermal </a:t>
            </a:r>
            <a:r>
              <a:rPr lang="en-US" altLang="zh-CN" dirty="0">
                <a:solidFill>
                  <a:srgbClr val="FF0000"/>
                </a:solidFill>
                <a:ea typeface="Cambria Math" panose="02040503050406030204" pitchFamily="18" charset="0"/>
              </a:rPr>
              <a:t>E</a:t>
            </a:r>
            <a:r>
              <a:rPr lang="en-US" altLang="zh-CN" b="0" dirty="0">
                <a:ea typeface="Cambria Math" panose="02040503050406030204" pitchFamily="18" charset="0"/>
              </a:rPr>
              <a:t>quilibrium</a:t>
            </a:r>
            <a:endParaRPr lang="en-US" altLang="zh-CN" b="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FD3ED44-9E9E-70CE-B8D0-D17F34416B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8820" y="1452727"/>
            <a:ext cx="2992056" cy="25882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1681CA9-4B84-6067-CEFD-0BFC143782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5301" y="2792112"/>
            <a:ext cx="1477451" cy="4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F77C8-D4FC-5E24-7357-60B468314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AE574C-364B-4CB8-6E81-CD02012D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Matching method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581BBC-08D7-34FD-ECBF-5477C41D3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Hydrodynamics – matching condition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8B2B46C-B666-3B88-4BA3-D3FBF4B72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57" y="2301028"/>
            <a:ext cx="2413124" cy="4508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26CC42E-9A90-024A-4636-A4F4D21F1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188" y="2223578"/>
            <a:ext cx="5181608" cy="60577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4FD5C34-85F0-45C8-4E2F-3CF344C07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83" y="2751901"/>
            <a:ext cx="2234567" cy="2959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74DBD0-2BCC-EEE2-8E7F-238B59DD2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895" y="531639"/>
            <a:ext cx="2992056" cy="25882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0F965D3-E388-0B2C-A7E6-8D1121080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342" y="2758855"/>
            <a:ext cx="2567706" cy="38983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5AA899F-F405-1FB1-4B4A-45BF0DF7DE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429" y="3096121"/>
            <a:ext cx="3357811" cy="39101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D4BD68B-67E9-09A5-5C61-B948D4205B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0981" y="1187519"/>
            <a:ext cx="2959815" cy="369977"/>
          </a:xfrm>
          <a:prstGeom prst="rect">
            <a:avLst/>
          </a:prstGeom>
        </p:spPr>
      </p:pic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01770F96-4D5E-07AE-09E8-B899ED2E6704}"/>
              </a:ext>
            </a:extLst>
          </p:cNvPr>
          <p:cNvCxnSpPr>
            <a:cxnSpLocks/>
          </p:cNvCxnSpPr>
          <p:nvPr/>
        </p:nvCxnSpPr>
        <p:spPr>
          <a:xfrm flipH="1">
            <a:off x="7996484" y="1268958"/>
            <a:ext cx="914924" cy="267672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>
            <a:extLst>
              <a:ext uri="{FF2B5EF4-FFF2-40B4-BE49-F238E27FC236}">
                <a16:creationId xmlns:a16="http://schemas.microsoft.com/office/drawing/2014/main" id="{8878E334-0169-A540-0ADF-A1DA98B8D3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3437" y="811472"/>
            <a:ext cx="1477451" cy="4029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3045807-BA42-E33D-1571-06725E256E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905" y="3477850"/>
            <a:ext cx="4740927" cy="3174516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A03B6A12-2C62-E3C5-252C-0A8C6C8DA8AC}"/>
              </a:ext>
            </a:extLst>
          </p:cNvPr>
          <p:cNvSpPr/>
          <p:nvPr/>
        </p:nvSpPr>
        <p:spPr>
          <a:xfrm>
            <a:off x="6613582" y="2758972"/>
            <a:ext cx="1743340" cy="3428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6CCF749-BB46-8B55-F4F8-F2C9200C59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6123" y="3305911"/>
            <a:ext cx="4215285" cy="53226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C8BF34D-4C1F-53E6-B392-87CDA42058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1718" y="1583065"/>
            <a:ext cx="2173965" cy="27492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2B459A1-2AF7-FBF9-7DE1-97D21117D7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10778" y="1596707"/>
            <a:ext cx="780018" cy="2925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8AA05AA-3608-F73A-2278-D703034DECC9}"/>
              </a:ext>
            </a:extLst>
          </p:cNvPr>
          <p:cNvSpPr txBox="1"/>
          <p:nvPr/>
        </p:nvSpPr>
        <p:spPr>
          <a:xfrm>
            <a:off x="5294598" y="4001294"/>
            <a:ext cx="230749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0" dirty="0"/>
              <a:t>BM: </a:t>
            </a:r>
            <a:r>
              <a:rPr lang="en-US" altLang="zh-CN" b="0" dirty="0" err="1">
                <a:solidFill>
                  <a:srgbClr val="FF0000"/>
                </a:solidFill>
              </a:rPr>
              <a:t>B</a:t>
            </a:r>
            <a:r>
              <a:rPr lang="en-US" altLang="zh-CN" b="0" dirty="0" err="1"/>
              <a:t>odeker</a:t>
            </a:r>
            <a:r>
              <a:rPr lang="en-US" altLang="zh-CN" b="0" dirty="0"/>
              <a:t> and </a:t>
            </a:r>
            <a:r>
              <a:rPr lang="en-US" altLang="zh-CN" b="0" dirty="0">
                <a:solidFill>
                  <a:srgbClr val="FF0000"/>
                </a:solidFill>
              </a:rPr>
              <a:t>M</a:t>
            </a:r>
            <a:r>
              <a:rPr lang="en-US" altLang="zh-CN" b="0" dirty="0"/>
              <a:t>oore</a:t>
            </a:r>
          </a:p>
          <a:p>
            <a:r>
              <a:rPr lang="en-US" altLang="zh-CN" b="0" dirty="0"/>
              <a:t>[1703.08215]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2474556-8043-24DF-9673-FE302A214B34}"/>
                  </a:ext>
                </a:extLst>
              </p:cNvPr>
              <p:cNvSpPr txBox="1"/>
              <p:nvPr/>
            </p:nvSpPr>
            <p:spPr>
              <a:xfrm>
                <a:off x="5445517" y="5052376"/>
                <a:ext cx="26532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b="0" dirty="0"/>
                  <a:t> is the ratio of effective </a:t>
                </a:r>
                <a:r>
                  <a:rPr lang="en-US" altLang="zh-CN" b="0" dirty="0" err="1"/>
                  <a:t>dof</a:t>
                </a:r>
                <a:endParaRPr lang="en-US" altLang="zh-CN" b="0" dirty="0"/>
              </a:p>
              <a:p>
                <a:r>
                  <a:rPr lang="en-US" altLang="zh-CN" dirty="0"/>
                  <a:t>between two phases</a:t>
                </a:r>
                <a:endParaRPr lang="en-US" altLang="zh-CN" b="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2474556-8043-24DF-9673-FE302A214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517" y="5052376"/>
                <a:ext cx="2653290" cy="553998"/>
              </a:xfrm>
              <a:prstGeom prst="rect">
                <a:avLst/>
              </a:prstGeom>
              <a:blipFill>
                <a:blip r:embed="rId14"/>
                <a:stretch>
                  <a:fillRect l="-5275" t="-14286" r="-4587" b="-24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B3DAB3CF-4CE7-5D97-821C-A4876EF718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94598" y="4629290"/>
            <a:ext cx="1263715" cy="3556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76E7F6-CE6E-A77A-EEF9-257E28E10C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14638" y="5711158"/>
            <a:ext cx="3866457" cy="96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0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95D2A-EF14-9F1E-757B-CB9E52E0F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80AEF-0041-2EE3-B32E-8E68ADEA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525D9-8C36-A79A-270A-6BE0809E1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sz="2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D5A56EF-9904-4143-EF37-09EC43E9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21" y="4041118"/>
            <a:ext cx="4032007" cy="264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C3F44C7-83F5-B568-F046-7B94FAC66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27062"/>
            <a:ext cx="4228819" cy="276305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FCD5F5E-2C5F-74EB-4AF5-EBE3577B7D32}"/>
              </a:ext>
            </a:extLst>
          </p:cNvPr>
          <p:cNvSpPr txBox="1"/>
          <p:nvPr/>
        </p:nvSpPr>
        <p:spPr>
          <a:xfrm>
            <a:off x="7005090" y="313460"/>
            <a:ext cx="11108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</a:rPr>
              <a:t>2402.15408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FF0EFD2-6298-5A49-C977-1FF45B863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326591"/>
            <a:ext cx="3839178" cy="24898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3C23A6B-4E33-A6A5-B94D-A94C169A1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29" y="1290080"/>
            <a:ext cx="3977755" cy="25695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C8FFEFC-50DC-B50F-EE37-AF5047C78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313460"/>
            <a:ext cx="5651620" cy="62539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652AF83-385F-DD2F-B1DA-D48CA6E29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86" y="887125"/>
            <a:ext cx="4240304" cy="3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6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559A9-437B-F8E6-3FD1-566691D1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425CE-D8DF-418C-D646-F2F295F5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D3040B-B24E-C0C0-2DBD-9CD395785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SM + singlet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equations</a:t>
            </a:r>
            <a:endParaRPr lang="zh-CN" altLang="en-US" sz="2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23C5334-832F-6CCF-424A-366925C9FA74}"/>
              </a:ext>
            </a:extLst>
          </p:cNvPr>
          <p:cNvSpPr txBox="1"/>
          <p:nvPr/>
        </p:nvSpPr>
        <p:spPr>
          <a:xfrm>
            <a:off x="7005090" y="313460"/>
            <a:ext cx="11108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</a:rPr>
              <a:t>2402.15408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F1F0FC-775A-0E3A-CED6-4B62AEDFC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520" y="1728711"/>
            <a:ext cx="5487452" cy="6189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866C0DF-1F4C-A307-09C2-05132129F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20" y="2349307"/>
            <a:ext cx="5534955" cy="916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0B28853-939E-10CE-D5FF-1E74F03B4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449" y="3333065"/>
            <a:ext cx="3377342" cy="12206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7B2EB80-43C1-856C-CF88-23F7F2E95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82" y="3691883"/>
            <a:ext cx="3225595" cy="104278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331D1B4-7A43-B437-11C6-C26A8D328B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82" y="4783120"/>
            <a:ext cx="5137897" cy="9160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AD34CB-515A-B81B-03BF-7A02A5A10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0466" y="5118589"/>
            <a:ext cx="1270065" cy="37466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B5EBF64-E129-E0DC-304D-DA0D5AA13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786" y="4803202"/>
            <a:ext cx="1454225" cy="38102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68B05D84-A407-41EF-8288-C3CB850ED7B4}"/>
              </a:ext>
            </a:extLst>
          </p:cNvPr>
          <p:cNvSpPr txBox="1"/>
          <p:nvPr/>
        </p:nvSpPr>
        <p:spPr>
          <a:xfrm>
            <a:off x="928381" y="5834153"/>
            <a:ext cx="20329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</a:rPr>
              <a:t>Something is missing!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ACBE69-6642-186A-6987-C8FB0BB2F5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0637" y="5732342"/>
            <a:ext cx="4915623" cy="550843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ED575DFB-9C16-C550-7D8A-7ED050F370FF}"/>
              </a:ext>
            </a:extLst>
          </p:cNvPr>
          <p:cNvSpPr/>
          <p:nvPr/>
        </p:nvSpPr>
        <p:spPr>
          <a:xfrm>
            <a:off x="6364786" y="5847597"/>
            <a:ext cx="1195745" cy="3428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97F0A5E-BD06-23DB-150C-027F66821217}"/>
              </a:ext>
            </a:extLst>
          </p:cNvPr>
          <p:cNvSpPr txBox="1"/>
          <p:nvPr/>
        </p:nvSpPr>
        <p:spPr>
          <a:xfrm>
            <a:off x="6449649" y="6245270"/>
            <a:ext cx="11108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</a:rPr>
              <a:t>2303.18216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818CC4BA-21F3-1198-A839-2792D3DAD9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846" y="471325"/>
            <a:ext cx="5651620" cy="62539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E84E576-38A9-83DD-CDE4-D945DEE635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082" y="1044990"/>
            <a:ext cx="4240304" cy="3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7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4D7E3-CAA6-0667-5E50-4165CCDE0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C4F8E1-0340-DB89-C355-7D2C45E9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Out-of-equilibrium effect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51A7A3-40E3-13A8-73E1-025637A0C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sz="2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B3084B-07E3-A987-60E7-68DEFED7C3F4}"/>
              </a:ext>
            </a:extLst>
          </p:cNvPr>
          <p:cNvSpPr txBox="1"/>
          <p:nvPr/>
        </p:nvSpPr>
        <p:spPr>
          <a:xfrm>
            <a:off x="7005090" y="313460"/>
            <a:ext cx="11108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</a:rPr>
              <a:t>2303.18216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8179982-6DC2-DD73-0EFF-62BEC12E2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29" y="2855885"/>
            <a:ext cx="4511002" cy="59856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3150C71-2F28-2288-A6DA-F0C85F7EE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31" y="1623182"/>
            <a:ext cx="3787092" cy="102468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A5F3C16-9F3B-6994-1908-1875C766A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182" y="1690689"/>
            <a:ext cx="4195816" cy="109003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8908E67-5759-60E1-B2ED-CE3274DDE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427" y="3079781"/>
            <a:ext cx="1270065" cy="37466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22AFB88-2687-C36A-6D86-01A2A6DBC3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747" y="2764394"/>
            <a:ext cx="1454225" cy="38102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8801AE4-AD37-8809-E587-0596988AC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323" y="3742441"/>
            <a:ext cx="4296871" cy="290969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513F91E-DC69-E16D-49FE-84D0AB0F4D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5036" y="3742441"/>
            <a:ext cx="4258677" cy="28354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13C2E33-34EE-E087-BB8B-F4BB262574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09" y="389120"/>
            <a:ext cx="6654326" cy="9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3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53ED8-8A0D-C76C-CA9E-3019077DD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93A740-86C9-F09F-6F87-ADBFB0D8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result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4AAFA8-49DA-99A3-1537-D941CEDF3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sz="2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316D8AF-01D0-BDFE-8DA6-1BE87F09A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21" y="4041118"/>
            <a:ext cx="4032007" cy="264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18A4A51-E005-028F-5BB6-0A0CE382F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27062"/>
            <a:ext cx="4228819" cy="276305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A46AE75-A542-13B0-7AFD-DEFDA9EB4ADB}"/>
              </a:ext>
            </a:extLst>
          </p:cNvPr>
          <p:cNvSpPr txBox="1"/>
          <p:nvPr/>
        </p:nvSpPr>
        <p:spPr>
          <a:xfrm>
            <a:off x="7005090" y="313460"/>
            <a:ext cx="11108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</a:rPr>
              <a:t>2402.15408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D7DA5D3-708A-25C5-0DF7-A5511AEBB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326591"/>
            <a:ext cx="3839178" cy="24898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6986F8D-E100-3588-9755-9543A4513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29" y="1290080"/>
            <a:ext cx="3977755" cy="25695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8CE51F4-8B8D-734B-2F24-B5CD28274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313460"/>
            <a:ext cx="5651620" cy="62539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64FCF5-A66D-0E45-DB1D-D7CEABBBB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86" y="887125"/>
            <a:ext cx="4240304" cy="3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9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48C2ED-7366-D8BC-5420-BCE5E8A6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with my result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74F0D22-3A14-84E0-0E97-C3AD0D3E5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/>
                  <a:t>Entropy production rate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using W-Y Ai’s method</a:t>
                </a:r>
              </a:p>
              <a:p>
                <a:pPr lvl="1"/>
                <a:endParaRPr lang="en-US" altLang="zh-CN" sz="2000" dirty="0"/>
              </a:p>
              <a:p>
                <a:pPr lvl="1"/>
                <a:r>
                  <a:rPr lang="en-US" altLang="zh-CN" sz="2000" dirty="0"/>
                  <a:t>I will check it later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74F0D22-3A14-84E0-0E97-C3AD0D3E5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 b="-1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CE2C04F-5209-E042-4A75-9A170F506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54" y="2200871"/>
            <a:ext cx="4642089" cy="27306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2EC6C80-E144-E5CE-4E7A-B02A39E79E08}"/>
                  </a:ext>
                </a:extLst>
              </p:cNvPr>
              <p:cNvSpPr txBox="1"/>
              <p:nvPr/>
            </p:nvSpPr>
            <p:spPr>
              <a:xfrm>
                <a:off x="5517743" y="2261565"/>
                <a:ext cx="2855141" cy="107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2EC6C80-E144-E5CE-4E7A-B02A39E79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43" y="2261565"/>
                <a:ext cx="2855141" cy="1075103"/>
              </a:xfrm>
              <a:prstGeom prst="rect">
                <a:avLst/>
              </a:prstGeom>
              <a:blipFill>
                <a:blip r:embed="rId4"/>
                <a:stretch>
                  <a:fillRect l="-8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ED892BB-02F9-E862-7372-00A8CFAB2C28}"/>
                  </a:ext>
                </a:extLst>
              </p:cNvPr>
              <p:cNvSpPr txBox="1"/>
              <p:nvPr/>
            </p:nvSpPr>
            <p:spPr>
              <a:xfrm>
                <a:off x="5511547" y="3566191"/>
                <a:ext cx="321491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dirty="0"/>
                  <a:t>Is it s</a:t>
                </a:r>
                <a:r>
                  <a:rPr lang="en-US" altLang="zh-CN" b="0" dirty="0"/>
                  <a:t>mall enough to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≃0</m:t>
                    </m:r>
                  </m:oMath>
                </a14:m>
                <a:r>
                  <a:rPr lang="en-US" altLang="zh-CN" b="0" dirty="0"/>
                  <a:t>?</a:t>
                </a:r>
              </a:p>
              <a:p>
                <a:r>
                  <a:rPr lang="en-US" altLang="zh-CN" b="0" dirty="0"/>
                  <a:t>But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b="0" dirty="0"/>
                  <a:t> is also small,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0.03~0.08</m:t>
                    </m:r>
                  </m:oMath>
                </a14:m>
                <a:r>
                  <a:rPr lang="en-US" altLang="zh-CN" b="0" dirty="0"/>
                  <a:t>.</a:t>
                </a: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ED892BB-02F9-E862-7372-00A8CFAB2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547" y="3566191"/>
                <a:ext cx="3214919" cy="553998"/>
              </a:xfrm>
              <a:prstGeom prst="rect">
                <a:avLst/>
              </a:prstGeom>
              <a:blipFill>
                <a:blip r:embed="rId5"/>
                <a:stretch>
                  <a:fillRect l="-4356" t="-14286" r="-3598" b="-25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E200E630-BCD0-5751-FCCF-F9853018C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764" y="5366902"/>
            <a:ext cx="2349621" cy="37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94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1570</TotalTime>
  <Words>141</Words>
  <Application>Microsoft Office PowerPoint</Application>
  <PresentationFormat>全屏显示(4:3)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主题​​</vt:lpstr>
      <vt:lpstr>PowerPoint 演示文稿</vt:lpstr>
      <vt:lpstr>References</vt:lpstr>
      <vt:lpstr>Matching method</vt:lpstr>
      <vt:lpstr>Matching method</vt:lpstr>
      <vt:lpstr>Numerical result</vt:lpstr>
      <vt:lpstr>Numerical result</vt:lpstr>
      <vt:lpstr>Out-of-equilibrium effect</vt:lpstr>
      <vt:lpstr>Numerical result</vt:lpstr>
      <vt:lpstr>Comparison with my result</vt:lpstr>
      <vt:lpstr>Thanks for your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Spinodal decomposition</dc:title>
  <dc:creator>典为 王</dc:creator>
  <cp:lastModifiedBy>典为 王</cp:lastModifiedBy>
  <cp:revision>33</cp:revision>
  <dcterms:created xsi:type="dcterms:W3CDTF">2023-11-14T04:20:42Z</dcterms:created>
  <dcterms:modified xsi:type="dcterms:W3CDTF">2024-03-13T20:13:08Z</dcterms:modified>
</cp:coreProperties>
</file>