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09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3" r:id="rId3"/>
    <p:sldId id="410" r:id="rId4"/>
    <p:sldId id="411" r:id="rId5"/>
    <p:sldId id="415" r:id="rId6"/>
    <p:sldId id="412" r:id="rId7"/>
    <p:sldId id="413" r:id="rId8"/>
    <p:sldId id="414" r:id="rId9"/>
    <p:sldId id="3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17"/>
    <a:srgbClr val="003A19"/>
    <a:srgbClr val="00461E"/>
    <a:srgbClr val="005022"/>
    <a:srgbClr val="005825"/>
    <a:srgbClr val="002800"/>
    <a:srgbClr val="001E00"/>
    <a:srgbClr val="003C00"/>
    <a:srgbClr val="003200"/>
    <a:srgbClr val="00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6"/>
    <p:restoredTop sz="81879"/>
  </p:normalViewPr>
  <p:slideViewPr>
    <p:cSldViewPr snapToGrid="0" snapToObjects="1">
      <p:cViewPr varScale="1">
        <p:scale>
          <a:sx n="122" d="100"/>
          <a:sy n="122" d="100"/>
        </p:scale>
        <p:origin x="280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9D07011-F617-0D4B-BAAA-A0F6FE4BE5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6D1A812-923A-EC4E-89F4-4FCC7C169E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ED2C9-F8D0-2645-B71A-5822DE90D3FA}" type="datetimeFigureOut">
              <a:t>2024/3/14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420BF5-59EC-F840-834D-C1538722B4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DF3C89-98AE-5240-A7C6-5DE740D11C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9DEDB-D370-5341-AABD-113353CE3211}" type="slidenum"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599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6BE1A-EBEC-6E4F-B3D0-9EEBE2490507}" type="datetimeFigureOut">
              <a:rPr kumimoji="1" lang="zh-CN" altLang="en-US" smtClean="0"/>
              <a:t>2024/3/14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A0B27-4EE5-6442-9424-7A0329C3AC2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60106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4254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5AD3F-FCE9-A457-8F7A-8F7D8D446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FE9F18-5A6F-D554-6130-C23E56D072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2513165-9052-92EB-9BD6-E9F94E7303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3E913A-8B78-A0EE-F64B-917D0895D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203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31D59-17C7-2DBF-CA4C-CB0C8A26A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CDFE2B7-F63A-E9C6-71E9-1821870130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DEDAE30-DFC3-967D-D59B-52D1C83BE6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A3B95E-671D-7B52-6EAE-8044541AEB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8723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5887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7072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87045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8426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B27A0-EB9B-F754-93AB-1A239F5E4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020C5E9-4E9C-309E-C7E8-4A861E4688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654F308-5131-A0BB-6A40-E5A243634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4D013-04D1-9862-E7A6-43C58A2DCB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A0B27-4EE5-6442-9424-7A0329C3AC2A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726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圆角矩形 6">
            <a:extLst>
              <a:ext uri="{FF2B5EF4-FFF2-40B4-BE49-F238E27FC236}">
                <a16:creationId xmlns:a16="http://schemas.microsoft.com/office/drawing/2014/main" id="{FF05A29B-6AD0-C0E5-FB9E-4F38C4DDE2DD}"/>
              </a:ext>
            </a:extLst>
          </p:cNvPr>
          <p:cNvSpPr/>
          <p:nvPr userDrawn="1"/>
        </p:nvSpPr>
        <p:spPr>
          <a:xfrm>
            <a:off x="812799" y="1402663"/>
            <a:ext cx="10521244" cy="1058334"/>
          </a:xfrm>
          <a:prstGeom prst="roundRect">
            <a:avLst/>
          </a:prstGeom>
          <a:solidFill>
            <a:srgbClr val="005825"/>
          </a:solidFill>
          <a:effectLst>
            <a:outerShdw blurRad="50800" dist="38100" dir="654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5802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9EC513C-7159-B2DE-E53A-532013626971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45562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2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F9612BDE-E61E-8D40-84CC-20E6FC2B20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5899" y="2983971"/>
            <a:ext cx="9144000" cy="111389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z="1800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单击此处编辑母版作者信息样式</a:t>
            </a:r>
            <a:endParaRPr lang="en-US" altLang="zh-CN" sz="18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endParaRPr lang="zh-CN" altLang="en-US" sz="1800" dirty="0">
              <a:effectLst/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7" name="圆角矩形 6">
            <a:extLst>
              <a:ext uri="{FF2B5EF4-FFF2-40B4-BE49-F238E27FC236}">
                <a16:creationId xmlns:a16="http://schemas.microsoft.com/office/drawing/2014/main" id="{C18AEC02-5D85-474A-AEAD-FDF12F6D499A}"/>
              </a:ext>
            </a:extLst>
          </p:cNvPr>
          <p:cNvSpPr/>
          <p:nvPr userDrawn="1"/>
        </p:nvSpPr>
        <p:spPr>
          <a:xfrm>
            <a:off x="812799" y="1402663"/>
            <a:ext cx="10521244" cy="1058334"/>
          </a:xfrm>
          <a:prstGeom prst="roundRect">
            <a:avLst/>
          </a:prstGeom>
          <a:solidFill>
            <a:srgbClr val="3138AC"/>
          </a:solidFill>
          <a:effectLst>
            <a:outerShdw blurRad="50800" dist="38100" dir="654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255DDCC-95E7-C241-8F16-FF95178C8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9813"/>
            <a:ext cx="9144000" cy="848376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6871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33FA9A1-7B88-294E-B1D1-5AC0DD001314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43DFE20-DAD3-A14C-8B77-1D0ACFFC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9B6537B7-9F77-B545-841A-0E1FA407E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/>
          <a:lstStyle>
            <a:lvl1pPr marL="273050" indent="-273050">
              <a:buFont typeface="Arial" panose="020B0604020202020204" pitchFamily="34" charset="0"/>
              <a:buChar char="•"/>
              <a:tabLst/>
              <a:defRPr/>
            </a:lvl1pPr>
          </a:lstStyle>
          <a:p>
            <a:r>
              <a:rPr kumimoji="1" lang="zh-CN" altLang="en-US" dirty="0"/>
              <a:t>编辑母版文本样式
第二级
第三级
第四级
第五级</a:t>
            </a:r>
          </a:p>
        </p:txBody>
      </p:sp>
    </p:spTree>
    <p:extLst>
      <p:ext uri="{BB962C8B-B14F-4D97-AF65-F5344CB8AC3E}">
        <p14:creationId xmlns:p14="http://schemas.microsoft.com/office/powerpoint/2010/main" val="507936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CF0BD946-B5BA-504F-80A8-C6749F61BBD3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A5D889-EBC8-A74A-A52D-D35CC5DDD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26067"/>
            <a:ext cx="5181600" cy="5050896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FE8AAB-A6DD-DE43-B7A5-6297E5B86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26067"/>
            <a:ext cx="5181600" cy="5050896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9BF8700A-EE5B-AA44-845F-A932FCA80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78500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0B626A19-E0EE-3344-BECF-578F6B3691A1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EA3DDF-4F2F-1D45-B4D4-3AC2D1E55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FA0345-A7B5-8143-B23D-3DAF7059E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 dirty="0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596A81A-F1A5-2046-B0A4-9C01DF3C2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4CB281C-3506-614C-82B8-B117A79C1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 vert="horz" lIns="91440" tIns="45720" rIns="91440" bIns="45720" rtlCol="0">
            <a:normAutofit/>
          </a:bodyPr>
          <a:lstStyle>
            <a:lvl1pPr marL="273050" indent="-273050">
              <a:buFont typeface="Arial" panose="020B0604020202020204" pitchFamily="34" charset="0"/>
              <a:buChar char="•"/>
              <a:defRPr kumimoji="1" lang="zh-CN" altLang="en-US"/>
            </a:lvl1pPr>
          </a:lstStyle>
          <a:p>
            <a:pPr marL="273050" lvl="0" indent="-273050">
              <a:tabLst/>
            </a:pPr>
            <a:r>
              <a:rPr kumimoji="1" lang="zh-CN" altLang="en-US" dirty="0"/>
              <a:t>编辑母版文本样式
第二级
第三级
第四级
第五级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7CDD2EEB-0526-8546-B03F-B7E03D76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9009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4EFF11A6-A4E9-FC40-BA49-5AB35E591369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D4E12615-0D3B-D24B-BE3C-E1064015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6391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54C3A94-BDDD-4E47-AB7A-34C36F28E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93805"/>
            <a:ext cx="10515600" cy="4983163"/>
          </a:xfrm>
        </p:spPr>
        <p:txBody>
          <a:bodyPr vert="eaVert"/>
          <a:lstStyle>
            <a:lvl1pPr marL="273050" indent="-27305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D296C5C-EBD2-D143-AC4F-0DB23C2C0559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1750240B-728E-0F48-8A04-0C32A05C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94"/>
            <a:ext cx="10515600" cy="84512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0086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0C53BD8-0CCB-788E-AE17-AE62B984A411}"/>
              </a:ext>
            </a:extLst>
          </p:cNvPr>
          <p:cNvSpPr/>
          <p:nvPr userDrawn="1"/>
        </p:nvSpPr>
        <p:spPr>
          <a:xfrm>
            <a:off x="0" y="1"/>
            <a:ext cx="12192000" cy="681036"/>
          </a:xfrm>
          <a:prstGeom prst="rect">
            <a:avLst/>
          </a:prstGeom>
          <a:gradFill>
            <a:gsLst>
              <a:gs pos="40000">
                <a:srgbClr val="005825"/>
              </a:gs>
              <a:gs pos="10000">
                <a:srgbClr val="005825"/>
              </a:gs>
              <a:gs pos="0">
                <a:schemeClr val="bg1"/>
              </a:gs>
            </a:gsLst>
            <a:lin ang="16200000" scaled="1"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35229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95226DD-836B-55F7-5E9C-D2FDD2934973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88367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8A4F70F-98B1-04D3-2408-E654BC94F0CE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393897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4773DB-D916-3ED3-BCBA-2C4A57022277}"/>
              </a:ext>
            </a:extLst>
          </p:cNvPr>
          <p:cNvSpPr/>
          <p:nvPr userDrawn="1"/>
        </p:nvSpPr>
        <p:spPr>
          <a:xfrm>
            <a:off x="0" y="3"/>
            <a:ext cx="12192000" cy="942109"/>
          </a:xfrm>
          <a:prstGeom prst="rect">
            <a:avLst/>
          </a:prstGeom>
          <a:gradFill flip="none" rotWithShape="1">
            <a:gsLst>
              <a:gs pos="40000">
                <a:srgbClr val="2C2DA9"/>
              </a:gs>
              <a:gs pos="13000">
                <a:srgbClr val="2C2DA9"/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44314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4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6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9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B7DBD95-15D1-C252-E40E-5705F81A5923}"/>
              </a:ext>
            </a:extLst>
          </p:cNvPr>
          <p:cNvSpPr/>
          <p:nvPr userDrawn="1"/>
        </p:nvSpPr>
        <p:spPr>
          <a:xfrm>
            <a:off x="0" y="6637860"/>
            <a:ext cx="4078800" cy="220145"/>
          </a:xfrm>
          <a:prstGeom prst="rect">
            <a:avLst/>
          </a:prstGeom>
          <a:solidFill>
            <a:srgbClr val="003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S. Y. Chen (chensy339@mail2.sysu.edu.cn)</a:t>
            </a:r>
            <a:endParaRPr kumimoji="1"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65B4AC4-C667-D0E3-042B-C8C8992DA72E}"/>
              </a:ext>
            </a:extLst>
          </p:cNvPr>
          <p:cNvSpPr/>
          <p:nvPr userDrawn="1"/>
        </p:nvSpPr>
        <p:spPr>
          <a:xfrm>
            <a:off x="4056654" y="6637872"/>
            <a:ext cx="4080000" cy="220133"/>
          </a:xfrm>
          <a:prstGeom prst="rect">
            <a:avLst/>
          </a:prstGeom>
          <a:solidFill>
            <a:srgbClr val="0046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SMOOTH (SYSU)</a:t>
            </a:r>
            <a:endParaRPr kumimoji="1"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4AC0634-208A-55FD-0476-B3E2A4CADB9B}"/>
              </a:ext>
            </a:extLst>
          </p:cNvPr>
          <p:cNvSpPr/>
          <p:nvPr userDrawn="1"/>
        </p:nvSpPr>
        <p:spPr>
          <a:xfrm>
            <a:off x="8112000" y="6637865"/>
            <a:ext cx="4080000" cy="220139"/>
          </a:xfrm>
          <a:prstGeom prst="rect">
            <a:avLst/>
          </a:prstGeom>
          <a:solidFill>
            <a:srgbClr val="005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dirty="0"/>
          </a:p>
        </p:txBody>
      </p:sp>
      <p:sp>
        <p:nvSpPr>
          <p:cNvPr id="10" name="日期占位符 3">
            <a:extLst>
              <a:ext uri="{FF2B5EF4-FFF2-40B4-BE49-F238E27FC236}">
                <a16:creationId xmlns:a16="http://schemas.microsoft.com/office/drawing/2014/main" id="{D77D8B23-14D1-6913-451F-6B9F28F68D03}"/>
              </a:ext>
            </a:extLst>
          </p:cNvPr>
          <p:cNvSpPr txBox="1">
            <a:spLocks/>
          </p:cNvSpPr>
          <p:nvPr userDrawn="1"/>
        </p:nvSpPr>
        <p:spPr>
          <a:xfrm>
            <a:off x="8113307" y="6641586"/>
            <a:ext cx="4080001" cy="216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F440F9D-641C-4980-8EA2-73A2A5B17DD3}" type="datetime4">
              <a:rPr lang="en-US" altLang="zh-CN" sz="1200" smtClean="0">
                <a:latin typeface="Ubuntu Mono" panose="020B0509030602030204" pitchFamily="49" charset="0"/>
              </a:rPr>
              <a:t>March 14, 2024</a:t>
            </a:fld>
            <a:endParaRPr lang="en-US" sz="1200" baseline="0" dirty="0">
              <a:latin typeface="Ubuntu Mono" panose="020B0509030602030204" pitchFamily="49" charset="0"/>
              <a:ea typeface="Hiragino Sans GB W3" panose="020B0300000000000000" pitchFamily="34" charset="-128"/>
            </a:endParaRPr>
          </a:p>
        </p:txBody>
      </p:sp>
      <p:sp>
        <p:nvSpPr>
          <p:cNvPr id="11" name="日期占位符 3">
            <a:extLst>
              <a:ext uri="{FF2B5EF4-FFF2-40B4-BE49-F238E27FC236}">
                <a16:creationId xmlns:a16="http://schemas.microsoft.com/office/drawing/2014/main" id="{D428DE3F-066A-C82B-E2EC-753237268D4D}"/>
              </a:ext>
            </a:extLst>
          </p:cNvPr>
          <p:cNvSpPr txBox="1">
            <a:spLocks/>
          </p:cNvSpPr>
          <p:nvPr userDrawn="1"/>
        </p:nvSpPr>
        <p:spPr>
          <a:xfrm>
            <a:off x="10990201" y="6634393"/>
            <a:ext cx="728507" cy="216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F42B4B9-4F4F-DC40-8BF5-0036F3636617}" type="slidenum">
              <a:rPr lang="en-US" sz="1200" smtClean="0">
                <a:latin typeface="Ubuntu Mono" panose="020B0509030602030204" pitchFamily="49" charset="0"/>
              </a:rPr>
              <a:pPr algn="ctr"/>
              <a:t>‹#›</a:t>
            </a:fld>
            <a:endParaRPr lang="en-US" sz="1100" dirty="0">
              <a:solidFill>
                <a:schemeClr val="bg1"/>
              </a:solidFill>
              <a:latin typeface="Ubuntu Mono" panose="020B0509030602030204" pitchFamily="49" charset="0"/>
              <a:ea typeface="Hiragino Sans GB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39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1" r:id="rId14"/>
    <p:sldLayoutId id="2147483702" r:id="rId15"/>
    <p:sldLayoutId id="2147483703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2D936C-EA6B-6145-AD23-DAD309CA30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315" y="1517667"/>
            <a:ext cx="10087583" cy="848376"/>
          </a:xfrm>
          <a:noFill/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kumimoji="1"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MACE</a:t>
            </a:r>
            <a:r>
              <a:rPr kumimoji="1"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量能器信号与本底分析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09E414-2F98-194E-8665-83053DC49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6996" y="2896102"/>
            <a:ext cx="6858000" cy="11138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S. Y. Chen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Sun Yat-Sen University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E44ABD1-1944-F44C-8802-65FB700370FD}"/>
              </a:ext>
            </a:extLst>
          </p:cNvPr>
          <p:cNvSpPr/>
          <p:nvPr/>
        </p:nvSpPr>
        <p:spPr>
          <a:xfrm>
            <a:off x="5168500" y="5807841"/>
            <a:ext cx="18549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91739753-62EA-4A63-AF01-3F6DA5270EB8}" type="datetime4">
              <a:rPr lang="en-US" altLang="zh-CN" sz="1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March 14, 2024</a:t>
            </a:fld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D1C1980-4EF7-0B82-E9B9-B7B4590B6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711" y="4009998"/>
            <a:ext cx="193057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5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1022A-671A-F748-F486-D2A0952CB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04522-981A-77AF-2338-E33DA2E7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Table of Content</a:t>
            </a:r>
            <a:endParaRPr kumimoji="1"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372B4E4-5E01-371A-116A-51BBCFFD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信号分析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束流正电子本底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宇宙射线本底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4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59860-19B6-D836-2F43-D31A22D1E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25BD2A-618E-EC02-B762-C9C3FA299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信号分析</a:t>
            </a:r>
            <a:endParaRPr kumimoji="1" lang="el-GR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9D8EC9-5F8B-D519-025B-C153066C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符合判选方法：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对于同一个事例，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与量能器都有响应；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击中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后，开启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±450 ns</a:t>
            </a: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的时间窗口；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该事例击中两块及以上量能器单元；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Smear</a:t>
            </a: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后选择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3σ</a:t>
            </a:r>
            <a:r>
              <a:rPr lang="zh-CN" altLang="en-US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区间。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394F3B98-D0F9-E866-F97F-021AA1A93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4133" y="1281112"/>
            <a:ext cx="357187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2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信号分析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击中事例数：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25942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9448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信号效率：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36.4%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B3B3F00-BD3B-93E5-0358-F01AC2499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5546" y="997791"/>
            <a:ext cx="4982241" cy="495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20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信号分析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击中事例数：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25942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9448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信号效率：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36.4%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511 keV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光子入射一块单元有时会发生散射，进入其他单元，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最终形成康普顿坪，在谱中占大概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，严重影响探测效率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解决方法：将一个事例的信号相加，关注信号区变为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1022 keV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信号效率：</a:t>
            </a:r>
            <a:r>
              <a:rPr lang="en-US" altLang="zh-CN" sz="1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62.8%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650DB3C-575A-8441-E2ED-76D90B4DF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5804" y="1161789"/>
            <a:ext cx="4573818" cy="453442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B3B3F00-BD3B-93E5-0358-F01AC2499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764" y="2604035"/>
            <a:ext cx="2132569" cy="211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束流正电子本底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模拟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个正电子进入谱仪，有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408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个通过输运线击中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MCP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若按照</a:t>
            </a:r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EMuS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指标，正电子与缪子比例为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0.1%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假设缪子通量为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/s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，则近似为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1.2d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内的本底数量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CDC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符合可能将改善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-4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，近似为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3.8/y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若新缪子源的正电子与缪子比例可降低至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0.01%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近似为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0.38/y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E413460-519F-DD09-AA67-27DB57D66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788" y="1052221"/>
            <a:ext cx="4958890" cy="498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2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宇宙线本底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使用</a:t>
            </a:r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EcoMug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模拟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分钟的宇宙线本底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符合判选后事例数：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CDC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符合可能将改善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1800" baseline="30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-4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，近似为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49.9/y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期望加入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veto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能够完全排除本底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111F2BC-3B57-00CD-38E4-12D51AC1A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926" y="838932"/>
            <a:ext cx="5125799" cy="518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5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BFAF8-5BCC-34FF-BB54-DDBDA24B3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D8BBDF-324E-D9CC-F4A3-BF786CA34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60" y="13855"/>
            <a:ext cx="10515600" cy="648565"/>
          </a:xfrm>
        </p:spPr>
        <p:txBody>
          <a:bodyPr>
            <a:normAutofit/>
          </a:bodyPr>
          <a:lstStyle/>
          <a:p>
            <a:r>
              <a:rPr kumimoji="1"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小节</a:t>
            </a:r>
            <a:endParaRPr kumimoji="1"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98F950-5924-21FE-B71B-13277CE43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908137"/>
            <a:ext cx="11498893" cy="52688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正反缪子素转换事例信号效率为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62.8%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束流正电子本底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3.8/y</a:t>
            </a: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，期望降低一个数量级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宇宙线本底可完全去除，损失信号效率需评估</a:t>
            </a:r>
            <a:endParaRPr lang="en-US" altLang="zh-CN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7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F45E50A-A6D6-C44A-865E-36A3D891D2E2}"/>
              </a:ext>
            </a:extLst>
          </p:cNvPr>
          <p:cNvSpPr/>
          <p:nvPr/>
        </p:nvSpPr>
        <p:spPr>
          <a:xfrm>
            <a:off x="4438398" y="2967335"/>
            <a:ext cx="33152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5400" dirty="0"/>
              <a:t>Thank you!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17348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8003</TotalTime>
  <Words>347</Words>
  <Application>Microsoft Office PowerPoint</Application>
  <PresentationFormat>宽屏</PresentationFormat>
  <Paragraphs>52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Adobe Heiti Std R</vt:lpstr>
      <vt:lpstr>等线</vt:lpstr>
      <vt:lpstr>微软雅黑</vt:lpstr>
      <vt:lpstr>Arial</vt:lpstr>
      <vt:lpstr>Calibri</vt:lpstr>
      <vt:lpstr>Calibri Light</vt:lpstr>
      <vt:lpstr>Times New Roman</vt:lpstr>
      <vt:lpstr>Ubuntu Mono</vt:lpstr>
      <vt:lpstr>Wingdings</vt:lpstr>
      <vt:lpstr>Office 主题​​</vt:lpstr>
      <vt:lpstr>MACE量能器信号与本底分析</vt:lpstr>
      <vt:lpstr>Table of Content</vt:lpstr>
      <vt:lpstr>信号分析</vt:lpstr>
      <vt:lpstr>信号分析</vt:lpstr>
      <vt:lpstr>信号分析</vt:lpstr>
      <vt:lpstr>束流正电子本底</vt:lpstr>
      <vt:lpstr>宇宙线本底</vt:lpstr>
      <vt:lpstr>小节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陈思远</cp:lastModifiedBy>
  <cp:revision>870</cp:revision>
  <cp:lastPrinted>2018-09-14T15:34:13Z</cp:lastPrinted>
  <dcterms:created xsi:type="dcterms:W3CDTF">2018-08-22T08:31:05Z</dcterms:created>
  <dcterms:modified xsi:type="dcterms:W3CDTF">2024-03-14T14:42:54Z</dcterms:modified>
</cp:coreProperties>
</file>