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3"/>
    <p:sldId id="272" r:id="rId4"/>
    <p:sldId id="267" r:id="rId5"/>
    <p:sldId id="268" r:id="rId6"/>
    <p:sldId id="269" r:id="rId7"/>
    <p:sldId id="270" r:id="rId8"/>
    <p:sldId id="271" r:id="rId9"/>
    <p:sldId id="273" r:id="rId10"/>
    <p:sldId id="261" r:id="rId11"/>
    <p:sldId id="276" r:id="rId12"/>
    <p:sldId id="274" r:id="rId13"/>
    <p:sldId id="264" r:id="rId14"/>
    <p:sldId id="265" r:id="rId15"/>
    <p:sldId id="278" r:id="rId16"/>
    <p:sldId id="287" r:id="rId17"/>
    <p:sldId id="277" r:id="rId1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99D1"/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赵诗涵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赵诗涵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赵诗涵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赵诗涵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赵诗涵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赵诗涵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赵诗涵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赵诗涵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赵诗涵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赵诗涵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赵诗涵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8" Type="http://schemas.openxmlformats.org/officeDocument/2006/relationships/image" Target="../media/image41.png"/><Relationship Id="rId7" Type="http://schemas.openxmlformats.org/officeDocument/2006/relationships/image" Target="../media/image40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43.png"/><Relationship Id="rId1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/>
              <a:t>近期进展小结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zh-CN" altLang="en-US"/>
              <a:t>赵诗涵，</a:t>
            </a:r>
            <a:r>
              <a:rPr lang="en-US" altLang="zh-CN"/>
              <a:t>2024-03-15</a:t>
            </a:r>
            <a:endParaRPr lang="en-US" altLang="zh-CN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赵诗涵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信号分布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2108200"/>
            <a:ext cx="5147945" cy="4154170"/>
          </a:xfrm>
        </p:spPr>
        <p:txBody>
          <a:bodyPr>
            <a:normAutofit lnSpcReduction="10000"/>
          </a:bodyPr>
          <a:p>
            <a:pPr>
              <a:lnSpc>
                <a:spcPct val="150000"/>
              </a:lnSpc>
            </a:pPr>
            <a:r>
              <a:rPr lang="zh-CN" altLang="en-US"/>
              <a:t>空间符合通过</a:t>
            </a:r>
            <a:r>
              <a:rPr lang="en-US" altLang="zh-CN"/>
              <a:t>CDC</a:t>
            </a:r>
            <a:r>
              <a:rPr lang="zh-CN" altLang="en-US"/>
              <a:t>测量的电子</a:t>
            </a:r>
            <a:r>
              <a:rPr lang="en-US" altLang="zh-CN"/>
              <a:t>track</a:t>
            </a:r>
            <a:r>
              <a:rPr lang="zh-CN" altLang="en-US"/>
              <a:t>和</a:t>
            </a:r>
            <a:r>
              <a:rPr lang="en-US" altLang="zh-CN"/>
              <a:t>MCP</a:t>
            </a:r>
            <a:r>
              <a:rPr lang="zh-CN" altLang="en-US"/>
              <a:t>测量的正电子投影位置之间的距离完成（</a:t>
            </a:r>
            <a:r>
              <a:rPr lang="en-US" altLang="zh-CN"/>
              <a:t>distance of closest approach</a:t>
            </a:r>
            <a:r>
              <a:rPr lang="zh-CN" altLang="en-US"/>
              <a:t>，</a:t>
            </a:r>
            <a:r>
              <a:rPr lang="en-US" altLang="zh-CN"/>
              <a:t>DCA</a:t>
            </a:r>
            <a:r>
              <a:rPr lang="zh-CN" altLang="en-US"/>
              <a:t>）。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空间分辨率</a:t>
            </a:r>
            <a:r>
              <a:rPr lang="en-US" altLang="zh-CN"/>
              <a:t>2.20mm</a:t>
            </a:r>
            <a:r>
              <a:rPr lang="zh-CN" altLang="en-US"/>
              <a:t>。</a:t>
            </a:r>
            <a:endParaRPr lang="en-US" altLang="zh-CN"/>
          </a:p>
          <a:p>
            <a:pPr>
              <a:lnSpc>
                <a:spcPct val="150000"/>
              </a:lnSpc>
            </a:pPr>
            <a:endParaRPr lang="en-US" altLang="zh-CN" sz="1800"/>
          </a:p>
          <a:p>
            <a:pPr>
              <a:lnSpc>
                <a:spcPct val="150000"/>
              </a:lnSpc>
            </a:pPr>
            <a:endParaRPr lang="en-US" altLang="zh-CN" sz="180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/>
              <a:t>* </a:t>
            </a:r>
            <a:r>
              <a:rPr lang="zh-CN" altLang="en-US" sz="1800"/>
              <a:t>软件更新后</a:t>
            </a:r>
            <a:r>
              <a:rPr lang="en-US" altLang="zh-CN" sz="1800"/>
              <a:t>CDC</a:t>
            </a:r>
            <a:r>
              <a:rPr lang="zh-CN" altLang="en-US" sz="1800"/>
              <a:t>的重建模块还未同步更新，信号的空间分布暂引用去年的重建结果。</a:t>
            </a:r>
            <a:endParaRPr lang="zh-CN" altLang="en-US" sz="1800"/>
          </a:p>
        </p:txBody>
      </p:sp>
      <p:cxnSp>
        <p:nvCxnSpPr>
          <p:cNvPr id="30" name="直接箭头连接符 29"/>
          <p:cNvCxnSpPr/>
          <p:nvPr/>
        </p:nvCxnSpPr>
        <p:spPr>
          <a:xfrm flipV="1">
            <a:off x="6118860" y="2016760"/>
            <a:ext cx="594360" cy="11430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endCxn id="21" idx="3"/>
          </p:cNvCxnSpPr>
          <p:nvPr/>
        </p:nvCxnSpPr>
        <p:spPr>
          <a:xfrm flipV="1">
            <a:off x="10217150" y="1808480"/>
            <a:ext cx="755650" cy="291465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sysDot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弧形 11"/>
          <p:cNvSpPr/>
          <p:nvPr/>
        </p:nvSpPr>
        <p:spPr>
          <a:xfrm>
            <a:off x="6666230" y="715010"/>
            <a:ext cx="2653030" cy="2588260"/>
          </a:xfrm>
          <a:prstGeom prst="arc">
            <a:avLst>
              <a:gd name="adj1" fmla="val 10335398"/>
              <a:gd name="adj2" fmla="val 14599285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>
            <a:off x="6758305" y="1983105"/>
            <a:ext cx="1440000" cy="3746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6666230" y="2021840"/>
            <a:ext cx="189230" cy="71120"/>
          </a:xfrm>
          <a:prstGeom prst="straightConnector1">
            <a:avLst/>
          </a:prstGeom>
          <a:ln w="158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 rot="18720000">
            <a:off x="6007735" y="612140"/>
            <a:ext cx="15055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</a:t>
            </a:r>
            <a:r>
              <a:rPr lang="en-US" altLang="zh-CN" sz="1600" baseline="300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-</a:t>
            </a:r>
            <a:r>
              <a:rPr lang="en-US" altLang="zh-CN" sz="16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track</a:t>
            </a:r>
            <a:endParaRPr lang="en-US" altLang="zh-CN" sz="1600" dirty="0" smtClean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(drift chamber)</a:t>
            </a:r>
            <a:endParaRPr lang="en-US" altLang="zh-CN" sz="1600" dirty="0" smtClean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 rot="900000">
            <a:off x="7525703" y="1688465"/>
            <a:ext cx="8699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</a:t>
            </a:r>
            <a:r>
              <a:rPr lang="en-US" altLang="zh-CN" sz="1600" baseline="30000" dirty="0" smtClean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+</a:t>
            </a:r>
            <a:r>
              <a:rPr lang="en-US" altLang="zh-CN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track</a:t>
            </a:r>
            <a:endParaRPr lang="en-US" altLang="zh-CN" sz="1600" dirty="0" smtClean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(MCP)</a:t>
            </a:r>
            <a:endParaRPr lang="en-US" altLang="zh-CN" sz="1600" dirty="0" smtClean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66230" y="2682240"/>
            <a:ext cx="61150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6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DCA</a:t>
            </a:r>
            <a:endParaRPr lang="en-US" altLang="zh-CN" sz="1600" dirty="0" smtClean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8" name="直接箭头连接符 7"/>
          <p:cNvCxnSpPr>
            <a:stCxn id="7" idx="0"/>
          </p:cNvCxnSpPr>
          <p:nvPr/>
        </p:nvCxnSpPr>
        <p:spPr>
          <a:xfrm flipH="1" flipV="1">
            <a:off x="6781800" y="2108200"/>
            <a:ext cx="190500" cy="574040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弧形 9"/>
          <p:cNvSpPr/>
          <p:nvPr/>
        </p:nvSpPr>
        <p:spPr>
          <a:xfrm>
            <a:off x="9905365" y="715010"/>
            <a:ext cx="2160000" cy="2160000"/>
          </a:xfrm>
          <a:prstGeom prst="arc">
            <a:avLst>
              <a:gd name="adj1" fmla="val 8673094"/>
              <a:gd name="adj2" fmla="val 18288333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 rot="900000">
            <a:off x="6985953" y="2270760"/>
            <a:ext cx="159639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1400" dirty="0" smtClean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(Parallel to z axis)</a:t>
            </a:r>
            <a:endParaRPr lang="en-US" altLang="zh-CN" sz="1400" dirty="0" smtClean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189210" y="131445"/>
            <a:ext cx="15055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</a:t>
            </a:r>
            <a:r>
              <a:rPr lang="en-US" altLang="zh-CN" sz="1600" baseline="300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-</a:t>
            </a:r>
            <a:r>
              <a:rPr lang="en-US" altLang="zh-CN" sz="16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track</a:t>
            </a:r>
            <a:endParaRPr lang="en-US" altLang="zh-CN" sz="1600" dirty="0" smtClean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(drift chamber)</a:t>
            </a:r>
            <a:endParaRPr lang="en-US" altLang="zh-CN" sz="1600" dirty="0" smtClean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" name="流程图: 汇总连接 16"/>
          <p:cNvSpPr/>
          <p:nvPr/>
        </p:nvSpPr>
        <p:spPr>
          <a:xfrm>
            <a:off x="10236200" y="2031365"/>
            <a:ext cx="90000" cy="90805"/>
          </a:xfrm>
          <a:prstGeom prst="flowChartSummingJunction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0309543" y="1975485"/>
            <a:ext cx="8699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e</a:t>
            </a:r>
            <a:r>
              <a:rPr lang="en-US" altLang="zh-CN" sz="1600" baseline="30000" dirty="0" smtClean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+</a:t>
            </a:r>
            <a:r>
              <a:rPr lang="en-US" altLang="zh-CN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track</a:t>
            </a:r>
            <a:endParaRPr lang="en-US" altLang="zh-CN" sz="1600" dirty="0" smtClean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(MCP)</a:t>
            </a:r>
            <a:endParaRPr lang="en-US" altLang="zh-CN" sz="1600" dirty="0" smtClean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0" name="弧形 19"/>
          <p:cNvSpPr/>
          <p:nvPr/>
        </p:nvSpPr>
        <p:spPr>
          <a:xfrm>
            <a:off x="9906000" y="715010"/>
            <a:ext cx="2160000" cy="2160000"/>
          </a:xfrm>
          <a:prstGeom prst="arc">
            <a:avLst>
              <a:gd name="adj1" fmla="val 18312338"/>
              <a:gd name="adj2" fmla="val 18288333"/>
            </a:avLst>
          </a:prstGeom>
          <a:ln w="63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0967720" y="1777365"/>
            <a:ext cx="36000" cy="36000"/>
          </a:xfrm>
          <a:prstGeom prst="ellipse">
            <a:avLst/>
          </a:pr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4" name="直接箭头连接符 23"/>
          <p:cNvCxnSpPr/>
          <p:nvPr/>
        </p:nvCxnSpPr>
        <p:spPr>
          <a:xfrm flipV="1">
            <a:off x="9976485" y="2097405"/>
            <a:ext cx="245745" cy="91440"/>
          </a:xfrm>
          <a:prstGeom prst="straightConnector1">
            <a:avLst/>
          </a:prstGeom>
          <a:ln w="158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9690100" y="2778760"/>
            <a:ext cx="61150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6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DCA</a:t>
            </a:r>
            <a:endParaRPr lang="en-US" altLang="zh-CN" sz="1600" dirty="0" smtClean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6" name="直接箭头连接符 25"/>
          <p:cNvCxnSpPr>
            <a:stCxn id="25" idx="0"/>
          </p:cNvCxnSpPr>
          <p:nvPr/>
        </p:nvCxnSpPr>
        <p:spPr>
          <a:xfrm flipV="1">
            <a:off x="9996170" y="2230755"/>
            <a:ext cx="130810" cy="548005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8524240" y="1894840"/>
            <a:ext cx="108521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8507095" y="1476375"/>
            <a:ext cx="112014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6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Front view</a:t>
            </a:r>
            <a:endParaRPr lang="en-US" altLang="zh-CN" sz="1600" dirty="0" smtClean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立方体 28"/>
          <p:cNvSpPr/>
          <p:nvPr/>
        </p:nvSpPr>
        <p:spPr>
          <a:xfrm>
            <a:off x="5869305" y="1746250"/>
            <a:ext cx="335280" cy="716280"/>
          </a:xfrm>
          <a:prstGeom prst="cube">
            <a:avLst>
              <a:gd name="adj" fmla="val 60606"/>
            </a:avLst>
          </a:prstGeom>
          <a:noFill/>
          <a:ln w="28575" cmpd="sng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5662930" y="2489200"/>
            <a:ext cx="74739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Target</a:t>
            </a:r>
            <a:endParaRPr lang="en-US" altLang="zh-CN" sz="16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2930" y="3343910"/>
            <a:ext cx="3853180" cy="2785745"/>
          </a:xfrm>
          <a:prstGeom prst="rect">
            <a:avLst/>
          </a:prstGeom>
        </p:spPr>
      </p:pic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赵诗涵</a:t>
            </a:r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85325" y="3387725"/>
            <a:ext cx="2712720" cy="26974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59120" y="3461385"/>
            <a:ext cx="3240000" cy="25761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890" y="720725"/>
            <a:ext cx="3240000" cy="257605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8890" y="3461385"/>
            <a:ext cx="3240000" cy="2576315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信号分布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内容占位符 6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1437005"/>
                <a:ext cx="6898005" cy="4740275"/>
              </a:xfrm>
            </p:spPr>
            <p:txBody>
              <a:bodyPr/>
              <a:p>
                <a:pPr>
                  <a:lnSpc>
                    <a:spcPct val="150000"/>
                  </a:lnSpc>
                </a:pPr>
                <a:r>
                  <a:rPr lang="zh-CN" altLang="en-US">
                    <a:sym typeface="+mn-ea"/>
                  </a:rPr>
                  <a:t>正电子飞行时间（</a:t>
                </a:r>
                <a:r>
                  <a:rPr lang="en-US" altLang="zh-CN">
                    <a:sym typeface="+mn-ea"/>
                  </a:rPr>
                  <a:t>TOF</a:t>
                </a:r>
                <a:r>
                  <a:rPr lang="zh-CN" altLang="en-US">
                    <a:sym typeface="+mn-ea"/>
                  </a:rPr>
                  <a:t>）谱用双高斯拟合，图中</a:t>
                </a:r>
                <a:r>
                  <a:rPr lang="en-US" altLang="zh-CN">
                    <a:sym typeface="+mn-ea"/>
                  </a:rPr>
                  <a:t>p0</a:t>
                </a:r>
                <a:r>
                  <a:rPr lang="zh-CN" altLang="en-US">
                    <a:sym typeface="+mn-ea"/>
                  </a:rPr>
                  <a:t>～</a:t>
                </a:r>
                <a:r>
                  <a:rPr lang="en-US" altLang="zh-CN">
                    <a:sym typeface="+mn-ea"/>
                  </a:rPr>
                  <a:t>p5</a:t>
                </a:r>
                <a:r>
                  <a:rPr lang="zh-CN" altLang="en-US">
                    <a:sym typeface="+mn-ea"/>
                  </a:rPr>
                  <a:t>按顺序为两个高斯各自的归一化系数、均值、标准差。</a:t>
                </a:r>
                <a:endParaRPr lang="zh-CN" altLang="en-US"/>
              </a:p>
              <a:p>
                <a:pPr>
                  <a:lnSpc>
                    <a:spcPct val="150000"/>
                  </a:lnSpc>
                </a:pPr>
                <a:r>
                  <a:rPr lang="zh-CN" altLang="en-US"/>
                  <a:t>分布参数如下：</a:t>
                </a:r>
                <a:endParaRPr lang="zh-CN" altLang="en-US"/>
              </a:p>
              <a:p>
                <a:pPr>
                  <a:lnSpc>
                    <a:spcPct val="150000"/>
                  </a:lnSpc>
                </a:pPr>
                <a:endParaRPr lang="zh-CN" altLang="en-US"/>
              </a:p>
              <a:p>
                <a:pPr>
                  <a:lnSpc>
                    <a:spcPct val="150000"/>
                  </a:lnSpc>
                </a:pPr>
                <a:endParaRPr lang="zh-CN" altLang="en-US"/>
              </a:p>
              <a:p>
                <a:pPr>
                  <a:lnSpc>
                    <a:spcPct val="150000"/>
                  </a:lnSpc>
                </a:pPr>
                <a:endParaRPr lang="zh-CN" altLang="en-US"/>
              </a:p>
              <a:p>
                <a:pPr>
                  <a:lnSpc>
                    <a:spcPct val="150000"/>
                  </a:lnSpc>
                </a:pPr>
                <a:r>
                  <a:rPr lang="zh-CN" altLang="en-US">
                    <a:sym typeface="+mn-ea"/>
                  </a:rPr>
                  <a:t>信号区取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TOF</m:t>
                                </m:r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TOF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E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TOF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DCA</m:t>
                                </m:r>
                              </m:num>
                              <m:den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DCA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&lt;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7" name="内容占位符 6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1437005"/>
                <a:ext cx="6898005" cy="4740275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/>
              <p:cNvGraphicFramePr/>
              <p:nvPr/>
            </p:nvGraphicFramePr>
            <p:xfrm>
              <a:off x="1025525" y="3281680"/>
              <a:ext cx="4142105" cy="13779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4415"/>
                    <a:gridCol w="1405255"/>
                    <a:gridCol w="1702435"/>
                  </a:tblGrid>
                  <a:tr h="37211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 sz="1600"/>
                            <a:t>加速电压</a:t>
                          </a:r>
                          <a:endParaRPr lang="zh-CN" altLang="en-US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 sz="1600"/>
                            <a:t>均值（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TOF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600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E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1600"/>
                            <a:t>）</a:t>
                          </a:r>
                          <a:endParaRPr lang="zh-CN" altLang="en-US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 sz="1600"/>
                            <a:t>标准差</a:t>
                          </a:r>
                          <a:r>
                            <a:rPr lang="zh-CN" altLang="en-US" sz="1600">
                              <a:sym typeface="+mn-ea"/>
                            </a:rPr>
                            <a:t>（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600" b="0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TOF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1600">
                              <a:sym typeface="+mn-ea"/>
                            </a:rPr>
                            <a:t>）</a:t>
                          </a:r>
                          <a:endParaRPr lang="zh-CN" altLang="en-US" sz="1600">
                            <a:sym typeface="+mn-ea"/>
                          </a:endParaRPr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600"/>
                            <a:t>3 kV</a:t>
                          </a:r>
                          <a:endParaRPr lang="en-US" altLang="zh-CN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 sz="1600"/>
                            <a:t>160.0</a:t>
                          </a:r>
                          <a:r>
                            <a:rPr lang="en-US" altLang="zh-CN" sz="1600"/>
                            <a:t>7 ns</a:t>
                          </a:r>
                          <a:endParaRPr lang="en-US" altLang="zh-CN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600"/>
                            <a:t>1.527 ns</a:t>
                          </a:r>
                          <a:endParaRPr lang="en-US" altLang="zh-CN" sz="160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600"/>
                            <a:t>5 kV</a:t>
                          </a:r>
                          <a:endParaRPr lang="en-US" altLang="zh-CN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600">
                              <a:sym typeface="+mn-ea"/>
                            </a:rPr>
                            <a:t>124.26 ns</a:t>
                          </a:r>
                          <a:endParaRPr lang="en-US" altLang="zh-CN" sz="1600"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600"/>
                            <a:t>1.009 ns</a:t>
                          </a:r>
                          <a:endParaRPr lang="en-US" altLang="zh-CN" sz="160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600"/>
                            <a:t>7 kV</a:t>
                          </a:r>
                          <a:endParaRPr lang="en-US" altLang="zh-CN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600"/>
                            <a:t>105.27 ns</a:t>
                          </a:r>
                          <a:endParaRPr lang="en-US" altLang="zh-CN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600"/>
                            <a:t>0.7878 ns</a:t>
                          </a:r>
                          <a:endParaRPr lang="en-US" altLang="zh-CN" sz="160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/>
              <p:cNvGraphicFramePr/>
              <p:nvPr/>
            </p:nvGraphicFramePr>
            <p:xfrm>
              <a:off x="1025525" y="3281680"/>
              <a:ext cx="4142105" cy="13779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4415"/>
                    <a:gridCol w="1405255"/>
                    <a:gridCol w="1702435"/>
                  </a:tblGrid>
                  <a:tr h="37211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 sz="1600"/>
                            <a:t>加速电压</a:t>
                          </a:r>
                          <a:endParaRPr lang="zh-CN" alt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600"/>
                            <a:t>3 kV</a:t>
                          </a:r>
                          <a:endParaRPr lang="en-US" altLang="zh-CN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 sz="1600"/>
                            <a:t>160.0</a:t>
                          </a:r>
                          <a:r>
                            <a:rPr lang="en-US" altLang="zh-CN" sz="1600"/>
                            <a:t>7 ns</a:t>
                          </a:r>
                          <a:endParaRPr lang="en-US" altLang="zh-CN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600"/>
                            <a:t>1.527 ns</a:t>
                          </a:r>
                          <a:endParaRPr lang="en-US" altLang="zh-CN" sz="160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600"/>
                            <a:t>5 kV</a:t>
                          </a:r>
                          <a:endParaRPr lang="en-US" altLang="zh-CN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600">
                              <a:sym typeface="+mn-ea"/>
                            </a:rPr>
                            <a:t>124.26 ns</a:t>
                          </a:r>
                          <a:endParaRPr lang="en-US" altLang="zh-CN" sz="1600"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600"/>
                            <a:t>1.009 ns</a:t>
                          </a:r>
                          <a:endParaRPr lang="en-US" altLang="zh-CN" sz="160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600"/>
                            <a:t>7 kV</a:t>
                          </a:r>
                          <a:endParaRPr lang="en-US" altLang="zh-CN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600"/>
                            <a:t>105.27 ns</a:t>
                          </a:r>
                          <a:endParaRPr lang="en-US" altLang="zh-CN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600"/>
                            <a:t>0.7878 ns</a:t>
                          </a:r>
                          <a:endParaRPr lang="en-US" altLang="zh-CN" sz="160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4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509125" y="106870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 kV</a:t>
            </a:r>
            <a:endParaRPr lang="en-US" altLang="zh-CN"/>
          </a:p>
        </p:txBody>
      </p:sp>
      <p:sp>
        <p:nvSpPr>
          <p:cNvPr id="17" name="文本框 16"/>
          <p:cNvSpPr txBox="1"/>
          <p:nvPr/>
        </p:nvSpPr>
        <p:spPr>
          <a:xfrm>
            <a:off x="9509125" y="377126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7 kV</a:t>
            </a:r>
            <a:endParaRPr lang="en-US" altLang="zh-CN"/>
          </a:p>
        </p:txBody>
      </p:sp>
      <p:sp>
        <p:nvSpPr>
          <p:cNvPr id="18" name="文本框 17"/>
          <p:cNvSpPr txBox="1"/>
          <p:nvPr/>
        </p:nvSpPr>
        <p:spPr>
          <a:xfrm>
            <a:off x="6284595" y="377126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5 kV</a:t>
            </a: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赵诗涵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4" name="标题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𝜈𝜈</m:t>
                    </m:r>
                  </m:oMath>
                </a14:m>
                <a:r>
                  <a:rPr lang="en-US" altLang="zh-CN"/>
                  <a:t> </a:t>
                </a:r>
                <a:r>
                  <a:rPr lang="zh-CN"/>
                  <a:t>重要性抽样</a:t>
                </a:r>
                <a:endParaRPr lang="zh-CN"/>
              </a:p>
            </p:txBody>
          </p:sp>
        </mc:Choice>
        <mc:Fallback>
          <p:sp>
            <p:nvSpPr>
              <p:cNvPr id="4" name="标题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1"/>
                <a:stretch>
                  <a:fillRect b="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4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1515745"/>
                <a:ext cx="10515600" cy="4661535"/>
              </a:xfrm>
            </p:spPr>
            <p:txBody>
              <a:bodyPr>
                <a:normAutofit lnSpcReduction="20000"/>
              </a:bodyPr>
              <a:p>
                <a:pPr>
                  <a:lnSpc>
                    <a:spcPct val="140000"/>
                  </a:lnSpc>
                </a:pPr>
                <a:r>
                  <a:rPr lang="zh-CN" altLang="en-US" sz="2000">
                    <a:ea typeface="+mj-ea"/>
                    <a:cs typeface="+mn-lt"/>
                    <a:sym typeface="+mn-ea"/>
                  </a:rPr>
                  <a:t>只采以下相空间区域内的事例：</a:t>
                </a:r>
                <a:endParaRPr lang="en-US" altLang="zh-CN" sz="2000">
                  <a:ea typeface="+mj-ea"/>
                  <a:cs typeface="+mn-lt"/>
                </a:endParaRPr>
              </a:p>
              <a:p>
                <a:pPr marL="914400" lvl="4" indent="0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( 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  <m:t>𝑝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charset="0"/>
                                  <a:ea typeface="+mj-ea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charset="0"/>
                                  <a:ea typeface="+mj-ea"/>
                                  <a:cs typeface="Cambria Math" panose="02040503050406030204" charset="0"/>
                                </a:rPr>
                                <m:t>𝑥𝑦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ea typeface="+mj-ea"/>
                                  <a:cs typeface="Cambria Math" panose="0204050305040603020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charset="0"/>
                                  <a:ea typeface="+mj-ea"/>
                                  <a:cs typeface="Cambria Math" panose="02040503050406030204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&gt;</m:t>
                      </m:r>
                      <m:r>
                        <a:rPr lang="en-US" altLang="zh-CN" sz="2000" i="1">
                          <a:latin typeface="Cambria Math" panose="02040503050406030204" charset="0"/>
                          <a:ea typeface="+mj-ea"/>
                          <a:cs typeface="Cambria Math" panose="02040503050406030204" charset="0"/>
                        </a:rPr>
                        <m:t>𝑒𝐵𝑅</m:t>
                      </m:r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  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charset="0"/>
                          <a:ea typeface="+mj-ea"/>
                          <a:cs typeface="Cambria Math" panose="02040503050406030204" charset="0"/>
                        </a:rPr>
                        <m:t>and</m:t>
                      </m:r>
                      <m:r>
                        <a:rPr lang="en-US" altLang="zh-CN" sz="2000">
                          <a:latin typeface="Cambria Math" panose="02040503050406030204" charset="0"/>
                          <a:ea typeface="+mj-ea"/>
                          <a:cs typeface="Cambria Math" panose="02040503050406030204" charset="0"/>
                        </a:rPr>
                        <m:t> 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  <m:t>𝑥𝑦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charset="0"/>
                                  <a:ea typeface="+mj-ea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charset="0"/>
                                  <a:ea typeface="+mj-ea"/>
                                  <a:cs typeface="Cambria Math" panose="0204050305040603020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&lt;</m:t>
                      </m:r>
                      <m:r>
                        <a:rPr lang="en-US" altLang="zh-CN" sz="2000" i="1">
                          <a:latin typeface="Cambria Math" panose="02040503050406030204" charset="0"/>
                          <a:ea typeface="+mj-ea"/>
                          <a:cs typeface="Cambria Math" panose="02040503050406030204" charset="0"/>
                        </a:rPr>
                        <m:t>𝑒𝐵𝑅</m:t>
                      </m:r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  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charset="0"/>
                          <a:ea typeface="+mj-ea"/>
                          <a:cs typeface="Cambria Math" panose="02040503050406030204" charset="0"/>
                        </a:rPr>
                        <m:t>and</m:t>
                      </m:r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  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  <m:t>𝑥𝑦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charset="0"/>
                                  <a:ea typeface="+mj-ea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charset="0"/>
                                  <a:ea typeface="+mj-ea"/>
                                  <a:cs typeface="Cambria Math" panose="0204050305040603020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&lt;</m:t>
                      </m:r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5</m:t>
                      </m:r>
                      <m:r>
                        <a:rPr lang="en-US" altLang="zh-CN" sz="2000" i="1">
                          <a:latin typeface="Cambria Math" panose="02040503050406030204" charset="0"/>
                          <a:ea typeface="+mj-ea"/>
                          <a:cs typeface="Cambria Math" panose="02040503050406030204" charset="0"/>
                        </a:rPr>
                        <m:t>𝑒𝐵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  <m:t>filter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 )  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charset="0"/>
                          <a:ea typeface="+mj-ea"/>
                          <a:cs typeface="Cambria Math" panose="02040503050406030204" charset="0"/>
                        </a:rPr>
                        <m:t>or</m:t>
                      </m:r>
                    </m:oMath>
                  </m:oMathPara>
                </a14:m>
                <a:endParaRPr lang="en-US" altLang="zh-CN" sz="2000">
                  <a:ea typeface="+mj-ea"/>
                  <a:cs typeface="+mn-lt"/>
                </a:endParaRPr>
              </a:p>
              <a:p>
                <a:pPr marL="914400" lvl="4" indent="0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  <m:t>𝑝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charset="0"/>
                                  <a:ea typeface="+mj-ea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charset="0"/>
                                  <a:ea typeface="+mj-ea"/>
                                  <a:cs typeface="Cambria Math" panose="02040503050406030204" charset="0"/>
                                </a:rPr>
                                <m:t>𝑥𝑦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ea typeface="+mj-ea"/>
                                  <a:cs typeface="Cambria Math" panose="0204050305040603020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charset="0"/>
                                  <a:ea typeface="+mj-ea"/>
                                  <a:cs typeface="Cambria Math" panose="02040503050406030204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&gt;</m:t>
                      </m:r>
                      <m:r>
                        <a:rPr lang="en-US" altLang="zh-CN" sz="2000" i="1">
                          <a:latin typeface="Cambria Math" panose="02040503050406030204" charset="0"/>
                          <a:ea typeface="+mj-ea"/>
                          <a:cs typeface="Cambria Math" panose="02040503050406030204" charset="0"/>
                        </a:rPr>
                        <m:t>𝑒𝐵𝑅</m:t>
                      </m:r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  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charset="0"/>
                          <a:ea typeface="+mj-ea"/>
                          <a:cs typeface="Cambria Math" panose="02040503050406030204" charset="0"/>
                        </a:rPr>
                        <m:t>and</m:t>
                      </m:r>
                      <m:r>
                        <a:rPr lang="en-US" altLang="zh-CN" sz="2000">
                          <a:latin typeface="Cambria Math" panose="02040503050406030204" charset="0"/>
                          <a:ea typeface="+mj-ea"/>
                          <a:cs typeface="Cambria Math" panose="02040503050406030204" charset="0"/>
                        </a:rPr>
                        <m:t> </m:t>
                      </m:r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 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  <m:t>𝑥𝑦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charset="0"/>
                                  <a:ea typeface="+mj-ea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charset="0"/>
                                  <a:ea typeface="+mj-ea"/>
                                  <a:cs typeface="Cambria Math" panose="0204050305040603020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&lt;</m:t>
                      </m:r>
                      <m:r>
                        <a:rPr lang="en-US" altLang="zh-CN" sz="2000" i="1">
                          <a:latin typeface="Cambria Math" panose="02040503050406030204" charset="0"/>
                          <a:ea typeface="+mj-ea"/>
                          <a:cs typeface="Cambria Math" panose="02040503050406030204" charset="0"/>
                        </a:rPr>
                        <m:t>𝑒𝐵𝑅</m:t>
                      </m:r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  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charset="0"/>
                          <a:ea typeface="+mj-ea"/>
                          <a:cs typeface="Cambria Math" panose="02040503050406030204" charset="0"/>
                        </a:rPr>
                        <m:t>and</m:t>
                      </m:r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  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  <m:t>𝑥𝑦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charset="0"/>
                                  <a:ea typeface="+mj-ea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charset="0"/>
                                  <a:ea typeface="+mj-ea"/>
                                  <a:cs typeface="Cambria Math" panose="0204050305040603020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&lt;</m:t>
                      </m:r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5</m:t>
                      </m:r>
                      <m:r>
                        <a:rPr lang="en-US" altLang="zh-CN" sz="2000" i="1">
                          <a:latin typeface="Cambria Math" panose="02040503050406030204" charset="0"/>
                          <a:ea typeface="+mj-ea"/>
                          <a:cs typeface="Cambria Math" panose="02040503050406030204" charset="0"/>
                        </a:rPr>
                        <m:t>𝑒𝐵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  <m:t>filter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 )</m:t>
                      </m:r>
                    </m:oMath>
                  </m:oMathPara>
                </a14:m>
                <a:endParaRPr lang="en-US" altLang="zh-CN" sz="2000">
                  <a:ea typeface="+mj-ea"/>
                  <a:cs typeface="+mn-lt"/>
                </a:endParaRPr>
              </a:p>
              <a:p>
                <a:pPr lvl="0">
                  <a:lnSpc>
                    <a:spcPct val="60000"/>
                  </a:lnSpc>
                </a:pPr>
                <a:r>
                  <a:rPr lang="zh-CN" altLang="en-US" sz="2000">
                    <a:ea typeface="+mj-ea"/>
                    <a:cs typeface="+mn-lt"/>
                    <a:sym typeface="+mn-ea"/>
                  </a:rPr>
                  <a:t>即：</a:t>
                </a:r>
                <a:endParaRPr lang="zh-CN" altLang="en-US" sz="2000">
                  <a:ea typeface="+mj-ea"/>
                  <a:cs typeface="+mn-lt"/>
                </a:endParaRPr>
              </a:p>
              <a:p>
                <a:pPr lvl="1">
                  <a:lnSpc>
                    <a:spcPct val="140000"/>
                  </a:lnSpc>
                </a:pPr>
                <a:r>
                  <a:rPr lang="zh-CN" altLang="en-US">
                    <a:ea typeface="+mj-ea"/>
                    <a:cs typeface="+mn-lt"/>
                    <a:sym typeface="+mn-ea"/>
                  </a:rPr>
                  <a:t>电子横动量足够大，回转半径大于</a:t>
                </a:r>
                <a:r>
                  <a:rPr lang="en-US" altLang="zh-CN">
                    <a:ea typeface="+mj-ea"/>
                    <a:cs typeface="+mn-lt"/>
                    <a:sym typeface="+mn-ea"/>
                  </a:rPr>
                  <a:t>CDC</a:t>
                </a:r>
                <a:r>
                  <a:rPr lang="zh-CN" altLang="en-US">
                    <a:ea typeface="+mj-ea"/>
                    <a:cs typeface="+mn-lt"/>
                    <a:sym typeface="+mn-ea"/>
                  </a:rPr>
                  <a:t>内径，可被</a:t>
                </a:r>
                <a:r>
                  <a:rPr lang="en-US" altLang="zh-CN">
                    <a:ea typeface="+mj-ea"/>
                    <a:cs typeface="+mn-lt"/>
                    <a:sym typeface="+mn-ea"/>
                  </a:rPr>
                  <a:t>CDC</a:t>
                </a:r>
                <a:r>
                  <a:rPr lang="zh-CN" altLang="en-US">
                    <a:ea typeface="+mj-ea"/>
                    <a:cs typeface="+mn-lt"/>
                    <a:sym typeface="+mn-ea"/>
                  </a:rPr>
                  <a:t>探测到；</a:t>
                </a:r>
                <a:endParaRPr lang="zh-CN" altLang="en-US">
                  <a:ea typeface="+mj-ea"/>
                  <a:cs typeface="+mn-lt"/>
                </a:endParaRPr>
              </a:p>
              <a:p>
                <a:pPr lvl="1">
                  <a:lnSpc>
                    <a:spcPct val="140000"/>
                  </a:lnSpc>
                </a:pPr>
                <a:r>
                  <a:rPr lang="zh-CN" altLang="en-US">
                    <a:ea typeface="+mj-ea"/>
                    <a:cs typeface="+mn-lt"/>
                    <a:sym typeface="+mn-ea"/>
                  </a:rPr>
                  <a:t>一个正电子横动量足够小，回转半径小于</a:t>
                </a:r>
                <a:r>
                  <a:rPr lang="en-US" altLang="zh-CN">
                    <a:ea typeface="+mj-ea"/>
                    <a:cs typeface="+mn-lt"/>
                    <a:sym typeface="+mn-ea"/>
                  </a:rPr>
                  <a:t>CDC</a:t>
                </a:r>
                <a:r>
                  <a:rPr lang="zh-CN" altLang="en-US">
                    <a:ea typeface="+mj-ea"/>
                    <a:cs typeface="+mn-lt"/>
                    <a:sym typeface="+mn-ea"/>
                  </a:rPr>
                  <a:t>内径，</a:t>
                </a:r>
                <a:r>
                  <a:rPr lang="en-US" altLang="zh-CN">
                    <a:ea typeface="+mj-ea"/>
                    <a:cs typeface="+mn-lt"/>
                    <a:sym typeface="+mn-ea"/>
                  </a:rPr>
                  <a:t>CDC</a:t>
                </a:r>
                <a:r>
                  <a:rPr lang="zh-CN" altLang="en-US">
                    <a:ea typeface="+mj-ea"/>
                    <a:cs typeface="+mn-lt"/>
                    <a:sym typeface="+mn-ea"/>
                  </a:rPr>
                  <a:t>探测不到；</a:t>
                </a:r>
                <a:endParaRPr lang="zh-CN" altLang="en-US">
                  <a:ea typeface="+mj-ea"/>
                  <a:cs typeface="+mn-lt"/>
                  <a:sym typeface="+mn-ea"/>
                </a:endParaRPr>
              </a:p>
              <a:p>
                <a:pPr lvl="1">
                  <a:lnSpc>
                    <a:spcPct val="140000"/>
                  </a:lnSpc>
                </a:pPr>
                <a:r>
                  <a:rPr lang="zh-CN" altLang="en-US"/>
                  <a:t>另一个正电子回转半径小于</a:t>
                </a:r>
                <a:r>
                  <a:rPr lang="en-US" altLang="zh-CN"/>
                  <a:t>5</a:t>
                </a:r>
                <a:r>
                  <a:rPr lang="zh-CN" altLang="en-US"/>
                  <a:t>倍</a:t>
                </a:r>
                <a:r>
                  <a:rPr lang="en-US" altLang="zh-CN"/>
                  <a:t>filter</a:t>
                </a:r>
                <a:r>
                  <a:rPr lang="zh-CN" altLang="en-US"/>
                  <a:t>间距（大于</a:t>
                </a:r>
                <a:r>
                  <a:rPr lang="en-US" altLang="zh-CN"/>
                  <a:t>5</a:t>
                </a:r>
                <a:r>
                  <a:rPr lang="zh-CN" altLang="en-US"/>
                  <a:t>倍间距的大多被</a:t>
                </a:r>
                <a:r>
                  <a:rPr lang="en-US" altLang="zh-CN"/>
                  <a:t>filter</a:t>
                </a:r>
                <a:r>
                  <a:rPr lang="zh-CN" altLang="en-US"/>
                  <a:t>拦截</a:t>
                </a:r>
                <a:r>
                  <a:rPr lang="zh-CN" altLang="en-US"/>
                  <a:t>）。</a:t>
                </a:r>
                <a:endParaRPr lang="zh-CN" altLang="en-US"/>
              </a:p>
            </p:txBody>
          </p:sp>
        </mc:Choice>
        <mc:Fallback>
          <p:sp>
            <p:nvSpPr>
              <p:cNvPr id="5" name="内容占位符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1515745"/>
                <a:ext cx="10515600" cy="466153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" y="4189730"/>
            <a:ext cx="5458460" cy="2672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690" y="4185285"/>
            <a:ext cx="5467985" cy="267716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赵诗涵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Figure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89900" y="1891030"/>
            <a:ext cx="4102100" cy="30765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p>
                <a:r>
                  <a:rPr lang="zh-CN" altLang="en-US"/>
                  <a:t>带</a:t>
                </a:r>
                <a:r>
                  <a:rPr lang="zh-CN">
                    <a:sym typeface="+mn-ea"/>
                  </a:rPr>
                  <a:t>重要性抽样</a:t>
                </a:r>
                <a:r>
                  <a:rPr lang="zh-CN" altLang="en-US"/>
                  <a:t>的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𝜈𝜈</m:t>
                    </m:r>
                  </m:oMath>
                </a14:m>
                <a:r>
                  <a:rPr lang="zh-CN" altLang="en-US"/>
                  <a:t>分支比</a:t>
                </a:r>
                <a:endParaRPr lang="zh-CN" altLang="en-US"/>
              </a:p>
            </p:txBody>
          </p:sp>
        </mc:Choice>
        <mc:Fallback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1584325"/>
                <a:ext cx="7635875" cy="4592955"/>
              </a:xfrm>
            </p:spPr>
            <p:txBody>
              <a:bodyPr>
                <a:normAutofit lnSpcReduction="10000"/>
              </a:bodyPr>
              <a:p>
                <a:pPr>
                  <a:lnSpc>
                    <a:spcPct val="140000"/>
                  </a:lnSpc>
                </a:pPr>
                <a:r>
                  <a:rPr lang="zh-CN" altLang="en-US"/>
                  <a:t>按照以下</a:t>
                </a:r>
                <a:r>
                  <a:rPr lang="en-US" altLang="zh-CN"/>
                  <a:t>cut</a:t>
                </a:r>
                <a:r>
                  <a:rPr lang="zh-CN" altLang="en-US"/>
                  <a:t>：</a:t>
                </a:r>
                <a:endParaRPr lang="zh-CN" altLang="en-US"/>
              </a:p>
              <a:p>
                <a:pPr marL="0" indent="0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( 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  <m:t>𝑝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charset="0"/>
                                  <a:ea typeface="+mj-ea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charset="0"/>
                                  <a:ea typeface="+mj-ea"/>
                                  <a:cs typeface="Cambria Math" panose="02040503050406030204" charset="0"/>
                                </a:rPr>
                                <m:t>𝑥𝑦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ea typeface="+mj-ea"/>
                                  <a:cs typeface="Cambria Math" panose="0204050305040603020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charset="0"/>
                                  <a:ea typeface="+mj-ea"/>
                                  <a:cs typeface="Cambria Math" panose="02040503050406030204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&gt;</m:t>
                      </m:r>
                      <m:r>
                        <a:rPr lang="en-US" altLang="zh-CN" sz="2000" i="1">
                          <a:latin typeface="Cambria Math" panose="02040503050406030204" charset="0"/>
                          <a:ea typeface="+mj-ea"/>
                          <a:cs typeface="Cambria Math" panose="02040503050406030204" charset="0"/>
                        </a:rPr>
                        <m:t>𝑒𝐵𝑅</m:t>
                      </m:r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  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charset="0"/>
                          <a:ea typeface="+mj-ea"/>
                          <a:cs typeface="Cambria Math" panose="02040503050406030204" charset="0"/>
                        </a:rPr>
                        <m:t>and</m:t>
                      </m:r>
                      <m:r>
                        <a:rPr lang="en-US" altLang="zh-CN" sz="2000">
                          <a:latin typeface="Cambria Math" panose="02040503050406030204" charset="0"/>
                          <a:ea typeface="+mj-ea"/>
                          <a:cs typeface="Cambria Math" panose="02040503050406030204" charset="0"/>
                        </a:rPr>
                        <m:t> 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  <m:t>𝑥𝑦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charset="0"/>
                                  <a:ea typeface="+mj-ea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charset="0"/>
                                  <a:ea typeface="+mj-ea"/>
                                  <a:cs typeface="Cambria Math" panose="0204050305040603020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&lt;</m:t>
                      </m:r>
                      <m:r>
                        <a:rPr lang="en-US" altLang="zh-CN" sz="2000" i="1">
                          <a:latin typeface="Cambria Math" panose="02040503050406030204" charset="0"/>
                          <a:ea typeface="+mj-ea"/>
                          <a:cs typeface="Cambria Math" panose="02040503050406030204" charset="0"/>
                        </a:rPr>
                        <m:t>𝑒𝐵𝑅</m:t>
                      </m:r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  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charset="0"/>
                          <a:ea typeface="+mj-ea"/>
                          <a:cs typeface="Cambria Math" panose="02040503050406030204" charset="0"/>
                        </a:rPr>
                        <m:t>and</m:t>
                      </m:r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  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  <m:t>𝑥𝑦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charset="0"/>
                                  <a:ea typeface="+mj-ea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charset="0"/>
                                  <a:ea typeface="+mj-ea"/>
                                  <a:cs typeface="Cambria Math" panose="0204050305040603020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&lt;</m:t>
                      </m:r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5</m:t>
                      </m:r>
                      <m:r>
                        <a:rPr lang="en-US" altLang="zh-CN" sz="2000" i="1">
                          <a:latin typeface="Cambria Math" panose="02040503050406030204" charset="0"/>
                          <a:ea typeface="+mj-ea"/>
                          <a:cs typeface="Cambria Math" panose="02040503050406030204" charset="0"/>
                        </a:rPr>
                        <m:t>𝑒𝐵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  <m:t>filter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 )  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charset="0"/>
                          <a:ea typeface="+mj-ea"/>
                          <a:cs typeface="Cambria Math" panose="02040503050406030204" charset="0"/>
                        </a:rPr>
                        <m:t>or</m:t>
                      </m:r>
                    </m:oMath>
                  </m:oMathPara>
                </a14:m>
                <a:endParaRPr lang="en-US" altLang="zh-CN" sz="2000">
                  <a:latin typeface="Cambria Math" panose="02040503050406030204" charset="0"/>
                  <a:ea typeface="+mj-ea"/>
                  <a:cs typeface="Cambria Math" panose="02040503050406030204" charset="0"/>
                </a:endParaRPr>
              </a:p>
              <a:p>
                <a:pPr marL="0" indent="0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  <m:t>𝑝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charset="0"/>
                                  <a:ea typeface="+mj-ea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charset="0"/>
                                  <a:ea typeface="+mj-ea"/>
                                  <a:cs typeface="Cambria Math" panose="02040503050406030204" charset="0"/>
                                </a:rPr>
                                <m:t>𝑥𝑦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,</m:t>
                              </m:r>
                              <m:r>
                                <a:rPr lang="en-US" altLang="zh-CN" sz="2000" i="1">
                                  <a:latin typeface="Cambria Math" panose="02040503050406030204" charset="0"/>
                                  <a:ea typeface="+mj-ea"/>
                                  <a:cs typeface="Cambria Math" panose="0204050305040603020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charset="0"/>
                                  <a:ea typeface="+mj-ea"/>
                                  <a:cs typeface="Cambria Math" panose="02040503050406030204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&gt;</m:t>
                      </m:r>
                      <m:r>
                        <a:rPr lang="en-US" altLang="zh-CN" sz="2000" i="1">
                          <a:latin typeface="Cambria Math" panose="02040503050406030204" charset="0"/>
                          <a:ea typeface="+mj-ea"/>
                          <a:cs typeface="Cambria Math" panose="02040503050406030204" charset="0"/>
                        </a:rPr>
                        <m:t>𝑒𝐵𝑅</m:t>
                      </m:r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  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charset="0"/>
                          <a:ea typeface="+mj-ea"/>
                          <a:cs typeface="Cambria Math" panose="02040503050406030204" charset="0"/>
                        </a:rPr>
                        <m:t>and</m:t>
                      </m:r>
                      <m:r>
                        <a:rPr lang="en-US" altLang="zh-CN" sz="2000">
                          <a:latin typeface="Cambria Math" panose="02040503050406030204" charset="0"/>
                          <a:ea typeface="+mj-ea"/>
                          <a:cs typeface="Cambria Math" panose="02040503050406030204" charset="0"/>
                        </a:rPr>
                        <m:t> </m:t>
                      </m:r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 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  <m:t>𝑥𝑦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charset="0"/>
                                  <a:ea typeface="+mj-ea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charset="0"/>
                                  <a:ea typeface="+mj-ea"/>
                                  <a:cs typeface="Cambria Math" panose="0204050305040603020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&lt;</m:t>
                      </m:r>
                      <m:r>
                        <a:rPr lang="en-US" altLang="zh-CN" sz="2000" i="1">
                          <a:latin typeface="Cambria Math" panose="02040503050406030204" charset="0"/>
                          <a:ea typeface="+mj-ea"/>
                          <a:cs typeface="Cambria Math" panose="02040503050406030204" charset="0"/>
                        </a:rPr>
                        <m:t>𝑒𝐵𝑅</m:t>
                      </m:r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  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charset="0"/>
                          <a:ea typeface="+mj-ea"/>
                          <a:cs typeface="Cambria Math" panose="02040503050406030204" charset="0"/>
                        </a:rPr>
                        <m:t>and</m:t>
                      </m:r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  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  <m:t>𝑥𝑦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charset="0"/>
                                  <a:ea typeface="+mj-ea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charset="0"/>
                                  <a:ea typeface="+mj-ea"/>
                                  <a:cs typeface="Cambria Math" panose="0204050305040603020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&lt;</m:t>
                      </m:r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5</m:t>
                      </m:r>
                      <m:r>
                        <a:rPr lang="en-US" altLang="zh-CN" sz="2000" i="1">
                          <a:latin typeface="Cambria Math" panose="02040503050406030204" charset="0"/>
                          <a:ea typeface="+mj-ea"/>
                          <a:cs typeface="Cambria Math" panose="02040503050406030204" charset="0"/>
                        </a:rPr>
                        <m:t>𝑒𝐵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  <m:t>filter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 )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  <a:p>
                <a:pPr algn="l">
                  <a:lnSpc>
                    <a:spcPct val="140000"/>
                  </a:lnSpc>
                  <a:buClrTx/>
                  <a:buSzTx/>
                </a:pPr>
                <a:r>
                  <a:rPr lang="zh-CN" altLang="en-US" sz="2000"/>
                  <a:t>漂移室内径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+mj-ea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ea typeface="+mj-ea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ea typeface="+mj-ea"/>
                        <a:cs typeface="Cambria Math" panose="02040503050406030204" charset="0"/>
                      </a:rPr>
                      <m:t>15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ea typeface="+mj-ea"/>
                        <a:cs typeface="Cambria Math" panose="02040503050406030204" charset="0"/>
                      </a:rPr>
                      <m:t>cm</m:t>
                    </m:r>
                  </m:oMath>
                </a14:m>
                <a:r>
                  <a:rPr lang="zh-CN" altLang="en-US" sz="2000"/>
                  <a:t>，过滤器板距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+mj-ea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+mj-ea"/>
                            <a:cs typeface="Cambria Math" panose="02040503050406030204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charset="0"/>
                            <a:ea typeface="+mj-ea"/>
                            <a:cs typeface="Cambria Math" panose="02040503050406030204" charset="0"/>
                          </a:rPr>
                          <m:t>filter</m:t>
                        </m:r>
                      </m:sub>
                    </m:sSub>
                    <m:r>
                      <a:rPr lang="en-US" altLang="zh-CN">
                        <a:latin typeface="Cambria Math" panose="02040503050406030204" charset="0"/>
                        <a:ea typeface="+mj-ea"/>
                        <a:cs typeface="Cambria Math" panose="02040503050406030204" charset="0"/>
                      </a:rPr>
                      <m:t>=</m:t>
                    </m:r>
                    <m:r>
                      <a:rPr lang="en-US" altLang="zh-CN">
                        <a:latin typeface="Cambria Math" panose="02040503050406030204" charset="0"/>
                        <a:ea typeface="+mj-ea"/>
                        <a:cs typeface="Cambria Math" panose="02040503050406030204" charset="0"/>
                      </a:rPr>
                      <m:t>1</m:t>
                    </m:r>
                    <m:r>
                      <a:rPr lang="en-US" altLang="zh-CN">
                        <a:latin typeface="Cambria Math" panose="02040503050406030204" charset="0"/>
                        <a:ea typeface="+mj-ea"/>
                        <a:cs typeface="Cambria Math" panose="02040503050406030204" charset="0"/>
                      </a:rPr>
                      <m:t>.</m:t>
                    </m:r>
                    <m:r>
                      <a:rPr lang="en-US" altLang="zh-CN">
                        <a:latin typeface="Cambria Math" panose="02040503050406030204" charset="0"/>
                        <a:ea typeface="+mj-ea"/>
                        <a:cs typeface="Cambria Math" panose="02040503050406030204" charset="0"/>
                      </a:rPr>
                      <m:t>153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ea typeface="+mj-ea"/>
                        <a:cs typeface="Cambria Math" panose="02040503050406030204" charset="0"/>
                      </a:rPr>
                      <m:t>mm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ea typeface="+mj-ea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ea typeface="+mj-ea"/>
                  <a:cs typeface="Cambria Math" panose="02040503050406030204" charset="0"/>
                </a:endParaRPr>
              </a:p>
              <a:p>
                <a:pPr algn="l">
                  <a:lnSpc>
                    <a:spcPct val="140000"/>
                  </a:lnSpc>
                  <a:buClrTx/>
                  <a:buSzTx/>
                </a:pPr>
                <a:r>
                  <a:rPr lang="en-US" altLang="zh-CN">
                    <a:sym typeface="+mn-ea"/>
                  </a:rPr>
                  <a:t>mcmule</a:t>
                </a:r>
                <a:r>
                  <a:rPr lang="zh-CN" altLang="en-US">
                    <a:sym typeface="+mn-ea"/>
                  </a:rPr>
                  <a:t>计算的</a:t>
                </a:r>
                <a:r>
                  <a:rPr lang="zh-CN" altLang="en-US" sz="2000"/>
                  <a:t>分支比为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2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2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×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（</a:t>
                </a:r>
                <a:r>
                  <a:rPr lang="zh-CN" altLang="en-US">
                    <a:sym typeface="+mn-ea"/>
                  </a:rPr>
                  <a:t>投点数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40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20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M</m:t>
                    </m:r>
                  </m:oMath>
                </a14:m>
                <a:r>
                  <a:rPr lang="zh-CN" altLang="en-US">
                    <a:sym typeface="+mn-ea"/>
                  </a:rPr>
                  <a:t>个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）。</a:t>
                </a:r>
                <a:endParaRPr lang="zh-CN" altLang="en-US" sz="2000"/>
              </a:p>
              <a:p>
                <a:pPr>
                  <a:lnSpc>
                    <a:spcPct val="100000"/>
                  </a:lnSpc>
                </a:pPr>
                <a:endParaRPr lang="zh-CN" altLang="en-US"/>
              </a:p>
              <a:p>
                <a:pPr>
                  <a:lnSpc>
                    <a:spcPct val="140000"/>
                  </a:lnSpc>
                </a:pPr>
                <a:r>
                  <a:rPr lang="zh-CN" altLang="en-US"/>
                  <a:t>模拟了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个入射缪子，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𝜈𝜈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（带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cut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）分支比设为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1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若考虑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MACE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将要采集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8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s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×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yr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3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15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15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的数据，则该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模拟数据的倍数为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114.12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1584325"/>
                <a:ext cx="7635875" cy="4592955"/>
              </a:xfrm>
              <a:blipFill rotWithShape="1">
                <a:blip r:embed="rId3"/>
                <a:stretch>
                  <a:fillRect r="-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赵诗涵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8642350" y="1723390"/>
                <a:ext cx="2997200" cy="368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𝜈𝜈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的电子能谱：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350" y="1723390"/>
                <a:ext cx="2997200" cy="368935"/>
              </a:xfrm>
              <a:prstGeom prst="rect">
                <a:avLst/>
              </a:prstGeom>
              <a:blipFill rotWithShape="1">
                <a:blip r:embed="rId4"/>
                <a:stretch>
                  <a:fillRect r="-16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本底分布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810760" y="4814570"/>
                <a:ext cx="7244080" cy="1710055"/>
              </a:xfrm>
            </p:spPr>
            <p:txBody>
              <a:bodyPr>
                <a:noAutofit/>
              </a:bodyPr>
              <a:p>
                <a:pPr>
                  <a:lnSpc>
                    <a:spcPct val="100000"/>
                  </a:lnSpc>
                </a:pPr>
                <a:r>
                  <a:rPr lang="zh-CN" altLang="en-US" sz="1600">
                    <a:latin typeface="Cambria Math" panose="02040503050406030204" charset="0"/>
                    <a:cs typeface="Cambria Math" panose="02040503050406030204" charset="0"/>
                  </a:rPr>
                  <a:t>已考虑了探测器的探测效率（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charset="0"/>
                            <a:cs typeface="Cambria Math" panose="02040503050406030204" charset="0"/>
                          </a:rPr>
                          <m:t>CDC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1600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sz="1600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sz="1600" i="1">
                        <a:latin typeface="Cambria Math" panose="02040503050406030204" charset="0"/>
                        <a:cs typeface="Cambria Math" panose="02040503050406030204" charset="0"/>
                      </a:rPr>
                      <m:t>729</m:t>
                    </m:r>
                  </m:oMath>
                </a14:m>
                <a:r>
                  <a:rPr lang="zh-CN" altLang="en-US" sz="1600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charset="0"/>
                            <a:cs typeface="Cambria Math" panose="02040503050406030204" charset="0"/>
                          </a:rPr>
                          <m:t>MCP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1600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sz="1600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sz="1600" i="1">
                        <a:latin typeface="Cambria Math" panose="02040503050406030204" charset="0"/>
                        <a:cs typeface="Cambria Math" panose="02040503050406030204" charset="0"/>
                      </a:rPr>
                      <m:t>64</m:t>
                    </m:r>
                  </m:oMath>
                </a14:m>
                <a:r>
                  <a:rPr lang="zh-CN" altLang="en-US" sz="1600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charset="0"/>
                            <a:cs typeface="Cambria Math" panose="02040503050406030204" charset="0"/>
                          </a:rPr>
                          <m:t>EMC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1600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sz="1600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sz="1600" i="1">
                        <a:latin typeface="Cambria Math" panose="02040503050406030204" charset="0"/>
                        <a:cs typeface="Cambria Math" panose="02040503050406030204" charset="0"/>
                      </a:rPr>
                      <m:t>376</m:t>
                    </m:r>
                  </m:oMath>
                </a14:m>
                <a:r>
                  <a:rPr lang="zh-CN" altLang="en-US" sz="1600">
                    <a:latin typeface="Cambria Math" panose="02040503050406030204" charset="0"/>
                    <a:cs typeface="Cambria Math" panose="02040503050406030204" charset="0"/>
                  </a:rPr>
                  <a:t>）。</a:t>
                </a:r>
                <a:endParaRPr lang="en-US" altLang="zh-CN" sz="16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r>
                      <a:rPr lang="en-US" altLang="zh-CN" sz="1600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r>
                      <a:rPr lang="en-US" altLang="zh-CN" sz="1600" i="1">
                        <a:latin typeface="Cambria Math" panose="02040503050406030204" charset="0"/>
                        <a:cs typeface="Cambria Math" panose="02040503050406030204" charset="0"/>
                      </a:rPr>
                      <m:t>𝜈𝜈</m:t>
                    </m:r>
                  </m:oMath>
                </a14:m>
                <a:r>
                  <a:rPr lang="zh-CN" altLang="en-US" sz="1600">
                    <a:latin typeface="Cambria Math" panose="02040503050406030204" charset="0"/>
                    <a:cs typeface="Cambria Math" panose="02040503050406030204" charset="0"/>
                  </a:rPr>
                  <a:t>产物纵动量较高，本底主要分布在</a:t>
                </a:r>
                <a:r>
                  <a:rPr lang="en-US" altLang="zh-CN" sz="16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charset="0"/>
                        <a:cs typeface="Cambria Math" panose="02040503050406030204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charset="0"/>
                        <a:cs typeface="Cambria Math" panose="02040503050406030204" charset="0"/>
                      </a:rPr>
                      <m:t>TOF</m:t>
                    </m:r>
                  </m:oMath>
                </a14:m>
                <a:r>
                  <a:rPr lang="en-US" altLang="zh-CN" sz="16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sz="1600">
                    <a:latin typeface="Cambria Math" panose="02040503050406030204" charset="0"/>
                    <a:cs typeface="Cambria Math" panose="02040503050406030204" charset="0"/>
                  </a:rPr>
                  <a:t>偏小的条状区域；</a:t>
                </a:r>
                <a:endParaRPr lang="zh-CN" altLang="en-US" sz="16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zh-CN" altLang="en-US" sz="16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条状区域外散布的本底主要来自正电子在</a:t>
                </a:r>
                <a:r>
                  <a:rPr lang="en-US" altLang="zh-CN" sz="16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filter</a:t>
                </a:r>
                <a:r>
                  <a:rPr lang="zh-CN" altLang="en-US" sz="16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上的散射。</a:t>
                </a:r>
                <a:endParaRPr lang="en-US" altLang="zh-CN" sz="16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charset="0"/>
                            <a:cs typeface="Cambria Math" panose="02040503050406030204" charset="0"/>
                          </a:rPr>
                          <m:t>acc</m:t>
                        </m:r>
                        <m:r>
                          <a:rPr lang="en-US" altLang="zh-CN" sz="1600">
                            <a:latin typeface="Cambria Math" panose="02040503050406030204" charset="0"/>
                            <a:cs typeface="Cambria Math" panose="02040503050406030204" charset="0"/>
                          </a:rPr>
                          <m:t>.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1600" i="1">
                        <a:latin typeface="Cambria Math" panose="02040503050406030204" charset="0"/>
                        <a:cs typeface="Cambria Math" panose="02040503050406030204" charset="0"/>
                      </a:rPr>
                      <m:t>5</m:t>
                    </m:r>
                    <m:r>
                      <a:rPr lang="en-US" altLang="zh-CN" sz="1600" i="1">
                        <a:latin typeface="Cambria Math" panose="02040503050406030204" charset="0"/>
                        <a:cs typeface="Cambria Math" panose="02040503050406030204" charset="0"/>
                      </a:rPr>
                      <m:t> </m:t>
                    </m:r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charset="0"/>
                        <a:cs typeface="Cambria Math" panose="02040503050406030204" charset="0"/>
                      </a:rPr>
                      <m:t>kV</m:t>
                    </m:r>
                  </m:oMath>
                </a14:m>
                <a:r>
                  <a:rPr lang="en-US" altLang="zh-CN" sz="16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sz="1600">
                    <a:latin typeface="Cambria Math" panose="02040503050406030204" charset="0"/>
                    <a:cs typeface="Cambria Math" panose="02040503050406030204" charset="0"/>
                  </a:rPr>
                  <a:t>时本底水平最低。</a:t>
                </a:r>
                <a:endParaRPr lang="zh-CN" altLang="en-US" sz="16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10760" y="4814570"/>
                <a:ext cx="7244080" cy="171005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赵诗涵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0" y="1444625"/>
            <a:ext cx="3600000" cy="3283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775" y="1444625"/>
            <a:ext cx="3600000" cy="328325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5590" y="1444625"/>
            <a:ext cx="3600000" cy="32828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6416040" y="453390"/>
                <a:ext cx="4154170" cy="58166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>
                    <a:sym typeface="+mn-ea"/>
                  </a:rPr>
                  <a:t>信号区取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TOF</m:t>
                                </m:r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TOF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E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TOF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DCA</m:t>
                                </m:r>
                              </m:num>
                              <m:den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DCA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&lt;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040" y="453390"/>
                <a:ext cx="4154170" cy="5816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/>
          <p:cNvSpPr txBox="1"/>
          <p:nvPr/>
        </p:nvSpPr>
        <p:spPr>
          <a:xfrm>
            <a:off x="2176145" y="107632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 kV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5775325" y="107632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5 kV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9374505" y="107632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7 kV</a:t>
            </a:r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表格 13"/>
              <p:cNvGraphicFramePr/>
              <p:nvPr/>
            </p:nvGraphicFramePr>
            <p:xfrm>
              <a:off x="922655" y="4864735"/>
              <a:ext cx="3637280" cy="13544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4735"/>
                    <a:gridCol w="1009650"/>
                    <a:gridCol w="1572895"/>
                  </a:tblGrid>
                  <a:tr h="348615"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altLang="zh-CN" sz="1600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𝐚𝐜𝐜</m:t>
                                    </m:r>
                                    <m:r>
                                      <a:rPr lang="en-US" altLang="zh-CN" sz="1600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.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en-US" altLang="zh-CN" sz="1600" b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𝐬𝐢𝐠</m:t>
                                    </m:r>
                                    <m:r>
                                      <a:rPr lang="en-US" altLang="zh-CN" sz="1600" b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. </m:t>
                                    </m:r>
                                    <m:r>
                                      <a:rPr lang="en-US" altLang="zh-CN" sz="1600" b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𝐜𝐮𝐭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600" b="1" i="1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n-US" altLang="zh-CN" sz="1600" b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𝐛𝐤𝐠</m:t>
                                    </m:r>
                                    <m:r>
                                      <a:rPr lang="en-US" altLang="zh-CN" sz="1600" b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.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600" b="1" i="1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/>
                            <a:t>3 kV</a:t>
                          </a:r>
                          <a:endParaRPr lang="en-US" altLang="zh-CN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/>
                            <a:t>0.924</a:t>
                          </a:r>
                          <a:endParaRPr lang="en-US" altLang="zh-CN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/>
                            <a:t>0.439±0.023</a:t>
                          </a:r>
                          <a:endParaRPr lang="en-US" altLang="zh-CN" sz="160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 b="1"/>
                            <a:t>5 kV</a:t>
                          </a:r>
                          <a:endParaRPr lang="en-US" altLang="zh-CN" sz="1600" b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 b="1"/>
                            <a:t>0.926</a:t>
                          </a:r>
                          <a:endParaRPr lang="en-US" altLang="zh-CN" sz="1600" b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 b="1"/>
                            <a:t>0.337</a:t>
                          </a:r>
                          <a:r>
                            <a:rPr lang="en-US" altLang="zh-CN" sz="1600" b="1">
                              <a:sym typeface="+mn-ea"/>
                            </a:rPr>
                            <a:t>±0.020</a:t>
                          </a:r>
                          <a:endParaRPr lang="en-US" altLang="zh-CN" sz="1600" b="1">
                            <a:sym typeface="+mn-ea"/>
                          </a:endParaRPr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/>
                            <a:t>7 kV</a:t>
                          </a:r>
                          <a:endParaRPr lang="en-US" altLang="zh-CN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/>
                            <a:t>0.926</a:t>
                          </a:r>
                          <a:endParaRPr lang="en-US" altLang="zh-CN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/>
                            <a:t>0.517</a:t>
                          </a:r>
                          <a:r>
                            <a:rPr lang="en-US" altLang="zh-CN" sz="1600">
                              <a:sym typeface="+mn-ea"/>
                            </a:rPr>
                            <a:t>±0.025</a:t>
                          </a:r>
                          <a:endParaRPr lang="en-US" altLang="zh-CN" sz="1600">
                            <a:sym typeface="+mn-ea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表格 13"/>
              <p:cNvGraphicFramePr/>
              <p:nvPr/>
            </p:nvGraphicFramePr>
            <p:xfrm>
              <a:off x="922655" y="4864735"/>
              <a:ext cx="3637280" cy="13544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4735"/>
                    <a:gridCol w="1009650"/>
                    <a:gridCol w="1572895"/>
                  </a:tblGrid>
                  <a:tr h="34861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/>
                            <a:t>3 kV</a:t>
                          </a:r>
                          <a:endParaRPr lang="en-US" altLang="zh-CN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/>
                            <a:t>0.924</a:t>
                          </a:r>
                          <a:endParaRPr lang="en-US" altLang="zh-CN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/>
                            <a:t>0.439±0.023</a:t>
                          </a:r>
                          <a:endParaRPr lang="en-US" altLang="zh-CN" sz="160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 b="1"/>
                            <a:t>5 kV</a:t>
                          </a:r>
                          <a:endParaRPr lang="en-US" altLang="zh-CN" sz="1600" b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 b="1"/>
                            <a:t>0.926</a:t>
                          </a:r>
                          <a:endParaRPr lang="en-US" altLang="zh-CN" sz="1600" b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 b="1"/>
                            <a:t>0.337</a:t>
                          </a:r>
                          <a:r>
                            <a:rPr lang="en-US" altLang="zh-CN" sz="1600" b="1">
                              <a:sym typeface="+mn-ea"/>
                            </a:rPr>
                            <a:t>±0.020</a:t>
                          </a:r>
                          <a:endParaRPr lang="en-US" altLang="zh-CN" sz="1600" b="1">
                            <a:sym typeface="+mn-ea"/>
                          </a:endParaRPr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/>
                            <a:t>7 kV</a:t>
                          </a:r>
                          <a:endParaRPr lang="en-US" altLang="zh-CN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/>
                            <a:t>0.926</a:t>
                          </a:r>
                          <a:endParaRPr lang="en-US" altLang="zh-CN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/>
                            <a:t>0.517</a:t>
                          </a:r>
                          <a:r>
                            <a:rPr lang="en-US" altLang="zh-CN" sz="1600">
                              <a:sym typeface="+mn-ea"/>
                            </a:rPr>
                            <a:t>±0.025</a:t>
                          </a:r>
                          <a:endParaRPr lang="en-US" altLang="zh-CN" sz="1600">
                            <a:sym typeface="+mn-ea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电子横动量</a:t>
            </a:r>
            <a:r>
              <a:rPr lang="zh-CN" altLang="en-US">
                <a:sym typeface="+mn-ea"/>
              </a:rPr>
              <a:t>筛选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1544955"/>
                <a:ext cx="6816090" cy="1055370"/>
              </a:xfrm>
            </p:spPr>
            <p:txBody>
              <a:bodyPr/>
              <a:p>
                <a:pPr>
                  <a:lnSpc>
                    <a:spcPct val="150000"/>
                  </a:lnSpc>
                </a:pP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</a:rPr>
                  <a:t>进入信号区的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sSup>
                      <m:sSup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𝜈𝜈</m:t>
                    </m:r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</a:rPr>
                  <a:t>中，高能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</a:rPr>
                  <a:t>的横动量越高，则低能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</a:rPr>
                  <a:t>的横动量倾向于更低。可利用这一特性进一步压制本底。</a:t>
                </a:r>
                <a:endParaRPr lang="zh-CN" altLang="en-US" sz="18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1544955"/>
                <a:ext cx="6816090" cy="105537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赵诗涵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16" name="组合 15"/>
          <p:cNvGrpSpPr>
            <a:grpSpLocks noChangeAspect="1"/>
          </p:cNvGrpSpPr>
          <p:nvPr/>
        </p:nvGrpSpPr>
        <p:grpSpPr>
          <a:xfrm>
            <a:off x="7674610" y="25400"/>
            <a:ext cx="4080510" cy="2612390"/>
            <a:chOff x="9806" y="2473"/>
            <a:chExt cx="8074" cy="5169"/>
          </a:xfrm>
        </p:grpSpPr>
        <p:grpSp>
          <p:nvGrpSpPr>
            <p:cNvPr id="12" name="组合 11"/>
            <p:cNvGrpSpPr/>
            <p:nvPr/>
          </p:nvGrpSpPr>
          <p:grpSpPr>
            <a:xfrm>
              <a:off x="9806" y="2473"/>
              <a:ext cx="8074" cy="5169"/>
              <a:chOff x="9061" y="129"/>
              <a:chExt cx="8074" cy="5169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061" y="129"/>
                <a:ext cx="8074" cy="5169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文本框 7"/>
                  <p:cNvSpPr txBox="1"/>
                  <p:nvPr/>
                </p:nvSpPr>
                <p:spPr>
                  <a:xfrm>
                    <a:off x="13701" y="2152"/>
                    <a:ext cx="2914" cy="6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pPr algn="ctr"/>
                    <a:r>
                      <a:rPr lang="zh-CN" altLang="en-US" sz="1400" b="1"/>
                      <a:t>信号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1400" b="1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1400" b="1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zh-CN" sz="1400" b="1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−</m:t>
                            </m:r>
                          </m:sup>
                        </m:sSup>
                      </m:oMath>
                    </a14:m>
                    <a:r>
                      <a:rPr lang="zh-CN" altLang="en-US" sz="1400" b="1">
                        <a:latin typeface="Cambria Math" panose="02040503050406030204" charset="0"/>
                        <a:cs typeface="Cambria Math" panose="02040503050406030204" charset="0"/>
                      </a:rPr>
                      <a:t>横动量谱</a:t>
                    </a:r>
                    <a:endParaRPr lang="zh-CN" altLang="en-US" sz="1400" b="1">
                      <a:latin typeface="Cambria Math" panose="02040503050406030204" charset="0"/>
                      <a:cs typeface="Cambria Math" panose="02040503050406030204" charset="0"/>
                    </a:endParaRPr>
                  </a:p>
                </p:txBody>
              </p:sp>
            </mc:Choice>
            <mc:Fallback>
              <p:sp>
                <p:nvSpPr>
                  <p:cNvPr id="8" name="文本框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701" y="2152"/>
                    <a:ext cx="2914" cy="607"/>
                  </a:xfrm>
                  <a:prstGeom prst="rect">
                    <a:avLst/>
                  </a:prstGeom>
                  <a:blipFill rotWithShape="1">
                    <a:blip r:embed="rId3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" name="文本框 8"/>
                  <p:cNvSpPr txBox="1"/>
                  <p:nvPr/>
                </p:nvSpPr>
                <p:spPr>
                  <a:xfrm>
                    <a:off x="11327" y="1197"/>
                    <a:ext cx="3212" cy="6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pPr algn="ctr"/>
                    <a:r>
                      <a:rPr lang="zh-CN" altLang="en-US" sz="1400" b="1">
                        <a:solidFill>
                          <a:srgbClr val="7D99D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a:t>本底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1400" b="1" i="1">
                                <a:solidFill>
                                  <a:srgbClr val="7D99D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1400" b="1" i="1">
                                <a:solidFill>
                                  <a:srgbClr val="7D99D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zh-CN" sz="1400" b="1" i="1">
                                <a:solidFill>
                                  <a:srgbClr val="7D99D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−</m:t>
                            </m:r>
                          </m:sup>
                        </m:sSup>
                      </m:oMath>
                    </a14:m>
                    <a:r>
                      <a:rPr lang="zh-CN" altLang="en-US" sz="1400" b="1">
                        <a:solidFill>
                          <a:srgbClr val="7D99D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a:t>横动量谱</a:t>
                    </a:r>
                    <a:endParaRPr lang="zh-CN" altLang="en-US" sz="1400" b="1">
                      <a:solidFill>
                        <a:srgbClr val="7D99D1"/>
                      </a:solidFill>
                      <a:latin typeface="Cambria Math" panose="02040503050406030204" charset="0"/>
                      <a:cs typeface="Cambria Math" panose="02040503050406030204" charset="0"/>
                    </a:endParaRPr>
                  </a:p>
                </p:txBody>
              </p:sp>
            </mc:Choice>
            <mc:Fallback>
              <p:sp>
                <p:nvSpPr>
                  <p:cNvPr id="9" name="文本框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327" y="1197"/>
                    <a:ext cx="3212" cy="607"/>
                  </a:xfrm>
                  <a:prstGeom prst="rect">
                    <a:avLst/>
                  </a:prstGeom>
                  <a:blipFill rotWithShape="1">
                    <a:blip r:embed="rId4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直接箭头连接符 9"/>
              <p:cNvCxnSpPr/>
              <p:nvPr/>
            </p:nvCxnSpPr>
            <p:spPr>
              <a:xfrm flipH="1">
                <a:off x="11691" y="1867"/>
                <a:ext cx="563" cy="89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箭头连接符 10"/>
              <p:cNvCxnSpPr>
                <a:stCxn id="8" idx="2"/>
              </p:cNvCxnSpPr>
              <p:nvPr/>
            </p:nvCxnSpPr>
            <p:spPr>
              <a:xfrm flipH="1">
                <a:off x="14960" y="2759"/>
                <a:ext cx="197" cy="41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直接连接符 12"/>
            <p:cNvCxnSpPr/>
            <p:nvPr/>
          </p:nvCxnSpPr>
          <p:spPr>
            <a:xfrm>
              <a:off x="11788" y="2567"/>
              <a:ext cx="0" cy="453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>
              <a:off x="11788" y="2947"/>
              <a:ext cx="283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10571" y="2567"/>
              <a:ext cx="1217" cy="4535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17" name="内容占位符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" y="2637790"/>
            <a:ext cx="3600000" cy="219098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5775" y="2626360"/>
            <a:ext cx="3600000" cy="221358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9590" y="2637790"/>
            <a:ext cx="3600000" cy="219072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919480" y="392747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 kV</a:t>
            </a:r>
            <a:endParaRPr lang="en-US" altLang="zh-CN"/>
          </a:p>
        </p:txBody>
      </p:sp>
      <p:sp>
        <p:nvSpPr>
          <p:cNvPr id="21" name="文本框 20"/>
          <p:cNvSpPr txBox="1"/>
          <p:nvPr/>
        </p:nvSpPr>
        <p:spPr>
          <a:xfrm>
            <a:off x="4812665" y="392747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5 kV</a:t>
            </a:r>
            <a:endParaRPr lang="en-US" altLang="zh-CN"/>
          </a:p>
        </p:txBody>
      </p:sp>
      <p:sp>
        <p:nvSpPr>
          <p:cNvPr id="22" name="文本框 21"/>
          <p:cNvSpPr txBox="1"/>
          <p:nvPr/>
        </p:nvSpPr>
        <p:spPr>
          <a:xfrm>
            <a:off x="8676005" y="392747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7 kV</a:t>
            </a:r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/>
              <p:cNvSpPr txBox="1"/>
              <p:nvPr/>
            </p:nvSpPr>
            <p:spPr>
              <a:xfrm>
                <a:off x="6310567" y="727329"/>
                <a:ext cx="1229995" cy="38862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  <m:t>𝑥𝑦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charset="0"/>
                                  <a:ea typeface="+mj-ea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ea typeface="+mj-ea"/>
                                  <a:cs typeface="Cambria Math" panose="0204050305040603020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charset="0"/>
                                  <a:ea typeface="+mj-ea"/>
                                  <a:cs typeface="Cambria Math" panose="02040503050406030204" charset="0"/>
                                </a:rPr>
                                <m:t>−</m:t>
                              </m:r>
                            </m:sup>
                          </m:sSup>
                        </m:sup>
                      </m:sSubSup>
                      <m:r>
                        <a:rPr lang="en-US" altLang="zh-CN" i="1">
                          <a:latin typeface="Cambria Math" panose="02040503050406030204" charset="0"/>
                          <a:ea typeface="+mj-ea"/>
                          <a:cs typeface="Cambria Math" panose="02040503050406030204" charset="0"/>
                        </a:rPr>
                        <m:t>&gt;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  <m:t>𝑥𝑦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  <m:t>cut</m:t>
                          </m:r>
                        </m:sup>
                      </m:sSubSup>
                    </m:oMath>
                  </m:oMathPara>
                </a14:m>
                <a:endParaRPr lang="en-US" altLang="zh-CN"/>
              </a:p>
            </p:txBody>
          </p:sp>
        </mc:Choice>
        <mc:Fallback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567" y="727329"/>
                <a:ext cx="1229995" cy="388620"/>
              </a:xfrm>
              <a:prstGeom prst="rect">
                <a:avLst/>
              </a:prstGeom>
              <a:blipFill rotWithShape="1">
                <a:blip r:embed="rId8"/>
                <a:stretch>
                  <a:fillRect l="-47" t="-65" r="47" b="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内容占位符 2"/>
              <p:cNvSpPr>
                <a:spLocks noGrp="1"/>
              </p:cNvSpPr>
              <p:nvPr/>
            </p:nvSpPr>
            <p:spPr>
              <a:xfrm>
                <a:off x="730885" y="4827270"/>
                <a:ext cx="4177665" cy="15074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</a:rPr>
                  <a:t>最优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</a:rPr>
                  <a:t>cut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</a:rPr>
                  <a:t>根据最大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>
                        <a:latin typeface="Cambria Math" panose="02040503050406030204" charset="0"/>
                        <a:cs typeface="Cambria Math" panose="02040503050406030204" charset="0"/>
                      </a:rPr>
                      <m:t>FOM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𝑏</m:t>
                        </m:r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.</m:t>
                        </m:r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</a:rPr>
                  <a:t>选择。</a:t>
                </a:r>
                <a:endParaRPr lang="zh-CN" altLang="en-US" sz="18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charset="0"/>
                            <a:cs typeface="Cambria Math" panose="02040503050406030204" charset="0"/>
                          </a:rPr>
                          <m:t>acc</m:t>
                        </m:r>
                        <m:r>
                          <a:rPr lang="en-US" altLang="zh-CN" sz="1800">
                            <a:latin typeface="Cambria Math" panose="02040503050406030204" charset="0"/>
                            <a:cs typeface="Cambria Math" panose="02040503050406030204" charset="0"/>
                          </a:rPr>
                          <m:t>.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5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 </m:t>
                    </m:r>
                    <m:r>
                      <m:rPr>
                        <m:sty m:val="p"/>
                      </m:rPr>
                      <a:rPr lang="en-US" altLang="zh-CN" sz="1800">
                        <a:latin typeface="Cambria Math" panose="02040503050406030204" charset="0"/>
                        <a:cs typeface="Cambria Math" panose="02040503050406030204" charset="0"/>
                      </a:rPr>
                      <m:t>kV</m:t>
                    </m:r>
                  </m:oMath>
                </a14:m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的表现最优，此时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sSup>
                      <m:sSup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𝜈𝜈</m:t>
                    </m:r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</a:rPr>
                  <a:t>贡献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约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0.3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个本底。</a:t>
                </a:r>
                <a:endParaRPr lang="zh-CN" altLang="en-US" sz="18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8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5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85" y="4827270"/>
                <a:ext cx="4177665" cy="1507490"/>
              </a:xfrm>
              <a:prstGeom prst="rect">
                <a:avLst/>
              </a:prstGeom>
              <a:blipFill rotWithShape="1">
                <a:blip r:embed="rId9"/>
                <a:stretch>
                  <a:fillRect b="-224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表格 25"/>
              <p:cNvGraphicFramePr/>
              <p:nvPr/>
            </p:nvGraphicFramePr>
            <p:xfrm>
              <a:off x="5257165" y="4906645"/>
              <a:ext cx="6150610" cy="14281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0425"/>
                    <a:gridCol w="1113790"/>
                    <a:gridCol w="850900"/>
                    <a:gridCol w="843280"/>
                    <a:gridCol w="894715"/>
                    <a:gridCol w="1587500"/>
                  </a:tblGrid>
                  <a:tr h="422275"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altLang="zh-CN" sz="1600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𝐚𝐜𝐜</m:t>
                                    </m:r>
                                    <m:r>
                                      <a:rPr lang="en-US" altLang="zh-CN" sz="1600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.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600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 sz="1600" b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  <a:t>最优</a:t>
                          </a:r>
                          <a:r>
                            <a:rPr lang="en-US" altLang="zh-CN" sz="1600" b="1"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b="1" i="1">
                                      <a:latin typeface="Cambria Math" panose="02040503050406030204" charset="0"/>
                                      <a:ea typeface="+mj-ea"/>
                                      <a:cs typeface="Cambria Math" panose="0204050305040603020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1" i="1">
                                      <a:latin typeface="Cambria Math" panose="02040503050406030204" charset="0"/>
                                      <a:ea typeface="+mj-ea"/>
                                      <a:cs typeface="Cambria Math" panose="02040503050406030204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altLang="zh-CN" sz="1600" b="1" i="1">
                                      <a:latin typeface="Cambria Math" panose="02040503050406030204" charset="0"/>
                                      <a:ea typeface="+mj-ea"/>
                                      <a:cs typeface="Cambria Math" panose="02040503050406030204" charset="0"/>
                                    </a:rPr>
                                    <m:t>𝒙𝒚</m:t>
                                  </m:r>
                                </m:sub>
                                <m:sup>
                                  <m:r>
                                    <a:rPr lang="en-US" altLang="zh-CN" sz="1600" b="1">
                                      <a:latin typeface="Cambria Math" panose="02040503050406030204" charset="0"/>
                                      <a:ea typeface="+mj-ea"/>
                                      <a:cs typeface="Cambria Math" panose="02040503050406030204" charset="0"/>
                                    </a:rPr>
                                    <m:t>𝐜𝐮𝐭</m:t>
                                  </m:r>
                                </m:sup>
                              </m:sSubSup>
                            </m:oMath>
                          </a14:m>
                          <a:endParaRPr lang="en-US" altLang="zh-CN" sz="1600" b="1">
                            <a:latin typeface="Cambria Math" panose="02040503050406030204" charset="0"/>
                            <a:ea typeface="+mj-ea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en-US" altLang="zh-CN" sz="1600" b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𝐚𝐥𝐥</m:t>
                                    </m:r>
                                    <m:r>
                                      <a:rPr lang="en-US" altLang="zh-CN" sz="1600" b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 </m:t>
                                    </m:r>
                                    <m:r>
                                      <a:rPr lang="en-US" altLang="zh-CN" sz="1600" b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𝐜𝐮𝐭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600" b="1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en-US" altLang="zh-CN" sz="1600" b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𝐩𝐱𝐲</m:t>
                                    </m:r>
                                    <m:r>
                                      <a:rPr lang="en-US" altLang="zh-CN" sz="1600" b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. </m:t>
                                    </m:r>
                                    <m:r>
                                      <a:rPr lang="en-US" altLang="zh-CN" sz="1600" b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𝐜𝐮𝐭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600" b="1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6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en-US" altLang="zh-CN" sz="1600" b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𝐩𝐱𝐲</m:t>
                                    </m:r>
                                    <m:r>
                                      <a:rPr lang="en-US" altLang="zh-CN" sz="1600" b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. </m:t>
                                    </m:r>
                                    <m:r>
                                      <a:rPr lang="en-US" altLang="zh-CN" sz="1600" b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𝐜𝐮𝐭</m:t>
                                    </m:r>
                                  </m:sub>
                                  <m:sup>
                                    <m:r>
                                      <a:rPr lang="en-US" altLang="zh-CN" sz="1600" b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𝐛𝐤𝐠</m:t>
                                    </m:r>
                                    <m:r>
                                      <a:rPr lang="en-US" altLang="zh-CN" sz="1600" b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.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altLang="zh-CN" sz="1600" b="1" i="1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n-US" altLang="zh-CN" sz="1600" b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𝐛𝐤𝐠</m:t>
                                    </m:r>
                                    <m:r>
                                      <a:rPr lang="en-US" altLang="zh-CN" sz="1600" b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.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600" b="1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/>
                            <a:t>3 kV</a:t>
                          </a:r>
                          <a:endParaRPr lang="en-US" altLang="zh-CN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/>
                            <a:t>9 MeV/c</a:t>
                          </a:r>
                          <a:endParaRPr lang="en-US" altLang="zh-CN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/>
                            <a:t>0.898</a:t>
                          </a:r>
                          <a:endParaRPr lang="en-US" altLang="zh-CN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/>
                            <a:t>0.924</a:t>
                          </a:r>
                          <a:endParaRPr lang="en-US" altLang="zh-CN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/>
                            <a:t>0.778</a:t>
                          </a:r>
                          <a:endParaRPr lang="en-US" altLang="zh-CN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/>
                            <a:t>0.342±0.023</a:t>
                          </a:r>
                          <a:endParaRPr lang="en-US" altLang="zh-CN" sz="160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 b="1"/>
                            <a:t>5 kV</a:t>
                          </a:r>
                          <a:endParaRPr lang="en-US" altLang="zh-CN" sz="1600" b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 b="1">
                              <a:sym typeface="+mn-ea"/>
                            </a:rPr>
                            <a:t>7 MeV/c</a:t>
                          </a:r>
                          <a:endParaRPr lang="en-US" altLang="zh-CN" sz="1600" b="1"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 b="1"/>
                            <a:t>0.914</a:t>
                          </a:r>
                          <a:endParaRPr lang="en-US" altLang="zh-CN" sz="1600" b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 b="1"/>
                            <a:t>0.926</a:t>
                          </a:r>
                          <a:endParaRPr lang="en-US" altLang="zh-CN" sz="1600" b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 b="1"/>
                            <a:t>0.852</a:t>
                          </a:r>
                          <a:endParaRPr lang="en-US" altLang="zh-CN" sz="1600" b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 b="1"/>
                            <a:t>0.287</a:t>
                          </a:r>
                          <a:r>
                            <a:rPr lang="en-US" altLang="zh-CN" sz="1600" b="1">
                              <a:sym typeface="+mn-ea"/>
                            </a:rPr>
                            <a:t>±0.020</a:t>
                          </a:r>
                          <a:endParaRPr lang="en-US" altLang="zh-CN" sz="1600" b="1">
                            <a:sym typeface="+mn-ea"/>
                          </a:endParaRPr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/>
                            <a:t>7 kV</a:t>
                          </a:r>
                          <a:endParaRPr lang="en-US" altLang="zh-CN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>
                              <a:sym typeface="+mn-ea"/>
                            </a:rPr>
                            <a:t>9 MeV/c</a:t>
                          </a:r>
                          <a:endParaRPr lang="en-US" altLang="zh-CN" sz="1600"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/>
                            <a:t>0.901</a:t>
                          </a:r>
                          <a:endParaRPr lang="en-US" altLang="zh-CN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/>
                            <a:t>0.926</a:t>
                          </a:r>
                          <a:endParaRPr lang="en-US" altLang="zh-CN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/>
                            <a:t>0.769</a:t>
                          </a:r>
                          <a:endParaRPr lang="en-US" altLang="zh-CN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/>
                            <a:t>0.398</a:t>
                          </a:r>
                          <a:r>
                            <a:rPr lang="en-US" altLang="zh-CN" sz="1600">
                              <a:sym typeface="+mn-ea"/>
                            </a:rPr>
                            <a:t>±0.025</a:t>
                          </a:r>
                          <a:endParaRPr lang="en-US" altLang="zh-CN" sz="1600">
                            <a:sym typeface="+mn-ea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表格 25"/>
              <p:cNvGraphicFramePr/>
              <p:nvPr/>
            </p:nvGraphicFramePr>
            <p:xfrm>
              <a:off x="5257165" y="4906645"/>
              <a:ext cx="6150610" cy="14281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0425"/>
                    <a:gridCol w="1113790"/>
                    <a:gridCol w="850900"/>
                    <a:gridCol w="843280"/>
                    <a:gridCol w="894715"/>
                    <a:gridCol w="1587500"/>
                  </a:tblGrid>
                  <a:tr h="42227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0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0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0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0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0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0"/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/>
                            <a:t>3 kV</a:t>
                          </a:r>
                          <a:endParaRPr lang="en-US" altLang="zh-CN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/>
                            <a:t>9 MeV/c</a:t>
                          </a:r>
                          <a:endParaRPr lang="en-US" altLang="zh-CN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/>
                            <a:t>0.898</a:t>
                          </a:r>
                          <a:endParaRPr lang="en-US" altLang="zh-CN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/>
                            <a:t>0.924</a:t>
                          </a:r>
                          <a:endParaRPr lang="en-US" altLang="zh-CN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/>
                            <a:t>0.778</a:t>
                          </a:r>
                          <a:endParaRPr lang="en-US" altLang="zh-CN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/>
                            <a:t>0.342±0.023</a:t>
                          </a:r>
                          <a:endParaRPr lang="en-US" altLang="zh-CN" sz="160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 b="1"/>
                            <a:t>5 kV</a:t>
                          </a:r>
                          <a:endParaRPr lang="en-US" altLang="zh-CN" sz="1600" b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 b="1">
                              <a:sym typeface="+mn-ea"/>
                            </a:rPr>
                            <a:t>7 MeV/c</a:t>
                          </a:r>
                          <a:endParaRPr lang="en-US" altLang="zh-CN" sz="1600" b="1"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 b="1"/>
                            <a:t>0.914</a:t>
                          </a:r>
                          <a:endParaRPr lang="en-US" altLang="zh-CN" sz="1600" b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 b="1"/>
                            <a:t>0.926</a:t>
                          </a:r>
                          <a:endParaRPr lang="en-US" altLang="zh-CN" sz="1600" b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 b="1"/>
                            <a:t>0.852</a:t>
                          </a:r>
                          <a:endParaRPr lang="en-US" altLang="zh-CN" sz="1600" b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 b="1"/>
                            <a:t>0.287</a:t>
                          </a:r>
                          <a:r>
                            <a:rPr lang="en-US" altLang="zh-CN" sz="1600" b="1">
                              <a:sym typeface="+mn-ea"/>
                            </a:rPr>
                            <a:t>±0.020</a:t>
                          </a:r>
                          <a:endParaRPr lang="en-US" altLang="zh-CN" sz="1600" b="1">
                            <a:sym typeface="+mn-ea"/>
                          </a:endParaRPr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/>
                            <a:t>7 kV</a:t>
                          </a:r>
                          <a:endParaRPr lang="en-US" altLang="zh-CN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>
                              <a:sym typeface="+mn-ea"/>
                            </a:rPr>
                            <a:t>9 MeV/c</a:t>
                          </a:r>
                          <a:endParaRPr lang="en-US" altLang="zh-CN" sz="1600"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/>
                            <a:t>0.901</a:t>
                          </a:r>
                          <a:endParaRPr lang="en-US" altLang="zh-CN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/>
                            <a:t>0.926</a:t>
                          </a:r>
                          <a:endParaRPr lang="en-US" altLang="zh-CN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/>
                            <a:t>0.769</a:t>
                          </a:r>
                          <a:endParaRPr lang="en-US" altLang="zh-CN" sz="16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600"/>
                            <a:t>0.398</a:t>
                          </a:r>
                          <a:r>
                            <a:rPr lang="en-US" altLang="zh-CN" sz="1600">
                              <a:sym typeface="+mn-ea"/>
                            </a:rPr>
                            <a:t>±0.025</a:t>
                          </a:r>
                          <a:endParaRPr lang="en-US" altLang="zh-CN" sz="1600">
                            <a:sym typeface="+mn-ea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cxnSp>
        <p:nvCxnSpPr>
          <p:cNvPr id="27" name="直接箭头连接符 26"/>
          <p:cNvCxnSpPr/>
          <p:nvPr/>
        </p:nvCxnSpPr>
        <p:spPr>
          <a:xfrm flipV="1">
            <a:off x="1245235" y="2814320"/>
            <a:ext cx="0" cy="33401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V="1">
            <a:off x="5010785" y="2814320"/>
            <a:ext cx="0" cy="33401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V="1">
            <a:off x="8950960" y="2814320"/>
            <a:ext cx="0" cy="33401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7" name="内容占位符 6"/>
              <p:cNvSpPr/>
              <p:nvPr>
                <p:ph idx="1"/>
              </p:nvPr>
            </p:nvSpPr>
            <p:spPr>
              <a:xfrm>
                <a:off x="647700" y="1584325"/>
                <a:ext cx="10515600" cy="4592955"/>
              </a:xfrm>
            </p:spPr>
            <p:txBody>
              <a:bodyPr/>
              <a:p>
                <a:pPr>
                  <a:lnSpc>
                    <a:spcPct val="140000"/>
                  </a:lnSpc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若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MACE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利用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8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s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的缪子束采集一年数据，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zh-CN" altLang="en-US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=3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15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15</m:t>
                        </m:r>
                      </m:sup>
                    </m:s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𝜈𝜈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的本底可被控制在一个合理的水平。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采用多层靶设计后，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charset="0"/>
                            <a:cs typeface="Cambria Math" panose="02040503050406030204" charset="0"/>
                          </a:rPr>
                          <m:t>M</m:t>
                        </m:r>
                      </m:sub>
                    </m:sSub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0.041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charset="0"/>
                            <a:cs typeface="Cambria Math" panose="02040503050406030204" charset="0"/>
                          </a:rPr>
                          <m:t>Geom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charset="0"/>
                            <a:cs typeface="Cambria Math" panose="02040503050406030204" charset="0"/>
                          </a:rPr>
                          <m:t>M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023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MACE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的单事例灵敏度可达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</a:rPr>
                        <m:t>SES</m:t>
                      </m:r>
                      <m: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Geom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CDC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MCP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EMC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cut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M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𝑁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≈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13</m:t>
                          </m:r>
                        </m:sup>
                      </m:sSup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可达的缪子素转化概率上限在同量级。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1999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年发表的结果为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charset="0"/>
                            <a:cs typeface="Cambria Math" panose="02040503050406030204" charset="0"/>
                          </a:rPr>
                          <m:t>M</m:t>
                        </m:r>
                        <m:acc>
                          <m:accPr>
                            <m:chr m:val="̅"/>
                            <m:ctrlPr>
                              <a:rPr lang="en-US" altLang="zh-CN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M</m:t>
                            </m:r>
                          </m:e>
                        </m:acc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&lt;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8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3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MACE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有望将结果改善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2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～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3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个数量级。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下一步工作是完善重建模块并更新分析结果，并继续研究其他本底成分（缪子素末态散射本底、偶然符合等）。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7" name="内容占位符 6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1584325"/>
                <a:ext cx="10515600" cy="459295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小结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赵诗涵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目录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>
                  <a:lnSpc>
                    <a:spcPct val="150000"/>
                  </a:lnSpc>
                </a:pPr>
                <a:r>
                  <a:rPr lang="zh-CN" altLang="en-US"/>
                  <a:t>多层靶设计及产额模拟</a:t>
                </a:r>
                <a:endParaRPr lang="zh-CN" altLang="en-US"/>
              </a:p>
              <a:p>
                <a:pPr lvl="1">
                  <a:lnSpc>
                    <a:spcPct val="150000"/>
                  </a:lnSpc>
                </a:pPr>
                <a:r>
                  <a:rPr lang="zh-CN" altLang="en-US" sz="1800"/>
                  <a:t>几何设计</a:t>
                </a:r>
                <a:endParaRPr lang="zh-CN" altLang="en-US" sz="1800"/>
              </a:p>
              <a:p>
                <a:pPr lvl="1">
                  <a:lnSpc>
                    <a:spcPct val="150000"/>
                  </a:lnSpc>
                </a:pPr>
                <a:r>
                  <a:rPr lang="zh-CN" altLang="en-US" sz="1800"/>
                  <a:t>产额模拟结果</a:t>
                </a:r>
                <a:endParaRPr lang="zh-CN" altLang="en-US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𝜈𝜈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本底</a:t>
                </a:r>
                <a:r>
                  <a:rPr lang="en-US" altLang="zh-CN">
                    <a:sym typeface="+mn-ea"/>
                  </a:rPr>
                  <a:t> full simulation</a:t>
                </a:r>
                <a:endParaRPr lang="zh-CN" altLang="en-US">
                  <a:sym typeface="+mn-ea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zh-CN" altLang="en-US">
                    <a:sym typeface="+mn-ea"/>
                  </a:rPr>
                  <a:t>信号形状</a:t>
                </a:r>
                <a:endParaRPr lang="zh-CN" altLang="en-US">
                  <a:sym typeface="+mn-ea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𝜈𝜈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>
                    <a:sym typeface="+mn-ea"/>
                  </a:rPr>
                  <a:t>重要性抽样</a:t>
                </a:r>
                <a:endParaRPr lang="zh-CN" altLang="en-US">
                  <a:sym typeface="+mn-ea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zh-CN" altLang="en-US">
                    <a:sym typeface="+mn-ea"/>
                  </a:rPr>
                  <a:t>数据分析</a:t>
                </a:r>
                <a:endParaRPr lang="zh-CN" altLang="en-US">
                  <a:sym typeface="+mn-ea"/>
                </a:endParaRPr>
              </a:p>
            </p:txBody>
          </p:sp>
        </mc:Choice>
        <mc:Fallback>
          <p:sp>
            <p:nvSpPr>
              <p:cNvPr id="5" name="内容占位符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赵诗涵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单层二氧化硅气凝胶靶的极限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47700" y="1584325"/>
            <a:ext cx="4589145" cy="2417445"/>
          </a:xfrm>
        </p:spPr>
        <p:txBody>
          <a:bodyPr/>
          <a:p>
            <a:pPr>
              <a:lnSpc>
                <a:spcPct val="150000"/>
              </a:lnSpc>
            </a:pPr>
            <a:r>
              <a:rPr lang="zh-CN" altLang="en-US" sz="1600"/>
              <a:t>在</a:t>
            </a:r>
            <a:r>
              <a:rPr lang="en-US" altLang="zh-CN" sz="1600">
                <a:sym typeface="+mn-ea"/>
              </a:rPr>
              <a:t>2.5%</a:t>
            </a:r>
            <a:r>
              <a:rPr lang="zh-CN" altLang="en-US" sz="1600">
                <a:sym typeface="+mn-ea"/>
              </a:rPr>
              <a:t>动量展宽的表面缪子</a:t>
            </a:r>
            <a:r>
              <a:rPr lang="zh-CN" altLang="en-US" sz="1600"/>
              <a:t>束流下，模拟给出的单层二氧化硅靶的最高产额为</a:t>
            </a:r>
            <a:r>
              <a:rPr lang="en-US" altLang="zh-CN" sz="1600"/>
              <a:t>1.134%</a:t>
            </a:r>
            <a:r>
              <a:rPr lang="zh-CN" altLang="en-US" sz="1600"/>
              <a:t>（</a:t>
            </a:r>
            <a:r>
              <a:rPr lang="en-US" altLang="zh-CN" sz="1600"/>
              <a:t>1.134</a:t>
            </a:r>
            <a:r>
              <a:rPr lang="zh-CN" altLang="en-US" sz="1600"/>
              <a:t>真空缪子素</a:t>
            </a:r>
            <a:r>
              <a:rPr lang="en-US" altLang="zh-CN" sz="1600"/>
              <a:t> / 100</a:t>
            </a:r>
            <a:r>
              <a:rPr lang="zh-CN" altLang="en-US" sz="1600"/>
              <a:t>入射缪子）；</a:t>
            </a:r>
            <a:endParaRPr lang="zh-CN" altLang="en-US" sz="1600"/>
          </a:p>
          <a:p>
            <a:pPr>
              <a:lnSpc>
                <a:spcPct val="150000"/>
              </a:lnSpc>
            </a:pPr>
            <a:r>
              <a:rPr lang="en-US" altLang="zh-CN" sz="1600"/>
              <a:t>1999</a:t>
            </a:r>
            <a:r>
              <a:rPr lang="zh-CN" altLang="en-US" sz="1600"/>
              <a:t>年发表的</a:t>
            </a:r>
            <a:r>
              <a:rPr lang="en-US" altLang="zh-CN" sz="1600"/>
              <a:t>PSI</a:t>
            </a:r>
            <a:r>
              <a:rPr lang="zh-CN" altLang="en-US" sz="1600"/>
              <a:t>实验的产额为</a:t>
            </a:r>
            <a:r>
              <a:rPr lang="en-US" altLang="zh-CN" sz="1600"/>
              <a:t>0.5%</a:t>
            </a:r>
            <a:r>
              <a:rPr lang="zh-CN" altLang="en-US" sz="1600"/>
              <a:t>。</a:t>
            </a:r>
            <a:endParaRPr lang="zh-CN" altLang="en-US" sz="1600"/>
          </a:p>
          <a:p>
            <a:pPr>
              <a:lnSpc>
                <a:spcPct val="150000"/>
              </a:lnSpc>
            </a:pPr>
            <a:r>
              <a:rPr lang="zh-CN" altLang="en-US" sz="1600"/>
              <a:t>与之相比有</a:t>
            </a:r>
            <a:r>
              <a:rPr lang="en-US" altLang="zh-CN" sz="1600"/>
              <a:t>2.2</a:t>
            </a:r>
            <a:r>
              <a:rPr lang="zh-CN" altLang="en-US" sz="1600"/>
              <a:t>倍的提升。</a:t>
            </a:r>
            <a:endParaRPr lang="zh-CN" altLang="en-US" sz="1600"/>
          </a:p>
          <a:p>
            <a:pPr>
              <a:lnSpc>
                <a:spcPct val="150000"/>
              </a:lnSpc>
            </a:pPr>
            <a:endParaRPr lang="zh-CN" altLang="en-US" sz="16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24220" y="0"/>
            <a:ext cx="6146165" cy="6344920"/>
          </a:xfrm>
          <a:prstGeom prst="rect">
            <a:avLst/>
          </a:prstGeom>
        </p:spPr>
      </p:pic>
      <p:sp>
        <p:nvSpPr>
          <p:cNvPr id="8" name="任意多边形 7"/>
          <p:cNvSpPr/>
          <p:nvPr/>
        </p:nvSpPr>
        <p:spPr>
          <a:xfrm>
            <a:off x="8033385" y="1584325"/>
            <a:ext cx="3750945" cy="345440"/>
          </a:xfrm>
          <a:custGeom>
            <a:avLst/>
            <a:gdLst>
              <a:gd name="connisteX0" fmla="*/ 2947 w 3763090"/>
              <a:gd name="connsiteY0" fmla="*/ 28433 h 345722"/>
              <a:gd name="connisteX1" fmla="*/ 2947 w 3763090"/>
              <a:gd name="connsiteY1" fmla="*/ 101458 h 345722"/>
              <a:gd name="connisteX2" fmla="*/ 2947 w 3763090"/>
              <a:gd name="connsiteY2" fmla="*/ 173848 h 345722"/>
              <a:gd name="connisteX3" fmla="*/ 2947 w 3763090"/>
              <a:gd name="connsiteY3" fmla="*/ 241158 h 345722"/>
              <a:gd name="connisteX4" fmla="*/ 9297 w 3763090"/>
              <a:gd name="connsiteY4" fmla="*/ 307833 h 345722"/>
              <a:gd name="connisteX5" fmla="*/ 88672 w 3763090"/>
              <a:gd name="connsiteY5" fmla="*/ 313548 h 345722"/>
              <a:gd name="connisteX6" fmla="*/ 162332 w 3763090"/>
              <a:gd name="connsiteY6" fmla="*/ 313548 h 345722"/>
              <a:gd name="connisteX7" fmla="*/ 248057 w 3763090"/>
              <a:gd name="connsiteY7" fmla="*/ 307833 h 345722"/>
              <a:gd name="connisteX8" fmla="*/ 315367 w 3763090"/>
              <a:gd name="connsiteY8" fmla="*/ 307833 h 345722"/>
              <a:gd name="connisteX9" fmla="*/ 395377 w 3763090"/>
              <a:gd name="connsiteY9" fmla="*/ 313548 h 345722"/>
              <a:gd name="connisteX10" fmla="*/ 462687 w 3763090"/>
              <a:gd name="connsiteY10" fmla="*/ 301483 h 345722"/>
              <a:gd name="connisteX11" fmla="*/ 542697 w 3763090"/>
              <a:gd name="connsiteY11" fmla="*/ 295768 h 345722"/>
              <a:gd name="connisteX12" fmla="*/ 616357 w 3763090"/>
              <a:gd name="connsiteY12" fmla="*/ 295768 h 345722"/>
              <a:gd name="connisteX13" fmla="*/ 690017 w 3763090"/>
              <a:gd name="connsiteY13" fmla="*/ 289418 h 345722"/>
              <a:gd name="connisteX14" fmla="*/ 769392 w 3763090"/>
              <a:gd name="connsiteY14" fmla="*/ 289418 h 345722"/>
              <a:gd name="connisteX15" fmla="*/ 836702 w 3763090"/>
              <a:gd name="connsiteY15" fmla="*/ 289418 h 345722"/>
              <a:gd name="connisteX16" fmla="*/ 904647 w 3763090"/>
              <a:gd name="connsiteY16" fmla="*/ 289418 h 345722"/>
              <a:gd name="connisteX17" fmla="*/ 971957 w 3763090"/>
              <a:gd name="connsiteY17" fmla="*/ 289418 h 345722"/>
              <a:gd name="connisteX18" fmla="*/ 1039267 w 3763090"/>
              <a:gd name="connsiteY18" fmla="*/ 289418 h 345722"/>
              <a:gd name="connisteX19" fmla="*/ 1131342 w 3763090"/>
              <a:gd name="connsiteY19" fmla="*/ 289418 h 345722"/>
              <a:gd name="connisteX20" fmla="*/ 1205002 w 3763090"/>
              <a:gd name="connsiteY20" fmla="*/ 295768 h 345722"/>
              <a:gd name="connisteX21" fmla="*/ 1278662 w 3763090"/>
              <a:gd name="connsiteY21" fmla="*/ 295768 h 345722"/>
              <a:gd name="connisteX22" fmla="*/ 1376452 w 3763090"/>
              <a:gd name="connsiteY22" fmla="*/ 295768 h 345722"/>
              <a:gd name="connisteX23" fmla="*/ 1468527 w 3763090"/>
              <a:gd name="connsiteY23" fmla="*/ 301483 h 345722"/>
              <a:gd name="connisteX24" fmla="*/ 1548537 w 3763090"/>
              <a:gd name="connsiteY24" fmla="*/ 301483 h 345722"/>
              <a:gd name="connisteX25" fmla="*/ 1615847 w 3763090"/>
              <a:gd name="connsiteY25" fmla="*/ 301483 h 345722"/>
              <a:gd name="connisteX26" fmla="*/ 1683157 w 3763090"/>
              <a:gd name="connsiteY26" fmla="*/ 307833 h 345722"/>
              <a:gd name="connisteX27" fmla="*/ 1750467 w 3763090"/>
              <a:gd name="connsiteY27" fmla="*/ 307833 h 345722"/>
              <a:gd name="connisteX28" fmla="*/ 1817777 w 3763090"/>
              <a:gd name="connsiteY28" fmla="*/ 307833 h 345722"/>
              <a:gd name="connisteX29" fmla="*/ 1897787 w 3763090"/>
              <a:gd name="connsiteY29" fmla="*/ 319898 h 345722"/>
              <a:gd name="connisteX30" fmla="*/ 1983512 w 3763090"/>
              <a:gd name="connsiteY30" fmla="*/ 319898 h 345722"/>
              <a:gd name="connisteX31" fmla="*/ 2069237 w 3763090"/>
              <a:gd name="connsiteY31" fmla="*/ 326248 h 345722"/>
              <a:gd name="connisteX32" fmla="*/ 2137182 w 3763090"/>
              <a:gd name="connsiteY32" fmla="*/ 326248 h 345722"/>
              <a:gd name="connisteX33" fmla="*/ 2216557 w 3763090"/>
              <a:gd name="connsiteY33" fmla="*/ 326248 h 345722"/>
              <a:gd name="connisteX34" fmla="*/ 2308632 w 3763090"/>
              <a:gd name="connsiteY34" fmla="*/ 344028 h 345722"/>
              <a:gd name="connisteX35" fmla="*/ 2375942 w 3763090"/>
              <a:gd name="connsiteY35" fmla="*/ 344028 h 345722"/>
              <a:gd name="connisteX36" fmla="*/ 2455952 w 3763090"/>
              <a:gd name="connsiteY36" fmla="*/ 344028 h 345722"/>
              <a:gd name="connisteX37" fmla="*/ 2566442 w 3763090"/>
              <a:gd name="connsiteY37" fmla="*/ 344028 h 345722"/>
              <a:gd name="connisteX38" fmla="*/ 2664232 w 3763090"/>
              <a:gd name="connsiteY38" fmla="*/ 344028 h 345722"/>
              <a:gd name="connisteX39" fmla="*/ 2737892 w 3763090"/>
              <a:gd name="connsiteY39" fmla="*/ 344028 h 345722"/>
              <a:gd name="connisteX40" fmla="*/ 2805202 w 3763090"/>
              <a:gd name="connsiteY40" fmla="*/ 338313 h 345722"/>
              <a:gd name="connisteX41" fmla="*/ 2878862 w 3763090"/>
              <a:gd name="connsiteY41" fmla="*/ 338313 h 345722"/>
              <a:gd name="connisteX42" fmla="*/ 2946172 w 3763090"/>
              <a:gd name="connsiteY42" fmla="*/ 344028 h 345722"/>
              <a:gd name="connisteX43" fmla="*/ 3026182 w 3763090"/>
              <a:gd name="connsiteY43" fmla="*/ 344028 h 345722"/>
              <a:gd name="connisteX44" fmla="*/ 3111907 w 3763090"/>
              <a:gd name="connsiteY44" fmla="*/ 344028 h 345722"/>
              <a:gd name="connisteX45" fmla="*/ 3191917 w 3763090"/>
              <a:gd name="connsiteY45" fmla="*/ 344028 h 345722"/>
              <a:gd name="connisteX46" fmla="*/ 3283992 w 3763090"/>
              <a:gd name="connsiteY46" fmla="*/ 338313 h 345722"/>
              <a:gd name="connisteX47" fmla="*/ 3357017 w 3763090"/>
              <a:gd name="connsiteY47" fmla="*/ 338313 h 345722"/>
              <a:gd name="connisteX48" fmla="*/ 3443377 w 3763090"/>
              <a:gd name="connsiteY48" fmla="*/ 338313 h 345722"/>
              <a:gd name="connisteX49" fmla="*/ 3517037 w 3763090"/>
              <a:gd name="connsiteY49" fmla="*/ 331963 h 345722"/>
              <a:gd name="connisteX50" fmla="*/ 3596412 w 3763090"/>
              <a:gd name="connsiteY50" fmla="*/ 331963 h 345722"/>
              <a:gd name="connisteX51" fmla="*/ 3670072 w 3763090"/>
              <a:gd name="connsiteY51" fmla="*/ 326248 h 345722"/>
              <a:gd name="connisteX52" fmla="*/ 3737382 w 3763090"/>
              <a:gd name="connsiteY52" fmla="*/ 319898 h 345722"/>
              <a:gd name="connisteX53" fmla="*/ 3762147 w 3763090"/>
              <a:gd name="connsiteY53" fmla="*/ 246873 h 345722"/>
              <a:gd name="connisteX54" fmla="*/ 3755797 w 3763090"/>
              <a:gd name="connsiteY54" fmla="*/ 180198 h 345722"/>
              <a:gd name="connisteX55" fmla="*/ 3755797 w 3763090"/>
              <a:gd name="connsiteY55" fmla="*/ 113523 h 345722"/>
              <a:gd name="connisteX56" fmla="*/ 3749447 w 3763090"/>
              <a:gd name="connsiteY56" fmla="*/ 46213 h 345722"/>
              <a:gd name="connisteX57" fmla="*/ 3682137 w 3763090"/>
              <a:gd name="connsiteY57" fmla="*/ 3668 h 345722"/>
              <a:gd name="connisteX58" fmla="*/ 3608477 w 3763090"/>
              <a:gd name="connsiteY58" fmla="*/ 3668 h 345722"/>
              <a:gd name="connisteX59" fmla="*/ 3541167 w 3763090"/>
              <a:gd name="connsiteY59" fmla="*/ 3668 h 345722"/>
              <a:gd name="connisteX60" fmla="*/ 3467507 w 3763090"/>
              <a:gd name="connsiteY60" fmla="*/ 3668 h 345722"/>
              <a:gd name="connisteX61" fmla="*/ 3400197 w 3763090"/>
              <a:gd name="connsiteY61" fmla="*/ 10018 h 345722"/>
              <a:gd name="connisteX62" fmla="*/ 3332887 w 3763090"/>
              <a:gd name="connsiteY62" fmla="*/ 16368 h 345722"/>
              <a:gd name="connisteX63" fmla="*/ 3259227 w 3763090"/>
              <a:gd name="connsiteY63" fmla="*/ 16368 h 345722"/>
              <a:gd name="connisteX64" fmla="*/ 3191917 w 3763090"/>
              <a:gd name="connsiteY64" fmla="*/ 28433 h 345722"/>
              <a:gd name="connisteX65" fmla="*/ 3118257 w 3763090"/>
              <a:gd name="connsiteY65" fmla="*/ 22083 h 345722"/>
              <a:gd name="connisteX66" fmla="*/ 3050947 w 3763090"/>
              <a:gd name="connsiteY66" fmla="*/ 22083 h 345722"/>
              <a:gd name="connisteX67" fmla="*/ 2983002 w 3763090"/>
              <a:gd name="connsiteY67" fmla="*/ 22083 h 345722"/>
              <a:gd name="connisteX68" fmla="*/ 2915692 w 3763090"/>
              <a:gd name="connsiteY68" fmla="*/ 22083 h 345722"/>
              <a:gd name="connisteX69" fmla="*/ 2848382 w 3763090"/>
              <a:gd name="connsiteY69" fmla="*/ 28433 h 345722"/>
              <a:gd name="connisteX70" fmla="*/ 2774722 w 3763090"/>
              <a:gd name="connsiteY70" fmla="*/ 34148 h 345722"/>
              <a:gd name="connisteX71" fmla="*/ 2701062 w 3763090"/>
              <a:gd name="connsiteY71" fmla="*/ 34148 h 345722"/>
              <a:gd name="connisteX72" fmla="*/ 2615337 w 3763090"/>
              <a:gd name="connsiteY72" fmla="*/ 34148 h 345722"/>
              <a:gd name="connisteX73" fmla="*/ 2548027 w 3763090"/>
              <a:gd name="connsiteY73" fmla="*/ 34148 h 345722"/>
              <a:gd name="connisteX74" fmla="*/ 2474367 w 3763090"/>
              <a:gd name="connsiteY74" fmla="*/ 34148 h 345722"/>
              <a:gd name="connisteX75" fmla="*/ 2400707 w 3763090"/>
              <a:gd name="connsiteY75" fmla="*/ 34148 h 345722"/>
              <a:gd name="connisteX76" fmla="*/ 2333397 w 3763090"/>
              <a:gd name="connsiteY76" fmla="*/ 34148 h 345722"/>
              <a:gd name="connisteX77" fmla="*/ 2265452 w 3763090"/>
              <a:gd name="connsiteY77" fmla="*/ 34148 h 345722"/>
              <a:gd name="connisteX78" fmla="*/ 2192427 w 3763090"/>
              <a:gd name="connsiteY78" fmla="*/ 34148 h 345722"/>
              <a:gd name="connisteX79" fmla="*/ 2094002 w 3763090"/>
              <a:gd name="connsiteY79" fmla="*/ 34148 h 345722"/>
              <a:gd name="connisteX80" fmla="*/ 2020342 w 3763090"/>
              <a:gd name="connsiteY80" fmla="*/ 34148 h 345722"/>
              <a:gd name="connisteX81" fmla="*/ 1934617 w 3763090"/>
              <a:gd name="connsiteY81" fmla="*/ 34148 h 345722"/>
              <a:gd name="connisteX82" fmla="*/ 1867307 w 3763090"/>
              <a:gd name="connsiteY82" fmla="*/ 34148 h 345722"/>
              <a:gd name="connisteX83" fmla="*/ 1793647 w 3763090"/>
              <a:gd name="connsiteY83" fmla="*/ 34148 h 345722"/>
              <a:gd name="connisteX84" fmla="*/ 1726337 w 3763090"/>
              <a:gd name="connsiteY84" fmla="*/ 34148 h 345722"/>
              <a:gd name="connisteX85" fmla="*/ 1658392 w 3763090"/>
              <a:gd name="connsiteY85" fmla="*/ 34148 h 345722"/>
              <a:gd name="connisteX86" fmla="*/ 1591082 w 3763090"/>
              <a:gd name="connsiteY86" fmla="*/ 28433 h 345722"/>
              <a:gd name="connisteX87" fmla="*/ 1511707 w 3763090"/>
              <a:gd name="connsiteY87" fmla="*/ 28433 h 345722"/>
              <a:gd name="connisteX88" fmla="*/ 1425347 w 3763090"/>
              <a:gd name="connsiteY88" fmla="*/ 34148 h 345722"/>
              <a:gd name="connisteX89" fmla="*/ 1352322 w 3763090"/>
              <a:gd name="connsiteY89" fmla="*/ 34148 h 345722"/>
              <a:gd name="connisteX90" fmla="*/ 1284377 w 3763090"/>
              <a:gd name="connsiteY90" fmla="*/ 34148 h 345722"/>
              <a:gd name="connisteX91" fmla="*/ 1217067 w 3763090"/>
              <a:gd name="connsiteY91" fmla="*/ 34148 h 345722"/>
              <a:gd name="connisteX92" fmla="*/ 1149757 w 3763090"/>
              <a:gd name="connsiteY92" fmla="*/ 34148 h 345722"/>
              <a:gd name="connisteX93" fmla="*/ 1082447 w 3763090"/>
              <a:gd name="connsiteY93" fmla="*/ 40498 h 345722"/>
              <a:gd name="connisteX94" fmla="*/ 1008787 w 3763090"/>
              <a:gd name="connsiteY94" fmla="*/ 46213 h 345722"/>
              <a:gd name="connisteX95" fmla="*/ 940842 w 3763090"/>
              <a:gd name="connsiteY95" fmla="*/ 40498 h 345722"/>
              <a:gd name="connisteX96" fmla="*/ 873532 w 3763090"/>
              <a:gd name="connsiteY96" fmla="*/ 46213 h 345722"/>
              <a:gd name="connisteX97" fmla="*/ 806222 w 3763090"/>
              <a:gd name="connsiteY97" fmla="*/ 46213 h 345722"/>
              <a:gd name="connisteX98" fmla="*/ 738912 w 3763090"/>
              <a:gd name="connsiteY98" fmla="*/ 46213 h 345722"/>
              <a:gd name="connisteX99" fmla="*/ 665252 w 3763090"/>
              <a:gd name="connsiteY99" fmla="*/ 46213 h 345722"/>
              <a:gd name="connisteX100" fmla="*/ 591592 w 3763090"/>
              <a:gd name="connsiteY100" fmla="*/ 46213 h 345722"/>
              <a:gd name="connisteX101" fmla="*/ 511582 w 3763090"/>
              <a:gd name="connsiteY101" fmla="*/ 40498 h 345722"/>
              <a:gd name="connisteX102" fmla="*/ 438557 w 3763090"/>
              <a:gd name="connsiteY102" fmla="*/ 46213 h 345722"/>
              <a:gd name="connisteX103" fmla="*/ 370612 w 3763090"/>
              <a:gd name="connsiteY103" fmla="*/ 46213 h 345722"/>
              <a:gd name="connisteX104" fmla="*/ 303302 w 3763090"/>
              <a:gd name="connsiteY104" fmla="*/ 46213 h 345722"/>
              <a:gd name="connisteX105" fmla="*/ 235992 w 3763090"/>
              <a:gd name="connsiteY105" fmla="*/ 46213 h 345722"/>
              <a:gd name="connisteX106" fmla="*/ 168682 w 3763090"/>
              <a:gd name="connsiteY106" fmla="*/ 46213 h 345722"/>
              <a:gd name="connisteX107" fmla="*/ 100737 w 3763090"/>
              <a:gd name="connsiteY107" fmla="*/ 46213 h 345722"/>
              <a:gd name="connisteX108" fmla="*/ 33427 w 3763090"/>
              <a:gd name="connsiteY108" fmla="*/ 46213 h 345722"/>
              <a:gd name="connisteX109" fmla="*/ 2947 w 3763090"/>
              <a:gd name="connsiteY109" fmla="*/ 28433 h 34572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</a:cxnLst>
            <a:rect l="l" t="t" r="r" b="b"/>
            <a:pathLst>
              <a:path w="3763090" h="345722">
                <a:moveTo>
                  <a:pt x="2948" y="28434"/>
                </a:moveTo>
                <a:cubicBezTo>
                  <a:pt x="-3402" y="39229"/>
                  <a:pt x="2948" y="72249"/>
                  <a:pt x="2948" y="101459"/>
                </a:cubicBezTo>
                <a:cubicBezTo>
                  <a:pt x="2948" y="130669"/>
                  <a:pt x="2948" y="145909"/>
                  <a:pt x="2948" y="173849"/>
                </a:cubicBezTo>
                <a:cubicBezTo>
                  <a:pt x="2948" y="201789"/>
                  <a:pt x="1678" y="214489"/>
                  <a:pt x="2948" y="241159"/>
                </a:cubicBezTo>
                <a:cubicBezTo>
                  <a:pt x="4218" y="267829"/>
                  <a:pt x="-7847" y="293229"/>
                  <a:pt x="9298" y="307834"/>
                </a:cubicBezTo>
                <a:cubicBezTo>
                  <a:pt x="26443" y="322439"/>
                  <a:pt x="58193" y="312279"/>
                  <a:pt x="88673" y="313549"/>
                </a:cubicBezTo>
                <a:cubicBezTo>
                  <a:pt x="119153" y="314819"/>
                  <a:pt x="130583" y="314819"/>
                  <a:pt x="162333" y="313549"/>
                </a:cubicBezTo>
                <a:cubicBezTo>
                  <a:pt x="194083" y="312279"/>
                  <a:pt x="217578" y="309104"/>
                  <a:pt x="248058" y="307834"/>
                </a:cubicBezTo>
                <a:cubicBezTo>
                  <a:pt x="278538" y="306564"/>
                  <a:pt x="286158" y="306564"/>
                  <a:pt x="315368" y="307834"/>
                </a:cubicBezTo>
                <a:cubicBezTo>
                  <a:pt x="344578" y="309104"/>
                  <a:pt x="366168" y="314819"/>
                  <a:pt x="395378" y="313549"/>
                </a:cubicBezTo>
                <a:cubicBezTo>
                  <a:pt x="424588" y="312279"/>
                  <a:pt x="433478" y="305294"/>
                  <a:pt x="462688" y="301484"/>
                </a:cubicBezTo>
                <a:cubicBezTo>
                  <a:pt x="491898" y="297674"/>
                  <a:pt x="512218" y="297039"/>
                  <a:pt x="542698" y="295769"/>
                </a:cubicBezTo>
                <a:cubicBezTo>
                  <a:pt x="573178" y="294499"/>
                  <a:pt x="587148" y="297039"/>
                  <a:pt x="616358" y="295769"/>
                </a:cubicBezTo>
                <a:cubicBezTo>
                  <a:pt x="645568" y="294499"/>
                  <a:pt x="659538" y="290689"/>
                  <a:pt x="690018" y="289419"/>
                </a:cubicBezTo>
                <a:cubicBezTo>
                  <a:pt x="720498" y="288149"/>
                  <a:pt x="740183" y="289419"/>
                  <a:pt x="769393" y="289419"/>
                </a:cubicBezTo>
                <a:cubicBezTo>
                  <a:pt x="798603" y="289419"/>
                  <a:pt x="809398" y="289419"/>
                  <a:pt x="836703" y="289419"/>
                </a:cubicBezTo>
                <a:cubicBezTo>
                  <a:pt x="864008" y="289419"/>
                  <a:pt x="877343" y="289419"/>
                  <a:pt x="904648" y="289419"/>
                </a:cubicBezTo>
                <a:cubicBezTo>
                  <a:pt x="931953" y="289419"/>
                  <a:pt x="945288" y="289419"/>
                  <a:pt x="971958" y="289419"/>
                </a:cubicBezTo>
                <a:cubicBezTo>
                  <a:pt x="998628" y="289419"/>
                  <a:pt x="1007518" y="289419"/>
                  <a:pt x="1039268" y="289419"/>
                </a:cubicBezTo>
                <a:cubicBezTo>
                  <a:pt x="1071018" y="289419"/>
                  <a:pt x="1098323" y="288149"/>
                  <a:pt x="1131343" y="289419"/>
                </a:cubicBezTo>
                <a:cubicBezTo>
                  <a:pt x="1164363" y="290689"/>
                  <a:pt x="1175793" y="294499"/>
                  <a:pt x="1205003" y="295769"/>
                </a:cubicBezTo>
                <a:cubicBezTo>
                  <a:pt x="1234213" y="297039"/>
                  <a:pt x="1244373" y="295769"/>
                  <a:pt x="1278663" y="295769"/>
                </a:cubicBezTo>
                <a:cubicBezTo>
                  <a:pt x="1312953" y="295769"/>
                  <a:pt x="1338353" y="294499"/>
                  <a:pt x="1376453" y="295769"/>
                </a:cubicBezTo>
                <a:cubicBezTo>
                  <a:pt x="1414553" y="297039"/>
                  <a:pt x="1434238" y="300214"/>
                  <a:pt x="1468528" y="301484"/>
                </a:cubicBezTo>
                <a:cubicBezTo>
                  <a:pt x="1502818" y="302754"/>
                  <a:pt x="1519328" y="301484"/>
                  <a:pt x="1548538" y="301484"/>
                </a:cubicBezTo>
                <a:cubicBezTo>
                  <a:pt x="1577748" y="301484"/>
                  <a:pt x="1589178" y="300214"/>
                  <a:pt x="1615848" y="301484"/>
                </a:cubicBezTo>
                <a:cubicBezTo>
                  <a:pt x="1642518" y="302754"/>
                  <a:pt x="1656488" y="306564"/>
                  <a:pt x="1683158" y="307834"/>
                </a:cubicBezTo>
                <a:cubicBezTo>
                  <a:pt x="1709828" y="309104"/>
                  <a:pt x="1723798" y="307834"/>
                  <a:pt x="1750468" y="307834"/>
                </a:cubicBezTo>
                <a:cubicBezTo>
                  <a:pt x="1777138" y="307834"/>
                  <a:pt x="1788568" y="305294"/>
                  <a:pt x="1817778" y="307834"/>
                </a:cubicBezTo>
                <a:cubicBezTo>
                  <a:pt x="1846988" y="310374"/>
                  <a:pt x="1864768" y="317359"/>
                  <a:pt x="1897788" y="319899"/>
                </a:cubicBezTo>
                <a:cubicBezTo>
                  <a:pt x="1930808" y="322439"/>
                  <a:pt x="1949223" y="318629"/>
                  <a:pt x="1983513" y="319899"/>
                </a:cubicBezTo>
                <a:cubicBezTo>
                  <a:pt x="2017803" y="321169"/>
                  <a:pt x="2038758" y="324979"/>
                  <a:pt x="2069238" y="326249"/>
                </a:cubicBezTo>
                <a:cubicBezTo>
                  <a:pt x="2099718" y="327519"/>
                  <a:pt x="2107973" y="326249"/>
                  <a:pt x="2137183" y="326249"/>
                </a:cubicBezTo>
                <a:cubicBezTo>
                  <a:pt x="2166393" y="326249"/>
                  <a:pt x="2182268" y="322439"/>
                  <a:pt x="2216558" y="326249"/>
                </a:cubicBezTo>
                <a:cubicBezTo>
                  <a:pt x="2250848" y="330059"/>
                  <a:pt x="2276883" y="340219"/>
                  <a:pt x="2308633" y="344029"/>
                </a:cubicBezTo>
                <a:cubicBezTo>
                  <a:pt x="2340383" y="347839"/>
                  <a:pt x="2346733" y="344029"/>
                  <a:pt x="2375943" y="344029"/>
                </a:cubicBezTo>
                <a:cubicBezTo>
                  <a:pt x="2405153" y="344029"/>
                  <a:pt x="2417853" y="344029"/>
                  <a:pt x="2455953" y="344029"/>
                </a:cubicBezTo>
                <a:cubicBezTo>
                  <a:pt x="2494053" y="344029"/>
                  <a:pt x="2524533" y="344029"/>
                  <a:pt x="2566443" y="344029"/>
                </a:cubicBezTo>
                <a:cubicBezTo>
                  <a:pt x="2608353" y="344029"/>
                  <a:pt x="2629943" y="344029"/>
                  <a:pt x="2664233" y="344029"/>
                </a:cubicBezTo>
                <a:cubicBezTo>
                  <a:pt x="2698523" y="344029"/>
                  <a:pt x="2709953" y="345299"/>
                  <a:pt x="2737893" y="344029"/>
                </a:cubicBezTo>
                <a:cubicBezTo>
                  <a:pt x="2765833" y="342759"/>
                  <a:pt x="2777263" y="339584"/>
                  <a:pt x="2805203" y="338314"/>
                </a:cubicBezTo>
                <a:cubicBezTo>
                  <a:pt x="2833143" y="337044"/>
                  <a:pt x="2850923" y="337044"/>
                  <a:pt x="2878863" y="338314"/>
                </a:cubicBezTo>
                <a:cubicBezTo>
                  <a:pt x="2906803" y="339584"/>
                  <a:pt x="2916963" y="342759"/>
                  <a:pt x="2946173" y="344029"/>
                </a:cubicBezTo>
                <a:cubicBezTo>
                  <a:pt x="2975383" y="345299"/>
                  <a:pt x="2993163" y="344029"/>
                  <a:pt x="3026183" y="344029"/>
                </a:cubicBezTo>
                <a:cubicBezTo>
                  <a:pt x="3059203" y="344029"/>
                  <a:pt x="3078888" y="344029"/>
                  <a:pt x="3111908" y="344029"/>
                </a:cubicBezTo>
                <a:cubicBezTo>
                  <a:pt x="3144928" y="344029"/>
                  <a:pt x="3157628" y="345299"/>
                  <a:pt x="3191918" y="344029"/>
                </a:cubicBezTo>
                <a:cubicBezTo>
                  <a:pt x="3226208" y="342759"/>
                  <a:pt x="3250973" y="339584"/>
                  <a:pt x="3283993" y="338314"/>
                </a:cubicBezTo>
                <a:cubicBezTo>
                  <a:pt x="3317013" y="337044"/>
                  <a:pt x="3325268" y="338314"/>
                  <a:pt x="3357018" y="338314"/>
                </a:cubicBezTo>
                <a:cubicBezTo>
                  <a:pt x="3388768" y="338314"/>
                  <a:pt x="3411628" y="339584"/>
                  <a:pt x="3443378" y="338314"/>
                </a:cubicBezTo>
                <a:cubicBezTo>
                  <a:pt x="3475128" y="337044"/>
                  <a:pt x="3486558" y="333234"/>
                  <a:pt x="3517038" y="331964"/>
                </a:cubicBezTo>
                <a:cubicBezTo>
                  <a:pt x="3547518" y="330694"/>
                  <a:pt x="3565933" y="333234"/>
                  <a:pt x="3596413" y="331964"/>
                </a:cubicBezTo>
                <a:cubicBezTo>
                  <a:pt x="3626893" y="330694"/>
                  <a:pt x="3642133" y="328789"/>
                  <a:pt x="3670073" y="326249"/>
                </a:cubicBezTo>
                <a:cubicBezTo>
                  <a:pt x="3698013" y="323709"/>
                  <a:pt x="3718968" y="335774"/>
                  <a:pt x="3737383" y="319899"/>
                </a:cubicBezTo>
                <a:cubicBezTo>
                  <a:pt x="3755798" y="304024"/>
                  <a:pt x="3758338" y="274814"/>
                  <a:pt x="3762148" y="246874"/>
                </a:cubicBezTo>
                <a:cubicBezTo>
                  <a:pt x="3765958" y="218934"/>
                  <a:pt x="3757068" y="206869"/>
                  <a:pt x="3755798" y="180199"/>
                </a:cubicBezTo>
                <a:cubicBezTo>
                  <a:pt x="3754528" y="153529"/>
                  <a:pt x="3757068" y="140194"/>
                  <a:pt x="3755798" y="113524"/>
                </a:cubicBezTo>
                <a:cubicBezTo>
                  <a:pt x="3754528" y="86854"/>
                  <a:pt x="3764053" y="68439"/>
                  <a:pt x="3749448" y="46214"/>
                </a:cubicBezTo>
                <a:cubicBezTo>
                  <a:pt x="3734843" y="23989"/>
                  <a:pt x="3710078" y="11924"/>
                  <a:pt x="3682138" y="3669"/>
                </a:cubicBezTo>
                <a:cubicBezTo>
                  <a:pt x="3654198" y="-4586"/>
                  <a:pt x="3636418" y="3669"/>
                  <a:pt x="3608478" y="3669"/>
                </a:cubicBezTo>
                <a:cubicBezTo>
                  <a:pt x="3580538" y="3669"/>
                  <a:pt x="3569108" y="3669"/>
                  <a:pt x="3541168" y="3669"/>
                </a:cubicBezTo>
                <a:cubicBezTo>
                  <a:pt x="3513228" y="3669"/>
                  <a:pt x="3495448" y="2399"/>
                  <a:pt x="3467508" y="3669"/>
                </a:cubicBezTo>
                <a:cubicBezTo>
                  <a:pt x="3439568" y="4939"/>
                  <a:pt x="3426868" y="7479"/>
                  <a:pt x="3400198" y="10019"/>
                </a:cubicBezTo>
                <a:cubicBezTo>
                  <a:pt x="3373528" y="12559"/>
                  <a:pt x="3360828" y="15099"/>
                  <a:pt x="3332888" y="16369"/>
                </a:cubicBezTo>
                <a:cubicBezTo>
                  <a:pt x="3304948" y="17639"/>
                  <a:pt x="3287168" y="13829"/>
                  <a:pt x="3259228" y="16369"/>
                </a:cubicBezTo>
                <a:cubicBezTo>
                  <a:pt x="3231288" y="18909"/>
                  <a:pt x="3219858" y="27164"/>
                  <a:pt x="3191918" y="28434"/>
                </a:cubicBezTo>
                <a:cubicBezTo>
                  <a:pt x="3163978" y="29704"/>
                  <a:pt x="3146198" y="23354"/>
                  <a:pt x="3118258" y="22084"/>
                </a:cubicBezTo>
                <a:cubicBezTo>
                  <a:pt x="3090318" y="20814"/>
                  <a:pt x="3078253" y="22084"/>
                  <a:pt x="3050948" y="22084"/>
                </a:cubicBezTo>
                <a:cubicBezTo>
                  <a:pt x="3023643" y="22084"/>
                  <a:pt x="3010308" y="22084"/>
                  <a:pt x="2983003" y="22084"/>
                </a:cubicBezTo>
                <a:cubicBezTo>
                  <a:pt x="2955698" y="22084"/>
                  <a:pt x="2942363" y="20814"/>
                  <a:pt x="2915693" y="22084"/>
                </a:cubicBezTo>
                <a:cubicBezTo>
                  <a:pt x="2889023" y="23354"/>
                  <a:pt x="2876323" y="25894"/>
                  <a:pt x="2848383" y="28434"/>
                </a:cubicBezTo>
                <a:cubicBezTo>
                  <a:pt x="2820443" y="30974"/>
                  <a:pt x="2803933" y="32879"/>
                  <a:pt x="2774723" y="34149"/>
                </a:cubicBezTo>
                <a:cubicBezTo>
                  <a:pt x="2745513" y="35419"/>
                  <a:pt x="2732813" y="34149"/>
                  <a:pt x="2701063" y="34149"/>
                </a:cubicBezTo>
                <a:cubicBezTo>
                  <a:pt x="2669313" y="34149"/>
                  <a:pt x="2645818" y="34149"/>
                  <a:pt x="2615338" y="34149"/>
                </a:cubicBezTo>
                <a:cubicBezTo>
                  <a:pt x="2584858" y="34149"/>
                  <a:pt x="2575968" y="34149"/>
                  <a:pt x="2548028" y="34149"/>
                </a:cubicBezTo>
                <a:cubicBezTo>
                  <a:pt x="2520088" y="34149"/>
                  <a:pt x="2503578" y="34149"/>
                  <a:pt x="2474368" y="34149"/>
                </a:cubicBezTo>
                <a:cubicBezTo>
                  <a:pt x="2445158" y="34149"/>
                  <a:pt x="2428648" y="34149"/>
                  <a:pt x="2400708" y="34149"/>
                </a:cubicBezTo>
                <a:cubicBezTo>
                  <a:pt x="2372768" y="34149"/>
                  <a:pt x="2360703" y="34149"/>
                  <a:pt x="2333398" y="34149"/>
                </a:cubicBezTo>
                <a:cubicBezTo>
                  <a:pt x="2306093" y="34149"/>
                  <a:pt x="2293393" y="34149"/>
                  <a:pt x="2265453" y="34149"/>
                </a:cubicBezTo>
                <a:cubicBezTo>
                  <a:pt x="2237513" y="34149"/>
                  <a:pt x="2226718" y="34149"/>
                  <a:pt x="2192428" y="34149"/>
                </a:cubicBezTo>
                <a:cubicBezTo>
                  <a:pt x="2158138" y="34149"/>
                  <a:pt x="2128293" y="34149"/>
                  <a:pt x="2094003" y="34149"/>
                </a:cubicBezTo>
                <a:cubicBezTo>
                  <a:pt x="2059713" y="34149"/>
                  <a:pt x="2052093" y="34149"/>
                  <a:pt x="2020343" y="34149"/>
                </a:cubicBezTo>
                <a:cubicBezTo>
                  <a:pt x="1988593" y="34149"/>
                  <a:pt x="1965098" y="34149"/>
                  <a:pt x="1934618" y="34149"/>
                </a:cubicBezTo>
                <a:cubicBezTo>
                  <a:pt x="1904138" y="34149"/>
                  <a:pt x="1895248" y="34149"/>
                  <a:pt x="1867308" y="34149"/>
                </a:cubicBezTo>
                <a:cubicBezTo>
                  <a:pt x="1839368" y="34149"/>
                  <a:pt x="1821588" y="34149"/>
                  <a:pt x="1793648" y="34149"/>
                </a:cubicBezTo>
                <a:cubicBezTo>
                  <a:pt x="1765708" y="34149"/>
                  <a:pt x="1753643" y="34149"/>
                  <a:pt x="1726338" y="34149"/>
                </a:cubicBezTo>
                <a:cubicBezTo>
                  <a:pt x="1699033" y="34149"/>
                  <a:pt x="1685698" y="35419"/>
                  <a:pt x="1658393" y="34149"/>
                </a:cubicBezTo>
                <a:cubicBezTo>
                  <a:pt x="1631088" y="32879"/>
                  <a:pt x="1620293" y="29704"/>
                  <a:pt x="1591083" y="28434"/>
                </a:cubicBezTo>
                <a:cubicBezTo>
                  <a:pt x="1561873" y="27164"/>
                  <a:pt x="1544728" y="27164"/>
                  <a:pt x="1511708" y="28434"/>
                </a:cubicBezTo>
                <a:cubicBezTo>
                  <a:pt x="1478688" y="29704"/>
                  <a:pt x="1457098" y="32879"/>
                  <a:pt x="1425348" y="34149"/>
                </a:cubicBezTo>
                <a:cubicBezTo>
                  <a:pt x="1393598" y="35419"/>
                  <a:pt x="1380263" y="34149"/>
                  <a:pt x="1352323" y="34149"/>
                </a:cubicBezTo>
                <a:cubicBezTo>
                  <a:pt x="1324383" y="34149"/>
                  <a:pt x="1311683" y="34149"/>
                  <a:pt x="1284378" y="34149"/>
                </a:cubicBezTo>
                <a:cubicBezTo>
                  <a:pt x="1257073" y="34149"/>
                  <a:pt x="1243738" y="34149"/>
                  <a:pt x="1217068" y="34149"/>
                </a:cubicBezTo>
                <a:cubicBezTo>
                  <a:pt x="1190398" y="34149"/>
                  <a:pt x="1176428" y="32879"/>
                  <a:pt x="1149758" y="34149"/>
                </a:cubicBezTo>
                <a:cubicBezTo>
                  <a:pt x="1123088" y="35419"/>
                  <a:pt x="1110388" y="37959"/>
                  <a:pt x="1082448" y="40499"/>
                </a:cubicBezTo>
                <a:cubicBezTo>
                  <a:pt x="1054508" y="43039"/>
                  <a:pt x="1037363" y="46214"/>
                  <a:pt x="1008788" y="46214"/>
                </a:cubicBezTo>
                <a:cubicBezTo>
                  <a:pt x="980213" y="46214"/>
                  <a:pt x="968148" y="40499"/>
                  <a:pt x="940843" y="40499"/>
                </a:cubicBezTo>
                <a:cubicBezTo>
                  <a:pt x="913538" y="40499"/>
                  <a:pt x="900203" y="44944"/>
                  <a:pt x="873533" y="46214"/>
                </a:cubicBezTo>
                <a:cubicBezTo>
                  <a:pt x="846863" y="47484"/>
                  <a:pt x="832893" y="46214"/>
                  <a:pt x="806223" y="46214"/>
                </a:cubicBezTo>
                <a:cubicBezTo>
                  <a:pt x="779553" y="46214"/>
                  <a:pt x="766853" y="46214"/>
                  <a:pt x="738913" y="46214"/>
                </a:cubicBezTo>
                <a:cubicBezTo>
                  <a:pt x="710973" y="46214"/>
                  <a:pt x="694463" y="46214"/>
                  <a:pt x="665253" y="46214"/>
                </a:cubicBezTo>
                <a:cubicBezTo>
                  <a:pt x="636043" y="46214"/>
                  <a:pt x="622073" y="47484"/>
                  <a:pt x="591593" y="46214"/>
                </a:cubicBezTo>
                <a:cubicBezTo>
                  <a:pt x="561113" y="44944"/>
                  <a:pt x="542063" y="40499"/>
                  <a:pt x="511583" y="40499"/>
                </a:cubicBezTo>
                <a:cubicBezTo>
                  <a:pt x="481103" y="40499"/>
                  <a:pt x="466498" y="44944"/>
                  <a:pt x="438558" y="46214"/>
                </a:cubicBezTo>
                <a:cubicBezTo>
                  <a:pt x="410618" y="47484"/>
                  <a:pt x="397918" y="46214"/>
                  <a:pt x="370613" y="46214"/>
                </a:cubicBezTo>
                <a:cubicBezTo>
                  <a:pt x="343308" y="46214"/>
                  <a:pt x="329973" y="46214"/>
                  <a:pt x="303303" y="46214"/>
                </a:cubicBezTo>
                <a:cubicBezTo>
                  <a:pt x="276633" y="46214"/>
                  <a:pt x="262663" y="46214"/>
                  <a:pt x="235993" y="46214"/>
                </a:cubicBezTo>
                <a:cubicBezTo>
                  <a:pt x="209323" y="46214"/>
                  <a:pt x="195988" y="46214"/>
                  <a:pt x="168683" y="46214"/>
                </a:cubicBezTo>
                <a:cubicBezTo>
                  <a:pt x="141378" y="46214"/>
                  <a:pt x="128043" y="46214"/>
                  <a:pt x="100738" y="46214"/>
                </a:cubicBezTo>
                <a:cubicBezTo>
                  <a:pt x="73433" y="46214"/>
                  <a:pt x="53113" y="50024"/>
                  <a:pt x="33428" y="46214"/>
                </a:cubicBezTo>
                <a:cubicBezTo>
                  <a:pt x="13743" y="42404"/>
                  <a:pt x="9298" y="17639"/>
                  <a:pt x="2948" y="28434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3835400"/>
            <a:ext cx="4664075" cy="2605405"/>
          </a:xfrm>
          <a:prstGeom prst="rect">
            <a:avLst/>
          </a:prstGeom>
        </p:spPr>
      </p:pic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赵诗涵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241030" y="6385560"/>
            <a:ext cx="167576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/>
              <a:t> arXiv:2401.00222</a:t>
            </a:r>
            <a:endParaRPr lang="zh-CN" altLang="en-US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多层靶设计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626235"/>
            <a:ext cx="5996940" cy="4551045"/>
          </a:xfrm>
        </p:spPr>
        <p:txBody>
          <a:bodyPr/>
          <a:p>
            <a:pPr>
              <a:lnSpc>
                <a:spcPct val="150000"/>
              </a:lnSpc>
            </a:pPr>
            <a:r>
              <a:rPr lang="zh-CN" altLang="en-US"/>
              <a:t>张策博士曾参与</a:t>
            </a:r>
            <a:r>
              <a:rPr lang="en-US" altLang="zh-CN"/>
              <a:t>J-PARC muon g-2</a:t>
            </a:r>
            <a:r>
              <a:rPr lang="zh-CN" altLang="en-US"/>
              <a:t>实验，为了提高热缪子的产额，他提出了多层靶的方案，相关研究发表在</a:t>
            </a:r>
            <a:r>
              <a:rPr lang="en-US" altLang="zh-CN"/>
              <a:t>NIMA</a:t>
            </a:r>
            <a:r>
              <a:rPr lang="zh-CN" altLang="en-US"/>
              <a:t>上；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缪子穿过多层靶后有更多机会停止在靶中，提高了缪子的利用率，</a:t>
            </a:r>
            <a:r>
              <a:rPr lang="zh-CN" altLang="en-US">
                <a:sym typeface="+mn-ea"/>
              </a:rPr>
              <a:t>从而提高了产额</a:t>
            </a:r>
            <a:r>
              <a:rPr lang="zh-CN" altLang="en-US"/>
              <a:t>。</a:t>
            </a:r>
            <a:endParaRPr lang="zh-CN" altLang="en-US"/>
          </a:p>
          <a:p>
            <a:pPr>
              <a:lnSpc>
                <a:spcPct val="150000"/>
              </a:lnSpc>
            </a:pP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45275" y="3493770"/>
            <a:ext cx="4737100" cy="3073400"/>
          </a:xfrm>
          <a:prstGeom prst="rect">
            <a:avLst/>
          </a:prstGeom>
        </p:spPr>
      </p:pic>
      <p:sp>
        <p:nvSpPr>
          <p:cNvPr id="37" name="日期占位符 3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38" name="灯片编号占位符 3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9" name="页脚占位符 38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赵诗涵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755" y="0"/>
            <a:ext cx="4422775" cy="342138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559560" y="4347845"/>
            <a:ext cx="3552190" cy="1715770"/>
            <a:chOff x="3494" y="7327"/>
            <a:chExt cx="5594" cy="2702"/>
          </a:xfrm>
        </p:grpSpPr>
        <p:cxnSp>
          <p:nvCxnSpPr>
            <p:cNvPr id="7" name="直接箭头连接符 6"/>
            <p:cNvCxnSpPr/>
            <p:nvPr/>
          </p:nvCxnSpPr>
          <p:spPr>
            <a:xfrm>
              <a:off x="3494" y="8895"/>
              <a:ext cx="17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3944" y="8962"/>
              <a:ext cx="848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400"/>
                <a:t>束流</a:t>
              </a:r>
              <a:endParaRPr lang="zh-CN" altLang="en-US" sz="1400"/>
            </a:p>
          </p:txBody>
        </p:sp>
        <p:grpSp>
          <p:nvGrpSpPr>
            <p:cNvPr id="10" name="组合 9"/>
            <p:cNvGrpSpPr/>
            <p:nvPr/>
          </p:nvGrpSpPr>
          <p:grpSpPr>
            <a:xfrm rot="5400000">
              <a:off x="6279" y="6925"/>
              <a:ext cx="2288" cy="3330"/>
              <a:chOff x="6430" y="5766"/>
              <a:chExt cx="2288" cy="3330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7048" y="7396"/>
                <a:ext cx="1670" cy="1700"/>
                <a:chOff x="3929" y="6611"/>
                <a:chExt cx="1670" cy="1700"/>
              </a:xfrm>
            </p:grpSpPr>
            <p:grpSp>
              <p:nvGrpSpPr>
                <p:cNvPr id="12" name="组合 11"/>
                <p:cNvGrpSpPr/>
                <p:nvPr/>
              </p:nvGrpSpPr>
              <p:grpSpPr>
                <a:xfrm rot="5400000">
                  <a:off x="3764" y="6776"/>
                  <a:ext cx="1700" cy="1370"/>
                  <a:chOff x="3774" y="6935"/>
                  <a:chExt cx="1700" cy="1370"/>
                </a:xfrm>
              </p:grpSpPr>
              <p:sp>
                <p:nvSpPr>
                  <p:cNvPr id="13" name="矩形 12"/>
                  <p:cNvSpPr/>
                  <p:nvPr/>
                </p:nvSpPr>
                <p:spPr>
                  <a:xfrm>
                    <a:off x="3774" y="6935"/>
                    <a:ext cx="1701" cy="17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" name="矩形 13"/>
                  <p:cNvSpPr/>
                  <p:nvPr/>
                </p:nvSpPr>
                <p:spPr>
                  <a:xfrm>
                    <a:off x="3774" y="7235"/>
                    <a:ext cx="1701" cy="17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" name="矩形 14"/>
                  <p:cNvSpPr/>
                  <p:nvPr/>
                </p:nvSpPr>
                <p:spPr>
                  <a:xfrm>
                    <a:off x="3774" y="7535"/>
                    <a:ext cx="1701" cy="17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" name="矩形 15"/>
                  <p:cNvSpPr/>
                  <p:nvPr/>
                </p:nvSpPr>
                <p:spPr>
                  <a:xfrm>
                    <a:off x="3774" y="7835"/>
                    <a:ext cx="1701" cy="17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" name="矩形 16"/>
                  <p:cNvSpPr/>
                  <p:nvPr/>
                </p:nvSpPr>
                <p:spPr>
                  <a:xfrm>
                    <a:off x="3774" y="8135"/>
                    <a:ext cx="1701" cy="17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8" name="矩形 17"/>
                <p:cNvSpPr/>
                <p:nvPr/>
              </p:nvSpPr>
              <p:spPr>
                <a:xfrm rot="5400000">
                  <a:off x="4664" y="7376"/>
                  <a:ext cx="1701" cy="17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19" name="直接箭头连接符 18"/>
              <p:cNvCxnSpPr/>
              <p:nvPr/>
            </p:nvCxnSpPr>
            <p:spPr>
              <a:xfrm flipV="1">
                <a:off x="7583" y="6131"/>
                <a:ext cx="0" cy="1914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/>
              <p:cNvCxnSpPr/>
              <p:nvPr/>
            </p:nvCxnSpPr>
            <p:spPr>
              <a:xfrm flipH="1" flipV="1">
                <a:off x="6690" y="7201"/>
                <a:ext cx="895" cy="846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文本框 20"/>
              <p:cNvSpPr txBox="1"/>
              <p:nvPr/>
            </p:nvSpPr>
            <p:spPr>
              <a:xfrm rot="16200000">
                <a:off x="7052" y="8186"/>
                <a:ext cx="1008" cy="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200"/>
                  <a:t>缪子素</a:t>
                </a:r>
                <a:endParaRPr lang="zh-CN" altLang="en-US" sz="1200"/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 rot="16200000">
                <a:off x="7149" y="6293"/>
                <a:ext cx="1488" cy="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200"/>
                  <a:t>轨道正电子</a:t>
                </a:r>
                <a:endParaRPr lang="zh-CN" altLang="en-US" sz="1200"/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 rot="16200000">
                <a:off x="6023" y="7661"/>
                <a:ext cx="1248" cy="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200"/>
                  <a:t>衰变电子</a:t>
                </a:r>
                <a:endParaRPr lang="zh-CN" altLang="en-US" sz="1200"/>
              </a:p>
            </p:txBody>
          </p:sp>
        </p:grpSp>
        <p:cxnSp>
          <p:nvCxnSpPr>
            <p:cNvPr id="42" name="直接连接符 41"/>
            <p:cNvCxnSpPr/>
            <p:nvPr/>
          </p:nvCxnSpPr>
          <p:spPr>
            <a:xfrm>
              <a:off x="5500" y="7761"/>
              <a:ext cx="0" cy="2268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/>
          </p:nvSpPr>
          <p:spPr>
            <a:xfrm>
              <a:off x="4996" y="7327"/>
              <a:ext cx="100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衰减片</a:t>
              </a:r>
              <a:endParaRPr lang="zh-CN" altLang="en-US" sz="120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多层靶设计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5075" y="321310"/>
            <a:ext cx="3695700" cy="1043305"/>
          </a:xfrm>
        </p:spPr>
        <p:txBody>
          <a:bodyPr/>
          <a:p>
            <a:pPr>
              <a:lnSpc>
                <a:spcPct val="100000"/>
              </a:lnSpc>
            </a:pPr>
            <a:r>
              <a:rPr lang="zh-CN" altLang="en-US" sz="1800"/>
              <a:t>在</a:t>
            </a:r>
            <a:r>
              <a:rPr lang="en-US" altLang="zh-CN" sz="1800"/>
              <a:t>MACE</a:t>
            </a:r>
            <a:r>
              <a:rPr lang="zh-CN" altLang="en-US" sz="1800"/>
              <a:t>中垂直入射是不现实的；</a:t>
            </a:r>
            <a:endParaRPr lang="zh-CN" altLang="en-US" sz="1800"/>
          </a:p>
          <a:p>
            <a:pPr>
              <a:lnSpc>
                <a:spcPct val="100000"/>
              </a:lnSpc>
            </a:pPr>
            <a:r>
              <a:rPr lang="zh-CN" altLang="en-US" sz="1800"/>
              <a:t>但可以考虑平行入射或斜入射。</a:t>
            </a:r>
            <a:endParaRPr lang="zh-CN" altLang="en-US" sz="18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7200" y="1457325"/>
            <a:ext cx="3657600" cy="237299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24510" y="1648460"/>
            <a:ext cx="3552190" cy="1715770"/>
            <a:chOff x="3494" y="7327"/>
            <a:chExt cx="5594" cy="2702"/>
          </a:xfrm>
        </p:grpSpPr>
        <p:cxnSp>
          <p:nvCxnSpPr>
            <p:cNvPr id="30" name="直接箭头连接符 29"/>
            <p:cNvCxnSpPr/>
            <p:nvPr/>
          </p:nvCxnSpPr>
          <p:spPr>
            <a:xfrm>
              <a:off x="3494" y="8895"/>
              <a:ext cx="17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3944" y="8962"/>
              <a:ext cx="848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400"/>
                <a:t>束流</a:t>
              </a:r>
              <a:endParaRPr lang="zh-CN" altLang="en-US" sz="1400"/>
            </a:p>
          </p:txBody>
        </p:sp>
        <p:grpSp>
          <p:nvGrpSpPr>
            <p:cNvPr id="5" name="组合 4"/>
            <p:cNvGrpSpPr/>
            <p:nvPr/>
          </p:nvGrpSpPr>
          <p:grpSpPr>
            <a:xfrm rot="5400000">
              <a:off x="6279" y="6925"/>
              <a:ext cx="2288" cy="3330"/>
              <a:chOff x="6430" y="5766"/>
              <a:chExt cx="2288" cy="3330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7048" y="7396"/>
                <a:ext cx="1670" cy="1700"/>
                <a:chOff x="3929" y="6611"/>
                <a:chExt cx="1670" cy="1700"/>
              </a:xfrm>
            </p:grpSpPr>
            <p:grpSp>
              <p:nvGrpSpPr>
                <p:cNvPr id="27" name="组合 26"/>
                <p:cNvGrpSpPr/>
                <p:nvPr/>
              </p:nvGrpSpPr>
              <p:grpSpPr>
                <a:xfrm rot="5400000">
                  <a:off x="3764" y="6776"/>
                  <a:ext cx="1700" cy="1370"/>
                  <a:chOff x="3774" y="6935"/>
                  <a:chExt cx="1700" cy="1370"/>
                </a:xfrm>
              </p:grpSpPr>
              <p:sp>
                <p:nvSpPr>
                  <p:cNvPr id="22" name="矩形 21"/>
                  <p:cNvSpPr/>
                  <p:nvPr/>
                </p:nvSpPr>
                <p:spPr>
                  <a:xfrm>
                    <a:off x="3774" y="6935"/>
                    <a:ext cx="1701" cy="17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3" name="矩形 22"/>
                  <p:cNvSpPr/>
                  <p:nvPr/>
                </p:nvSpPr>
                <p:spPr>
                  <a:xfrm>
                    <a:off x="3774" y="7235"/>
                    <a:ext cx="1701" cy="17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4" name="矩形 23"/>
                  <p:cNvSpPr/>
                  <p:nvPr/>
                </p:nvSpPr>
                <p:spPr>
                  <a:xfrm>
                    <a:off x="3774" y="7535"/>
                    <a:ext cx="1701" cy="17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5" name="矩形 24"/>
                  <p:cNvSpPr/>
                  <p:nvPr/>
                </p:nvSpPr>
                <p:spPr>
                  <a:xfrm>
                    <a:off x="3774" y="7835"/>
                    <a:ext cx="1701" cy="17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6" name="矩形 25"/>
                  <p:cNvSpPr/>
                  <p:nvPr/>
                </p:nvSpPr>
                <p:spPr>
                  <a:xfrm>
                    <a:off x="3774" y="8135"/>
                    <a:ext cx="1701" cy="17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28" name="矩形 27"/>
                <p:cNvSpPr/>
                <p:nvPr/>
              </p:nvSpPr>
              <p:spPr>
                <a:xfrm rot="5400000">
                  <a:off x="4664" y="7376"/>
                  <a:ext cx="1701" cy="17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2" name="直接箭头连接符 31"/>
              <p:cNvCxnSpPr/>
              <p:nvPr/>
            </p:nvCxnSpPr>
            <p:spPr>
              <a:xfrm flipV="1">
                <a:off x="7583" y="6131"/>
                <a:ext cx="0" cy="1914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箭头连接符 32"/>
              <p:cNvCxnSpPr/>
              <p:nvPr/>
            </p:nvCxnSpPr>
            <p:spPr>
              <a:xfrm flipH="1" flipV="1">
                <a:off x="6690" y="7201"/>
                <a:ext cx="895" cy="846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文本框 33"/>
              <p:cNvSpPr txBox="1"/>
              <p:nvPr/>
            </p:nvSpPr>
            <p:spPr>
              <a:xfrm rot="16200000">
                <a:off x="7052" y="8186"/>
                <a:ext cx="1008" cy="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200"/>
                  <a:t>缪子素</a:t>
                </a:r>
                <a:endParaRPr lang="zh-CN" altLang="en-US" sz="1200"/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 rot="16200000">
                <a:off x="7149" y="6293"/>
                <a:ext cx="1488" cy="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200"/>
                  <a:t>轨道正电子</a:t>
                </a:r>
                <a:endParaRPr lang="zh-CN" altLang="en-US" sz="1200"/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 rot="16200000">
                <a:off x="6023" y="7661"/>
                <a:ext cx="1248" cy="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200"/>
                  <a:t>衰变电子</a:t>
                </a:r>
                <a:endParaRPr lang="zh-CN" altLang="en-US" sz="1200"/>
              </a:p>
            </p:txBody>
          </p:sp>
        </p:grpSp>
        <p:cxnSp>
          <p:nvCxnSpPr>
            <p:cNvPr id="6" name="直接连接符 5"/>
            <p:cNvCxnSpPr/>
            <p:nvPr/>
          </p:nvCxnSpPr>
          <p:spPr>
            <a:xfrm>
              <a:off x="5500" y="7761"/>
              <a:ext cx="0" cy="2268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4996" y="7327"/>
              <a:ext cx="100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衰减片</a:t>
              </a:r>
              <a:endParaRPr lang="zh-CN" altLang="en-US" sz="1200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050" y="4172585"/>
            <a:ext cx="3650615" cy="2136140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575310" y="4289425"/>
            <a:ext cx="3501390" cy="1715770"/>
            <a:chOff x="906" y="6450"/>
            <a:chExt cx="5514" cy="2702"/>
          </a:xfrm>
        </p:grpSpPr>
        <p:grpSp>
          <p:nvGrpSpPr>
            <p:cNvPr id="10" name="组合 9"/>
            <p:cNvGrpSpPr/>
            <p:nvPr/>
          </p:nvGrpSpPr>
          <p:grpSpPr>
            <a:xfrm>
              <a:off x="906" y="6450"/>
              <a:ext cx="5514" cy="2702"/>
              <a:chOff x="3574" y="7327"/>
              <a:chExt cx="5514" cy="2702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3944" y="8534"/>
                <a:ext cx="848" cy="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400"/>
                  <a:t>束流</a:t>
                </a:r>
                <a:endParaRPr lang="zh-CN" altLang="en-US" sz="1400"/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 rot="5400000">
                <a:off x="6279" y="6925"/>
                <a:ext cx="2288" cy="3330"/>
                <a:chOff x="6430" y="5766"/>
                <a:chExt cx="2288" cy="3330"/>
              </a:xfrm>
            </p:grpSpPr>
            <p:grpSp>
              <p:nvGrpSpPr>
                <p:cNvPr id="14" name="组合 13"/>
                <p:cNvGrpSpPr/>
                <p:nvPr/>
              </p:nvGrpSpPr>
              <p:grpSpPr>
                <a:xfrm>
                  <a:off x="7048" y="7396"/>
                  <a:ext cx="1670" cy="1700"/>
                  <a:chOff x="3929" y="6611"/>
                  <a:chExt cx="1670" cy="1700"/>
                </a:xfrm>
              </p:grpSpPr>
              <p:grpSp>
                <p:nvGrpSpPr>
                  <p:cNvPr id="15" name="组合 14"/>
                  <p:cNvGrpSpPr/>
                  <p:nvPr/>
                </p:nvGrpSpPr>
                <p:grpSpPr>
                  <a:xfrm rot="5400000">
                    <a:off x="3764" y="6776"/>
                    <a:ext cx="1700" cy="1370"/>
                    <a:chOff x="3774" y="6935"/>
                    <a:chExt cx="1700" cy="1370"/>
                  </a:xfrm>
                </p:grpSpPr>
                <p:sp>
                  <p:nvSpPr>
                    <p:cNvPr id="16" name="矩形 15"/>
                    <p:cNvSpPr/>
                    <p:nvPr/>
                  </p:nvSpPr>
                  <p:spPr>
                    <a:xfrm>
                      <a:off x="3774" y="6935"/>
                      <a:ext cx="1701" cy="17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7" name="矩形 16"/>
                    <p:cNvSpPr/>
                    <p:nvPr/>
                  </p:nvSpPr>
                  <p:spPr>
                    <a:xfrm>
                      <a:off x="3774" y="7235"/>
                      <a:ext cx="1701" cy="17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8" name="矩形 17"/>
                    <p:cNvSpPr/>
                    <p:nvPr/>
                  </p:nvSpPr>
                  <p:spPr>
                    <a:xfrm>
                      <a:off x="3774" y="7535"/>
                      <a:ext cx="1701" cy="17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9" name="矩形 18"/>
                    <p:cNvSpPr/>
                    <p:nvPr/>
                  </p:nvSpPr>
                  <p:spPr>
                    <a:xfrm>
                      <a:off x="3774" y="7835"/>
                      <a:ext cx="1701" cy="17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0" name="矩形 19"/>
                    <p:cNvSpPr/>
                    <p:nvPr/>
                  </p:nvSpPr>
                  <p:spPr>
                    <a:xfrm>
                      <a:off x="3774" y="8135"/>
                      <a:ext cx="1701" cy="17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endParaRPr lang="zh-CN" altLang="en-US"/>
                    </a:p>
                  </p:txBody>
                </p:sp>
              </p:grpSp>
              <p:sp>
                <p:nvSpPr>
                  <p:cNvPr id="21" name="矩形 20"/>
                  <p:cNvSpPr/>
                  <p:nvPr/>
                </p:nvSpPr>
                <p:spPr>
                  <a:xfrm rot="5400000">
                    <a:off x="4664" y="7376"/>
                    <a:ext cx="1701" cy="17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  <p:cxnSp>
              <p:nvCxnSpPr>
                <p:cNvPr id="37" name="直接箭头连接符 36"/>
                <p:cNvCxnSpPr/>
                <p:nvPr/>
              </p:nvCxnSpPr>
              <p:spPr>
                <a:xfrm flipV="1">
                  <a:off x="7583" y="6131"/>
                  <a:ext cx="0" cy="1914"/>
                </a:xfrm>
                <a:prstGeom prst="straightConnector1">
                  <a:avLst/>
                </a:prstGeom>
                <a:ln w="12700">
                  <a:solidFill>
                    <a:srgbClr val="0000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箭头连接符 37"/>
                <p:cNvCxnSpPr/>
                <p:nvPr/>
              </p:nvCxnSpPr>
              <p:spPr>
                <a:xfrm flipH="1" flipV="1">
                  <a:off x="6690" y="7201"/>
                  <a:ext cx="895" cy="846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文本框 38"/>
                <p:cNvSpPr txBox="1"/>
                <p:nvPr/>
              </p:nvSpPr>
              <p:spPr>
                <a:xfrm rot="16200000">
                  <a:off x="7052" y="8186"/>
                  <a:ext cx="1008" cy="4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p>
                  <a:r>
                    <a:rPr lang="zh-CN" altLang="en-US" sz="1200"/>
                    <a:t>缪子素</a:t>
                  </a:r>
                  <a:endParaRPr lang="zh-CN" altLang="en-US" sz="1200"/>
                </a:p>
              </p:txBody>
            </p:sp>
            <p:sp>
              <p:nvSpPr>
                <p:cNvPr id="40" name="文本框 39"/>
                <p:cNvSpPr txBox="1"/>
                <p:nvPr/>
              </p:nvSpPr>
              <p:spPr>
                <a:xfrm rot="16200000">
                  <a:off x="7149" y="6293"/>
                  <a:ext cx="1488" cy="4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p>
                  <a:r>
                    <a:rPr lang="zh-CN" altLang="en-US" sz="1200"/>
                    <a:t>轨道正电子</a:t>
                  </a:r>
                  <a:endParaRPr lang="zh-CN" altLang="en-US" sz="1200"/>
                </a:p>
              </p:txBody>
            </p:sp>
            <p:sp>
              <p:nvSpPr>
                <p:cNvPr id="41" name="文本框 40"/>
                <p:cNvSpPr txBox="1"/>
                <p:nvPr/>
              </p:nvSpPr>
              <p:spPr>
                <a:xfrm rot="16200000">
                  <a:off x="6023" y="7661"/>
                  <a:ext cx="1248" cy="4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p>
                  <a:r>
                    <a:rPr lang="zh-CN" altLang="en-US" sz="1200"/>
                    <a:t>衰变电子</a:t>
                  </a:r>
                  <a:endParaRPr lang="zh-CN" altLang="en-US" sz="1200"/>
                </a:p>
              </p:txBody>
            </p:sp>
          </p:grpSp>
          <p:cxnSp>
            <p:nvCxnSpPr>
              <p:cNvPr id="42" name="直接连接符 41"/>
              <p:cNvCxnSpPr/>
              <p:nvPr/>
            </p:nvCxnSpPr>
            <p:spPr>
              <a:xfrm>
                <a:off x="5500" y="7761"/>
                <a:ext cx="0" cy="2268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文本框 42"/>
              <p:cNvSpPr txBox="1"/>
              <p:nvPr/>
            </p:nvSpPr>
            <p:spPr>
              <a:xfrm>
                <a:off x="4996" y="7327"/>
                <a:ext cx="1008" cy="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200"/>
                  <a:t>衰减片</a:t>
                </a:r>
                <a:endParaRPr lang="zh-CN" altLang="en-US" sz="1200"/>
              </a:p>
            </p:txBody>
          </p:sp>
          <p:cxnSp>
            <p:nvCxnSpPr>
              <p:cNvPr id="11" name="直接箭头连接符 10"/>
              <p:cNvCxnSpPr/>
              <p:nvPr/>
            </p:nvCxnSpPr>
            <p:spPr>
              <a:xfrm>
                <a:off x="3574" y="8252"/>
                <a:ext cx="1823" cy="40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直接箭头连接符 43"/>
            <p:cNvCxnSpPr/>
            <p:nvPr/>
          </p:nvCxnSpPr>
          <p:spPr>
            <a:xfrm>
              <a:off x="2714" y="7772"/>
              <a:ext cx="2597" cy="55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图片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4171315"/>
            <a:ext cx="3653790" cy="213741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320" y="1459230"/>
            <a:ext cx="3902710" cy="2387600"/>
          </a:xfrm>
          <a:prstGeom prst="rect">
            <a:avLst/>
          </a:prstGeom>
        </p:spPr>
      </p:pic>
      <p:sp>
        <p:nvSpPr>
          <p:cNvPr id="49" name="内容占位符 2"/>
          <p:cNvSpPr>
            <a:spLocks noGrp="1"/>
          </p:cNvSpPr>
          <p:nvPr/>
        </p:nvSpPr>
        <p:spPr>
          <a:xfrm>
            <a:off x="7775575" y="321310"/>
            <a:ext cx="4149090" cy="1043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1800"/>
              <a:t>单层靶宽</a:t>
            </a:r>
            <a:r>
              <a:rPr lang="en-US" altLang="zh-CN" sz="1800"/>
              <a:t>5cm</a:t>
            </a:r>
            <a:r>
              <a:rPr lang="zh-CN" altLang="en-US" sz="1800"/>
              <a:t>。每层靶都打了通孔，间距</a:t>
            </a:r>
            <a:r>
              <a:rPr lang="en-US" altLang="zh-CN" sz="1800"/>
              <a:t>55um</a:t>
            </a:r>
            <a:r>
              <a:rPr lang="zh-CN" altLang="en-US" sz="1800"/>
              <a:t>，直径</a:t>
            </a:r>
            <a:r>
              <a:rPr lang="en-US" altLang="zh-CN" sz="1800"/>
              <a:t>184um</a:t>
            </a:r>
            <a:r>
              <a:rPr lang="zh-CN" altLang="en-US" sz="1800"/>
              <a:t>。</a:t>
            </a:r>
            <a:endParaRPr lang="en-US" altLang="zh-CN" sz="1800"/>
          </a:p>
        </p:txBody>
      </p:sp>
      <p:sp>
        <p:nvSpPr>
          <p:cNvPr id="50" name="日期占位符 49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1" name="灯片编号占位符 50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2" name="页脚占位符 5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赵诗涵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产额计算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3460115"/>
            <a:ext cx="10515600" cy="2717165"/>
          </a:xfrm>
        </p:spPr>
        <p:txBody>
          <a:bodyPr/>
          <a:p>
            <a:pPr>
              <a:lnSpc>
                <a:spcPct val="150000"/>
              </a:lnSpc>
            </a:pPr>
            <a:r>
              <a:rPr lang="en-US" altLang="zh-CN"/>
              <a:t>MACE</a:t>
            </a:r>
            <a:r>
              <a:rPr lang="zh-CN" altLang="en-US"/>
              <a:t>关注能被电场加速并送入输运螺线管的正电子；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因此在靶的下游或各层之间的衰变都属于信号。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总产额定义为：（在</a:t>
            </a:r>
            <a:r>
              <a:rPr lang="zh-CN" altLang="en-US">
                <a:sym typeface="+mn-ea"/>
              </a:rPr>
              <a:t>靶的下游或各层之间的缪子素衰变个数</a:t>
            </a:r>
            <a:r>
              <a:rPr lang="zh-CN" altLang="en-US"/>
              <a:t>）</a:t>
            </a:r>
            <a:r>
              <a:rPr lang="en-US" altLang="zh-CN"/>
              <a:t>/</a:t>
            </a:r>
            <a:r>
              <a:rPr lang="zh-CN" altLang="en-US"/>
              <a:t>（入射缪子个数）。</a:t>
            </a:r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4391660" y="1584325"/>
            <a:ext cx="2517140" cy="1440180"/>
            <a:chOff x="3494" y="7761"/>
            <a:chExt cx="3964" cy="2268"/>
          </a:xfrm>
        </p:grpSpPr>
        <p:cxnSp>
          <p:nvCxnSpPr>
            <p:cNvPr id="30" name="直接箭头连接符 29"/>
            <p:cNvCxnSpPr/>
            <p:nvPr/>
          </p:nvCxnSpPr>
          <p:spPr>
            <a:xfrm>
              <a:off x="3494" y="8895"/>
              <a:ext cx="17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3944" y="8962"/>
              <a:ext cx="848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400"/>
                <a:t>束流</a:t>
              </a:r>
              <a:endParaRPr lang="zh-CN" altLang="en-US" sz="1400"/>
            </a:p>
          </p:txBody>
        </p:sp>
        <p:grpSp>
          <p:nvGrpSpPr>
            <p:cNvPr id="29" name="组合 28"/>
            <p:cNvGrpSpPr/>
            <p:nvPr/>
          </p:nvGrpSpPr>
          <p:grpSpPr>
            <a:xfrm rot="5400000">
              <a:off x="5773" y="8049"/>
              <a:ext cx="1670" cy="1700"/>
              <a:chOff x="3929" y="6611"/>
              <a:chExt cx="1670" cy="1700"/>
            </a:xfrm>
          </p:grpSpPr>
          <p:grpSp>
            <p:nvGrpSpPr>
              <p:cNvPr id="27" name="组合 26"/>
              <p:cNvGrpSpPr/>
              <p:nvPr/>
            </p:nvGrpSpPr>
            <p:grpSpPr>
              <a:xfrm rot="5400000">
                <a:off x="3764" y="6776"/>
                <a:ext cx="1700" cy="1370"/>
                <a:chOff x="3774" y="6935"/>
                <a:chExt cx="1700" cy="1370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3774" y="6935"/>
                  <a:ext cx="1701" cy="17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3774" y="7235"/>
                  <a:ext cx="1701" cy="17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3774" y="7535"/>
                  <a:ext cx="1701" cy="17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3774" y="7835"/>
                  <a:ext cx="1701" cy="17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3774" y="8135"/>
                  <a:ext cx="1701" cy="17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8" name="矩形 27"/>
              <p:cNvSpPr/>
              <p:nvPr/>
            </p:nvSpPr>
            <p:spPr>
              <a:xfrm rot="5400000">
                <a:off x="4664" y="7376"/>
                <a:ext cx="1701" cy="17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cxnSp>
          <p:nvCxnSpPr>
            <p:cNvPr id="6" name="直接连接符 5"/>
            <p:cNvCxnSpPr/>
            <p:nvPr/>
          </p:nvCxnSpPr>
          <p:spPr>
            <a:xfrm>
              <a:off x="5500" y="7761"/>
              <a:ext cx="0" cy="2268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直接箭头连接符 3"/>
          <p:cNvCxnSpPr/>
          <p:nvPr/>
        </p:nvCxnSpPr>
        <p:spPr>
          <a:xfrm>
            <a:off x="6418580" y="2967355"/>
            <a:ext cx="648000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6988747" y="2768854"/>
                <a:ext cx="426720" cy="39751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747" y="2768854"/>
                <a:ext cx="426720" cy="397510"/>
              </a:xfrm>
              <a:prstGeom prst="rect">
                <a:avLst/>
              </a:prstGeom>
              <a:blipFill rotWithShape="1">
                <a:blip r:embed="rId1"/>
                <a:stretch>
                  <a:fillRect l="-134" t="-64" r="134" b="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接箭头连接符 36"/>
          <p:cNvCxnSpPr/>
          <p:nvPr/>
        </p:nvCxnSpPr>
        <p:spPr>
          <a:xfrm rot="5400000" flipV="1">
            <a:off x="7079615" y="1889760"/>
            <a:ext cx="0" cy="1215390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rot="5400000" flipV="1">
            <a:off x="7747635" y="1467485"/>
            <a:ext cx="0" cy="1215390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7023100" y="1960880"/>
            <a:ext cx="233680" cy="21399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800"/>
              <a:t>x</a:t>
            </a:r>
            <a:endParaRPr lang="en-US" altLang="zh-CN" sz="800"/>
          </a:p>
        </p:txBody>
      </p:sp>
      <p:sp>
        <p:nvSpPr>
          <p:cNvPr id="12" name="文本框 11"/>
          <p:cNvSpPr txBox="1"/>
          <p:nvPr/>
        </p:nvSpPr>
        <p:spPr>
          <a:xfrm>
            <a:off x="6343650" y="2382520"/>
            <a:ext cx="233680" cy="21399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800"/>
              <a:t>x</a:t>
            </a:r>
            <a:endParaRPr lang="en-US" altLang="zh-CN" sz="800"/>
          </a:p>
        </p:txBody>
      </p:sp>
      <p:sp>
        <p:nvSpPr>
          <p:cNvPr id="40" name="文本框 39"/>
          <p:cNvSpPr txBox="1"/>
          <p:nvPr/>
        </p:nvSpPr>
        <p:spPr>
          <a:xfrm rot="21600000">
            <a:off x="7275195" y="2167255"/>
            <a:ext cx="9448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200"/>
              <a:t>轨道正电子</a:t>
            </a:r>
            <a:endParaRPr lang="zh-CN" altLang="en-US" sz="1200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5" name="页脚占位符 1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赵诗涵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产额模拟结果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494155"/>
            <a:ext cx="4880610" cy="4744085"/>
          </a:xfrm>
        </p:spPr>
        <p:txBody>
          <a:bodyPr>
            <a:normAutofit lnSpcReduction="20000"/>
          </a:bodyPr>
          <a:p>
            <a:r>
              <a:rPr lang="zh-CN" altLang="en-US"/>
              <a:t>模拟结果：</a:t>
            </a:r>
            <a:endParaRPr lang="zh-CN" altLang="en-US"/>
          </a:p>
          <a:p>
            <a:r>
              <a:rPr lang="zh-CN" altLang="en-US"/>
              <a:t>对于</a:t>
            </a:r>
            <a:r>
              <a:rPr lang="en-US" altLang="zh-CN"/>
              <a:t>3mm</a:t>
            </a:r>
            <a:r>
              <a:rPr lang="zh-CN" altLang="en-US"/>
              <a:t>厚、间距</a:t>
            </a:r>
            <a:r>
              <a:rPr lang="en-US" altLang="zh-CN"/>
              <a:t>2mm</a:t>
            </a:r>
            <a:r>
              <a:rPr lang="zh-CN" altLang="en-US"/>
              <a:t>的</a:t>
            </a:r>
            <a:r>
              <a:rPr lang="en-US" altLang="zh-CN"/>
              <a:t>10</a:t>
            </a:r>
            <a:r>
              <a:rPr lang="zh-CN" altLang="en-US"/>
              <a:t>层靶：</a:t>
            </a:r>
            <a:endParaRPr lang="zh-CN" altLang="en-US"/>
          </a:p>
          <a:p>
            <a:pPr lvl="1"/>
            <a:r>
              <a:rPr lang="zh-CN" altLang="en-US"/>
              <a:t>正</a:t>
            </a:r>
            <a:r>
              <a:rPr lang="zh-CN" altLang="en-US">
                <a:sym typeface="+mn-ea"/>
              </a:rPr>
              <a:t>向</a:t>
            </a:r>
            <a:r>
              <a:rPr lang="zh-CN" altLang="en-US"/>
              <a:t>入射产额：</a:t>
            </a:r>
            <a:r>
              <a:rPr lang="en-US" altLang="zh-CN"/>
              <a:t>4.08%</a:t>
            </a:r>
            <a:endParaRPr lang="zh-CN" altLang="en-US"/>
          </a:p>
          <a:p>
            <a:pPr lvl="1"/>
            <a:r>
              <a:rPr lang="en-US" altLang="zh-CN">
                <a:sym typeface="+mn-ea"/>
              </a:rPr>
              <a:t>7.125</a:t>
            </a:r>
            <a:r>
              <a:rPr lang="zh-CN" altLang="en-US">
                <a:sym typeface="+mn-ea"/>
              </a:rPr>
              <a:t>度</a:t>
            </a:r>
            <a:r>
              <a:rPr lang="zh-CN" altLang="en-US">
                <a:sym typeface="+mn-ea"/>
              </a:rPr>
              <a:t>斜向入射产额：</a:t>
            </a:r>
            <a:r>
              <a:rPr lang="en-US" altLang="zh-CN">
                <a:sym typeface="+mn-ea"/>
              </a:rPr>
              <a:t>4.43</a:t>
            </a:r>
            <a:r>
              <a:rPr lang="en-US" altLang="zh-CN">
                <a:sym typeface="+mn-ea"/>
              </a:rPr>
              <a:t>%</a:t>
            </a:r>
            <a:endParaRPr lang="zh-CN" altLang="en-US">
              <a:sym typeface="+mn-ea"/>
            </a:endParaRPr>
          </a:p>
          <a:p>
            <a:pPr lvl="0"/>
            <a:r>
              <a:rPr lang="zh-CN" altLang="en-US">
                <a:sym typeface="+mn-ea"/>
              </a:rPr>
              <a:t>对于</a:t>
            </a:r>
            <a:r>
              <a:rPr lang="en-US" altLang="zh-CN">
                <a:sym typeface="+mn-ea"/>
              </a:rPr>
              <a:t>2mm</a:t>
            </a:r>
            <a:r>
              <a:rPr lang="zh-CN" altLang="en-US">
                <a:sym typeface="+mn-ea"/>
              </a:rPr>
              <a:t>厚、间距</a:t>
            </a:r>
            <a:r>
              <a:rPr lang="en-US" altLang="zh-CN">
                <a:sym typeface="+mn-ea"/>
              </a:rPr>
              <a:t>3mm</a:t>
            </a:r>
            <a:r>
              <a:rPr lang="zh-CN" altLang="en-US">
                <a:sym typeface="+mn-ea"/>
              </a:rPr>
              <a:t>的</a:t>
            </a:r>
            <a:r>
              <a:rPr lang="en-US" altLang="zh-CN">
                <a:sym typeface="+mn-ea"/>
              </a:rPr>
              <a:t>10</a:t>
            </a:r>
            <a:r>
              <a:rPr lang="zh-CN" altLang="en-US">
                <a:sym typeface="+mn-ea"/>
              </a:rPr>
              <a:t>层靶：</a:t>
            </a:r>
            <a:endParaRPr lang="zh-CN" altLang="en-US">
              <a:sym typeface="+mn-ea"/>
            </a:endParaRPr>
          </a:p>
          <a:p>
            <a:pPr lvl="1"/>
            <a:r>
              <a:rPr lang="zh-CN" altLang="en-US">
                <a:sym typeface="+mn-ea"/>
              </a:rPr>
              <a:t>正</a:t>
            </a:r>
            <a:r>
              <a:rPr lang="zh-CN" altLang="en-US">
                <a:sym typeface="+mn-ea"/>
              </a:rPr>
              <a:t>向</a:t>
            </a:r>
            <a:r>
              <a:rPr lang="zh-CN" altLang="en-US">
                <a:sym typeface="+mn-ea"/>
              </a:rPr>
              <a:t>入射产额：</a:t>
            </a:r>
            <a:r>
              <a:rPr lang="en-US" altLang="zh-CN">
                <a:sym typeface="+mn-ea"/>
              </a:rPr>
              <a:t>4.26%</a:t>
            </a:r>
            <a:endParaRPr lang="zh-CN" altLang="en-US">
              <a:sym typeface="+mn-ea"/>
            </a:endParaRPr>
          </a:p>
          <a:p>
            <a:pPr lvl="1"/>
            <a:r>
              <a:rPr lang="en-US" altLang="zh-CN">
                <a:sym typeface="+mn-ea"/>
              </a:rPr>
              <a:t>7.125</a:t>
            </a:r>
            <a:r>
              <a:rPr lang="zh-CN" altLang="en-US">
                <a:sym typeface="+mn-ea"/>
              </a:rPr>
              <a:t>度斜向</a:t>
            </a:r>
            <a:r>
              <a:rPr lang="zh-CN" altLang="en-US">
                <a:sym typeface="+mn-ea"/>
              </a:rPr>
              <a:t>入射产额：</a:t>
            </a:r>
            <a:r>
              <a:rPr lang="en-US" altLang="zh-CN">
                <a:sym typeface="+mn-ea"/>
              </a:rPr>
              <a:t>4.80%</a:t>
            </a:r>
            <a:endParaRPr lang="en-US" altLang="zh-CN">
              <a:sym typeface="+mn-ea"/>
            </a:endParaRPr>
          </a:p>
          <a:p>
            <a:pPr lvl="0"/>
            <a:r>
              <a:rPr lang="zh-CN" altLang="en-US">
                <a:sym typeface="+mn-ea"/>
              </a:rPr>
              <a:t>与单层靶相比产额提升约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倍，比先前</a:t>
            </a:r>
            <a:r>
              <a:rPr lang="en-US" altLang="zh-CN">
                <a:sym typeface="+mn-ea"/>
              </a:rPr>
              <a:t>PSI</a:t>
            </a:r>
            <a:r>
              <a:rPr lang="zh-CN" altLang="en-US">
                <a:sym typeface="+mn-ea"/>
              </a:rPr>
              <a:t>实验提升</a:t>
            </a:r>
            <a:r>
              <a:rPr lang="en-US" altLang="zh-CN">
                <a:sym typeface="+mn-ea"/>
              </a:rPr>
              <a:t>8</a:t>
            </a:r>
            <a:r>
              <a:rPr lang="zh-CN" altLang="en-US">
                <a:sym typeface="+mn-ea"/>
              </a:rPr>
              <a:t>～</a:t>
            </a:r>
            <a:r>
              <a:rPr lang="en-US" altLang="zh-CN">
                <a:sym typeface="+mn-ea"/>
              </a:rPr>
              <a:t>9</a:t>
            </a:r>
            <a:r>
              <a:rPr lang="zh-CN" altLang="en-US">
                <a:sym typeface="+mn-ea"/>
              </a:rPr>
              <a:t>倍。斜向入射带来</a:t>
            </a:r>
            <a:r>
              <a:rPr lang="en-US" altLang="zh-CN">
                <a:sym typeface="+mn-ea"/>
              </a:rPr>
              <a:t>0.4%</a:t>
            </a:r>
            <a:r>
              <a:rPr lang="zh-CN" altLang="en-US">
                <a:sym typeface="+mn-ea"/>
              </a:rPr>
              <a:t>左右的额外提升。</a:t>
            </a:r>
            <a:endParaRPr lang="zh-CN" altLang="en-US"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242560" y="1542415"/>
            <a:ext cx="3552190" cy="1715770"/>
            <a:chOff x="3494" y="7327"/>
            <a:chExt cx="5594" cy="2702"/>
          </a:xfrm>
        </p:grpSpPr>
        <p:cxnSp>
          <p:nvCxnSpPr>
            <p:cNvPr id="30" name="直接箭头连接符 29"/>
            <p:cNvCxnSpPr/>
            <p:nvPr/>
          </p:nvCxnSpPr>
          <p:spPr>
            <a:xfrm>
              <a:off x="3494" y="8895"/>
              <a:ext cx="17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3944" y="8962"/>
              <a:ext cx="848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400"/>
                <a:t>束流</a:t>
              </a:r>
              <a:endParaRPr lang="zh-CN" altLang="en-US" sz="1400"/>
            </a:p>
          </p:txBody>
        </p:sp>
        <p:grpSp>
          <p:nvGrpSpPr>
            <p:cNvPr id="5" name="组合 4"/>
            <p:cNvGrpSpPr/>
            <p:nvPr/>
          </p:nvGrpSpPr>
          <p:grpSpPr>
            <a:xfrm rot="5400000">
              <a:off x="6279" y="6925"/>
              <a:ext cx="2288" cy="3330"/>
              <a:chOff x="6430" y="5766"/>
              <a:chExt cx="2288" cy="3330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7048" y="7396"/>
                <a:ext cx="1670" cy="1700"/>
                <a:chOff x="3929" y="6611"/>
                <a:chExt cx="1670" cy="1700"/>
              </a:xfrm>
            </p:grpSpPr>
            <p:grpSp>
              <p:nvGrpSpPr>
                <p:cNvPr id="27" name="组合 26"/>
                <p:cNvGrpSpPr/>
                <p:nvPr/>
              </p:nvGrpSpPr>
              <p:grpSpPr>
                <a:xfrm rot="5400000">
                  <a:off x="3764" y="6776"/>
                  <a:ext cx="1700" cy="1370"/>
                  <a:chOff x="3774" y="6935"/>
                  <a:chExt cx="1700" cy="1370"/>
                </a:xfrm>
              </p:grpSpPr>
              <p:sp>
                <p:nvSpPr>
                  <p:cNvPr id="22" name="矩形 21"/>
                  <p:cNvSpPr/>
                  <p:nvPr/>
                </p:nvSpPr>
                <p:spPr>
                  <a:xfrm>
                    <a:off x="3774" y="6935"/>
                    <a:ext cx="1701" cy="17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3" name="矩形 22"/>
                  <p:cNvSpPr/>
                  <p:nvPr/>
                </p:nvSpPr>
                <p:spPr>
                  <a:xfrm>
                    <a:off x="3774" y="7235"/>
                    <a:ext cx="1701" cy="17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4" name="矩形 23"/>
                  <p:cNvSpPr/>
                  <p:nvPr/>
                </p:nvSpPr>
                <p:spPr>
                  <a:xfrm>
                    <a:off x="3774" y="7535"/>
                    <a:ext cx="1701" cy="17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5" name="矩形 24"/>
                  <p:cNvSpPr/>
                  <p:nvPr/>
                </p:nvSpPr>
                <p:spPr>
                  <a:xfrm>
                    <a:off x="3774" y="7835"/>
                    <a:ext cx="1701" cy="17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6" name="矩形 25"/>
                  <p:cNvSpPr/>
                  <p:nvPr/>
                </p:nvSpPr>
                <p:spPr>
                  <a:xfrm>
                    <a:off x="3774" y="8135"/>
                    <a:ext cx="1701" cy="17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28" name="矩形 27"/>
                <p:cNvSpPr/>
                <p:nvPr/>
              </p:nvSpPr>
              <p:spPr>
                <a:xfrm rot="5400000">
                  <a:off x="4664" y="7376"/>
                  <a:ext cx="1701" cy="17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2" name="直接箭头连接符 31"/>
              <p:cNvCxnSpPr/>
              <p:nvPr/>
            </p:nvCxnSpPr>
            <p:spPr>
              <a:xfrm flipV="1">
                <a:off x="7583" y="6131"/>
                <a:ext cx="0" cy="1914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箭头连接符 32"/>
              <p:cNvCxnSpPr/>
              <p:nvPr/>
            </p:nvCxnSpPr>
            <p:spPr>
              <a:xfrm flipH="1" flipV="1">
                <a:off x="6690" y="7201"/>
                <a:ext cx="895" cy="846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文本框 33"/>
              <p:cNvSpPr txBox="1"/>
              <p:nvPr/>
            </p:nvSpPr>
            <p:spPr>
              <a:xfrm rot="16200000">
                <a:off x="7052" y="8186"/>
                <a:ext cx="1008" cy="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200"/>
                  <a:t>缪子素</a:t>
                </a:r>
                <a:endParaRPr lang="zh-CN" altLang="en-US" sz="1200"/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 rot="16200000">
                <a:off x="7149" y="6293"/>
                <a:ext cx="1488" cy="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200"/>
                  <a:t>轨道正电子</a:t>
                </a:r>
                <a:endParaRPr lang="zh-CN" altLang="en-US" sz="1200"/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 rot="16200000">
                <a:off x="6023" y="7661"/>
                <a:ext cx="1248" cy="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200"/>
                  <a:t>衰变电子</a:t>
                </a:r>
                <a:endParaRPr lang="zh-CN" altLang="en-US" sz="1200"/>
              </a:p>
            </p:txBody>
          </p:sp>
        </p:grpSp>
        <p:cxnSp>
          <p:nvCxnSpPr>
            <p:cNvPr id="6" name="直接连接符 5"/>
            <p:cNvCxnSpPr/>
            <p:nvPr/>
          </p:nvCxnSpPr>
          <p:spPr>
            <a:xfrm>
              <a:off x="5500" y="7761"/>
              <a:ext cx="0" cy="2268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4996" y="7327"/>
              <a:ext cx="100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衰减片</a:t>
              </a:r>
              <a:endParaRPr lang="zh-CN" altLang="en-US" sz="1200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293360" y="4183380"/>
            <a:ext cx="3501390" cy="1715770"/>
            <a:chOff x="906" y="6450"/>
            <a:chExt cx="5514" cy="2702"/>
          </a:xfrm>
        </p:grpSpPr>
        <p:grpSp>
          <p:nvGrpSpPr>
            <p:cNvPr id="10" name="组合 9"/>
            <p:cNvGrpSpPr/>
            <p:nvPr/>
          </p:nvGrpSpPr>
          <p:grpSpPr>
            <a:xfrm>
              <a:off x="906" y="6450"/>
              <a:ext cx="5514" cy="2702"/>
              <a:chOff x="3574" y="7327"/>
              <a:chExt cx="5514" cy="2702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3944" y="8534"/>
                <a:ext cx="848" cy="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400"/>
                  <a:t>束流</a:t>
                </a:r>
                <a:endParaRPr lang="zh-CN" altLang="en-US" sz="1400"/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 rot="5400000">
                <a:off x="6279" y="6925"/>
                <a:ext cx="2288" cy="3330"/>
                <a:chOff x="6430" y="5766"/>
                <a:chExt cx="2288" cy="3330"/>
              </a:xfrm>
            </p:grpSpPr>
            <p:grpSp>
              <p:nvGrpSpPr>
                <p:cNvPr id="14" name="组合 13"/>
                <p:cNvGrpSpPr/>
                <p:nvPr/>
              </p:nvGrpSpPr>
              <p:grpSpPr>
                <a:xfrm>
                  <a:off x="7048" y="7396"/>
                  <a:ext cx="1670" cy="1700"/>
                  <a:chOff x="3929" y="6611"/>
                  <a:chExt cx="1670" cy="1700"/>
                </a:xfrm>
              </p:grpSpPr>
              <p:grpSp>
                <p:nvGrpSpPr>
                  <p:cNvPr id="15" name="组合 14"/>
                  <p:cNvGrpSpPr/>
                  <p:nvPr/>
                </p:nvGrpSpPr>
                <p:grpSpPr>
                  <a:xfrm rot="5400000">
                    <a:off x="3764" y="6776"/>
                    <a:ext cx="1700" cy="1370"/>
                    <a:chOff x="3774" y="6935"/>
                    <a:chExt cx="1700" cy="1370"/>
                  </a:xfrm>
                </p:grpSpPr>
                <p:sp>
                  <p:nvSpPr>
                    <p:cNvPr id="16" name="矩形 15"/>
                    <p:cNvSpPr/>
                    <p:nvPr/>
                  </p:nvSpPr>
                  <p:spPr>
                    <a:xfrm>
                      <a:off x="3774" y="6935"/>
                      <a:ext cx="1701" cy="17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7" name="矩形 16"/>
                    <p:cNvSpPr/>
                    <p:nvPr/>
                  </p:nvSpPr>
                  <p:spPr>
                    <a:xfrm>
                      <a:off x="3774" y="7235"/>
                      <a:ext cx="1701" cy="17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8" name="矩形 17"/>
                    <p:cNvSpPr/>
                    <p:nvPr/>
                  </p:nvSpPr>
                  <p:spPr>
                    <a:xfrm>
                      <a:off x="3774" y="7535"/>
                      <a:ext cx="1701" cy="17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9" name="矩形 18"/>
                    <p:cNvSpPr/>
                    <p:nvPr/>
                  </p:nvSpPr>
                  <p:spPr>
                    <a:xfrm>
                      <a:off x="3774" y="7835"/>
                      <a:ext cx="1701" cy="17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0" name="矩形 19"/>
                    <p:cNvSpPr/>
                    <p:nvPr/>
                  </p:nvSpPr>
                  <p:spPr>
                    <a:xfrm>
                      <a:off x="3774" y="8135"/>
                      <a:ext cx="1701" cy="17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p>
                      <a:pPr algn="ctr"/>
                      <a:endParaRPr lang="zh-CN" altLang="en-US"/>
                    </a:p>
                  </p:txBody>
                </p:sp>
              </p:grpSp>
              <p:sp>
                <p:nvSpPr>
                  <p:cNvPr id="21" name="矩形 20"/>
                  <p:cNvSpPr/>
                  <p:nvPr/>
                </p:nvSpPr>
                <p:spPr>
                  <a:xfrm rot="5400000">
                    <a:off x="4664" y="7376"/>
                    <a:ext cx="1701" cy="17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  <p:cxnSp>
              <p:nvCxnSpPr>
                <p:cNvPr id="37" name="直接箭头连接符 36"/>
                <p:cNvCxnSpPr/>
                <p:nvPr/>
              </p:nvCxnSpPr>
              <p:spPr>
                <a:xfrm flipV="1">
                  <a:off x="7583" y="6131"/>
                  <a:ext cx="0" cy="1914"/>
                </a:xfrm>
                <a:prstGeom prst="straightConnector1">
                  <a:avLst/>
                </a:prstGeom>
                <a:ln w="12700">
                  <a:solidFill>
                    <a:srgbClr val="0000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箭头连接符 37"/>
                <p:cNvCxnSpPr/>
                <p:nvPr/>
              </p:nvCxnSpPr>
              <p:spPr>
                <a:xfrm flipH="1" flipV="1">
                  <a:off x="6690" y="7201"/>
                  <a:ext cx="895" cy="846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文本框 38"/>
                <p:cNvSpPr txBox="1"/>
                <p:nvPr/>
              </p:nvSpPr>
              <p:spPr>
                <a:xfrm rot="16200000">
                  <a:off x="7052" y="8186"/>
                  <a:ext cx="1008" cy="4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p>
                  <a:r>
                    <a:rPr lang="zh-CN" altLang="en-US" sz="1200"/>
                    <a:t>缪子素</a:t>
                  </a:r>
                  <a:endParaRPr lang="zh-CN" altLang="en-US" sz="1200"/>
                </a:p>
              </p:txBody>
            </p:sp>
            <p:sp>
              <p:nvSpPr>
                <p:cNvPr id="40" name="文本框 39"/>
                <p:cNvSpPr txBox="1"/>
                <p:nvPr/>
              </p:nvSpPr>
              <p:spPr>
                <a:xfrm rot="16200000">
                  <a:off x="7149" y="6293"/>
                  <a:ext cx="1488" cy="4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p>
                  <a:r>
                    <a:rPr lang="zh-CN" altLang="en-US" sz="1200"/>
                    <a:t>轨道正电子</a:t>
                  </a:r>
                  <a:endParaRPr lang="zh-CN" altLang="en-US" sz="1200"/>
                </a:p>
              </p:txBody>
            </p:sp>
            <p:sp>
              <p:nvSpPr>
                <p:cNvPr id="41" name="文本框 40"/>
                <p:cNvSpPr txBox="1"/>
                <p:nvPr/>
              </p:nvSpPr>
              <p:spPr>
                <a:xfrm rot="16200000">
                  <a:off x="6023" y="7661"/>
                  <a:ext cx="1248" cy="4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p>
                  <a:r>
                    <a:rPr lang="zh-CN" altLang="en-US" sz="1200"/>
                    <a:t>衰变电子</a:t>
                  </a:r>
                  <a:endParaRPr lang="zh-CN" altLang="en-US" sz="1200"/>
                </a:p>
              </p:txBody>
            </p:sp>
          </p:grpSp>
          <p:cxnSp>
            <p:nvCxnSpPr>
              <p:cNvPr id="42" name="直接连接符 41"/>
              <p:cNvCxnSpPr/>
              <p:nvPr/>
            </p:nvCxnSpPr>
            <p:spPr>
              <a:xfrm>
                <a:off x="5500" y="7761"/>
                <a:ext cx="0" cy="2268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文本框 42"/>
              <p:cNvSpPr txBox="1"/>
              <p:nvPr/>
            </p:nvSpPr>
            <p:spPr>
              <a:xfrm>
                <a:off x="4996" y="7327"/>
                <a:ext cx="1008" cy="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200"/>
                  <a:t>衰减片</a:t>
                </a:r>
                <a:endParaRPr lang="zh-CN" altLang="en-US" sz="1200"/>
              </a:p>
            </p:txBody>
          </p:sp>
          <p:cxnSp>
            <p:nvCxnSpPr>
              <p:cNvPr id="11" name="直接箭头连接符 10"/>
              <p:cNvCxnSpPr/>
              <p:nvPr/>
            </p:nvCxnSpPr>
            <p:spPr>
              <a:xfrm>
                <a:off x="3574" y="8252"/>
                <a:ext cx="1823" cy="40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直接箭头连接符 43"/>
            <p:cNvCxnSpPr/>
            <p:nvPr/>
          </p:nvCxnSpPr>
          <p:spPr>
            <a:xfrm>
              <a:off x="2714" y="7772"/>
              <a:ext cx="2597" cy="550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/>
        </p:nvSpPr>
        <p:spPr>
          <a:xfrm>
            <a:off x="8794750" y="1934845"/>
            <a:ext cx="30460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产额：</a:t>
            </a:r>
            <a:endParaRPr lang="en-US" altLang="zh-CN"/>
          </a:p>
          <a:p>
            <a:r>
              <a:rPr lang="en-US" altLang="zh-CN"/>
              <a:t>4.08%</a:t>
            </a:r>
            <a:r>
              <a:rPr lang="zh-CN" altLang="en-US"/>
              <a:t>（</a:t>
            </a:r>
            <a:r>
              <a:rPr lang="en-US" altLang="zh-CN"/>
              <a:t>3mm</a:t>
            </a:r>
            <a:r>
              <a:rPr lang="zh-CN" altLang="en-US"/>
              <a:t>厚，</a:t>
            </a:r>
            <a:r>
              <a:rPr lang="en-US" altLang="zh-CN"/>
              <a:t>2mm</a:t>
            </a:r>
            <a:r>
              <a:rPr lang="zh-CN" altLang="en-US"/>
              <a:t>间距）</a:t>
            </a:r>
            <a:endParaRPr lang="zh-CN" altLang="en-US"/>
          </a:p>
          <a:p>
            <a:r>
              <a:rPr lang="en-US" altLang="zh-CN">
                <a:sym typeface="+mn-ea"/>
              </a:rPr>
              <a:t>4.43%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2</a:t>
            </a:r>
            <a:r>
              <a:rPr lang="en-US" altLang="zh-CN">
                <a:sym typeface="+mn-ea"/>
              </a:rPr>
              <a:t>mm</a:t>
            </a:r>
            <a:r>
              <a:rPr lang="zh-CN" altLang="en-US">
                <a:sym typeface="+mn-ea"/>
              </a:rPr>
              <a:t>厚，</a:t>
            </a:r>
            <a:r>
              <a:rPr lang="en-US" altLang="zh-CN">
                <a:sym typeface="+mn-ea"/>
              </a:rPr>
              <a:t>3mm</a:t>
            </a:r>
            <a:r>
              <a:rPr lang="zh-CN" altLang="en-US">
                <a:sym typeface="+mn-ea"/>
              </a:rPr>
              <a:t>间距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8794115" y="4601845"/>
            <a:ext cx="30467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产额：</a:t>
            </a:r>
            <a:endParaRPr lang="en-US" altLang="zh-CN"/>
          </a:p>
          <a:p>
            <a:r>
              <a:rPr lang="en-US" altLang="zh-CN"/>
              <a:t>4.26%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3mm</a:t>
            </a:r>
            <a:r>
              <a:rPr lang="zh-CN" altLang="en-US">
                <a:sym typeface="+mn-ea"/>
              </a:rPr>
              <a:t>厚，</a:t>
            </a:r>
            <a:r>
              <a:rPr lang="en-US" altLang="zh-CN">
                <a:sym typeface="+mn-ea"/>
              </a:rPr>
              <a:t>2mm</a:t>
            </a:r>
            <a:r>
              <a:rPr lang="zh-CN" altLang="en-US">
                <a:sym typeface="+mn-ea"/>
              </a:rPr>
              <a:t>间距）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4.80%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2mm</a:t>
            </a:r>
            <a:r>
              <a:rPr lang="zh-CN" altLang="en-US">
                <a:sym typeface="+mn-ea"/>
              </a:rPr>
              <a:t>厚，</a:t>
            </a:r>
            <a:r>
              <a:rPr lang="en-US" altLang="zh-CN">
                <a:sym typeface="+mn-ea"/>
              </a:rPr>
              <a:t>3mm</a:t>
            </a:r>
            <a:r>
              <a:rPr lang="zh-CN" altLang="en-US">
                <a:sym typeface="+mn-ea"/>
              </a:rPr>
              <a:t>间距）</a:t>
            </a:r>
            <a:endParaRPr lang="zh-CN" altLang="en-US"/>
          </a:p>
        </p:txBody>
      </p:sp>
      <p:sp>
        <p:nvSpPr>
          <p:cNvPr id="47" name="日期占位符 4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8" name="灯片编号占位符 4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49" name="页脚占位符 48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赵诗涵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目录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>
                  <a:lnSpc>
                    <a:spcPct val="150000"/>
                  </a:lnSpc>
                </a:pPr>
                <a:r>
                  <a:rPr lang="zh-CN" altLang="en-US"/>
                  <a:t>多层靶设计及产额模拟</a:t>
                </a:r>
                <a:endParaRPr lang="zh-CN" altLang="en-US"/>
              </a:p>
              <a:p>
                <a:pPr lvl="1">
                  <a:lnSpc>
                    <a:spcPct val="150000"/>
                  </a:lnSpc>
                </a:pPr>
                <a:r>
                  <a:rPr lang="zh-CN" altLang="en-US" sz="1800"/>
                  <a:t>几何设计</a:t>
                </a:r>
                <a:endParaRPr lang="zh-CN" altLang="en-US" sz="1800"/>
              </a:p>
              <a:p>
                <a:pPr lvl="1">
                  <a:lnSpc>
                    <a:spcPct val="150000"/>
                  </a:lnSpc>
                </a:pPr>
                <a:r>
                  <a:rPr lang="zh-CN" altLang="en-US" sz="1800"/>
                  <a:t>产额模拟结果</a:t>
                </a:r>
                <a:endParaRPr lang="zh-CN" altLang="en-US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𝜈𝜈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本底</a:t>
                </a:r>
                <a:r>
                  <a:rPr lang="en-US" altLang="zh-CN">
                    <a:sym typeface="+mn-ea"/>
                  </a:rPr>
                  <a:t>full simulation</a:t>
                </a:r>
                <a:r>
                  <a:rPr lang="zh-CN" altLang="en-US">
                    <a:sym typeface="+mn-ea"/>
                  </a:rPr>
                  <a:t>结果</a:t>
                </a:r>
                <a:endParaRPr lang="zh-CN" altLang="en-US">
                  <a:sym typeface="+mn-ea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zh-CN" altLang="en-US">
                    <a:sym typeface="+mn-ea"/>
                  </a:rPr>
                  <a:t>信号形状</a:t>
                </a:r>
                <a:endParaRPr lang="zh-CN" altLang="en-US">
                  <a:sym typeface="+mn-ea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zh-CN" altLang="en-US">
                    <a:sym typeface="+mn-ea"/>
                  </a:rPr>
                  <a:t>本底水平估计</a:t>
                </a:r>
                <a:endParaRPr lang="zh-CN" altLang="en-US">
                  <a:sym typeface="+mn-ea"/>
                </a:endParaRPr>
              </a:p>
            </p:txBody>
          </p:sp>
        </mc:Choice>
        <mc:Fallback>
          <p:sp>
            <p:nvSpPr>
              <p:cNvPr id="5" name="内容占位符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赵诗涵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参数设置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1323975"/>
                <a:ext cx="10515600" cy="5033010"/>
              </a:xfrm>
            </p:spPr>
            <p:txBody>
              <a:bodyPr>
                <a:noAutofit/>
              </a:bodyPr>
              <a:p>
                <a:pPr>
                  <a:lnSpc>
                    <a:spcPct val="130000"/>
                  </a:lnSpc>
                </a:pPr>
                <a:r>
                  <a:rPr lang="zh-CN" altLang="en-US"/>
                  <a:t>部分主要参数：</a:t>
                </a:r>
                <a:endParaRPr lang="zh-CN" altLang="en-US"/>
              </a:p>
              <a:p>
                <a:pPr lvl="1">
                  <a:lnSpc>
                    <a:spcPct val="130000"/>
                  </a:lnSpc>
                </a:pPr>
                <a:r>
                  <a:rPr lang="zh-CN" altLang="en-US"/>
                  <a:t>加速电压</a:t>
                </a:r>
                <a:r>
                  <a:rPr lang="en-US" altLang="zh-CN"/>
                  <a:t>3kV / 5kV / 7kV</a:t>
                </a:r>
                <a:r>
                  <a:rPr lang="zh-CN" altLang="en-US"/>
                  <a:t>，加速长度</a:t>
                </a:r>
                <a:r>
                  <a:rPr lang="en-US" altLang="zh-CN"/>
                  <a:t>60cm</a:t>
                </a:r>
                <a:r>
                  <a:rPr lang="zh-CN" altLang="en-US"/>
                  <a:t>。</a:t>
                </a:r>
                <a:endParaRPr lang="zh-CN" altLang="en-US"/>
              </a:p>
              <a:p>
                <a:pPr lvl="1">
                  <a:lnSpc>
                    <a:spcPct val="130000"/>
                  </a:lnSpc>
                </a:pPr>
                <a:r>
                  <a:rPr lang="zh-CN" altLang="en-US">
                    <a:sym typeface="+mn-ea"/>
                  </a:rPr>
                  <a:t>多层气凝胶</a:t>
                </a:r>
                <a:r>
                  <a:rPr lang="zh-CN" altLang="en-US">
                    <a:sym typeface="+mn-ea"/>
                  </a:rPr>
                  <a:t>靶，平均自由程</a:t>
                </a:r>
                <a:r>
                  <a:rPr lang="en-US" altLang="zh-CN">
                    <a:sym typeface="+mn-ea"/>
                  </a:rPr>
                  <a:t>200nm</a:t>
                </a:r>
                <a:r>
                  <a:rPr lang="zh-CN" altLang="en-US">
                    <a:sym typeface="+mn-ea"/>
                  </a:rPr>
                  <a:t>，密度</a:t>
                </a:r>
                <a:r>
                  <a:rPr lang="en-US" altLang="zh-CN">
                    <a:sym typeface="+mn-ea"/>
                  </a:rPr>
                  <a:t>27mg/cm</a:t>
                </a:r>
                <a:r>
                  <a:rPr lang="en-US" altLang="zh-CN" baseline="30000">
                    <a:sym typeface="+mn-ea"/>
                  </a:rPr>
                  <a:t>3</a:t>
                </a:r>
                <a:r>
                  <a:rPr lang="zh-CN" altLang="en-US">
                    <a:sym typeface="+mn-ea"/>
                  </a:rPr>
                  <a:t>，</a:t>
                </a:r>
                <a:r>
                  <a:rPr lang="en-US" altLang="zh-CN">
                    <a:sym typeface="+mn-ea"/>
                  </a:rPr>
                  <a:t>60mm</a:t>
                </a:r>
                <a:r>
                  <a:rPr lang="en-US" altLang="zh-CN">
                    <a:latin typeface="Arial" panose="020B0604020202020204" pitchFamily="34" charset="0"/>
                    <a:sym typeface="+mn-ea"/>
                  </a:rPr>
                  <a:t>×</a:t>
                </a:r>
                <a:r>
                  <a:rPr lang="en-US" altLang="zh-CN">
                    <a:sym typeface="+mn-ea"/>
                  </a:rPr>
                  <a:t>3mm</a:t>
                </a:r>
                <a:r>
                  <a:rPr lang="en-US" altLang="zh-CN">
                    <a:latin typeface="Arial" panose="020B0604020202020204" pitchFamily="34" charset="0"/>
                    <a:sym typeface="+mn-ea"/>
                  </a:rPr>
                  <a:t>×50mm</a:t>
                </a:r>
                <a:r>
                  <a:rPr lang="zh-CN" altLang="en-US">
                    <a:sym typeface="+mn-ea"/>
                  </a:rPr>
                  <a:t>，间距</a:t>
                </a:r>
                <a:r>
                  <a:rPr lang="en-US" altLang="zh-CN">
                    <a:sym typeface="+mn-ea"/>
                  </a:rPr>
                  <a:t>2mm</a:t>
                </a:r>
                <a:r>
                  <a:rPr lang="zh-CN" altLang="en-US">
                    <a:sym typeface="+mn-ea"/>
                  </a:rPr>
                  <a:t>，</a:t>
                </a:r>
                <a:r>
                  <a:rPr lang="en-US" altLang="zh-CN">
                    <a:sym typeface="+mn-ea"/>
                  </a:rPr>
                  <a:t>11</a:t>
                </a:r>
                <a:r>
                  <a:rPr lang="zh-CN" altLang="en-US">
                    <a:sym typeface="+mn-ea"/>
                  </a:rPr>
                  <a:t>层；</a:t>
                </a:r>
                <a:endParaRPr lang="zh-CN" altLang="en-US"/>
              </a:p>
              <a:p>
                <a:pPr lvl="1">
                  <a:lnSpc>
                    <a:spcPct val="130000"/>
                  </a:lnSpc>
                </a:pPr>
                <a:r>
                  <a:rPr lang="zh-CN" altLang="en-US"/>
                  <a:t>磁谱仪：漂移室内径</a:t>
                </a:r>
                <a:r>
                  <a:rPr lang="en-US" altLang="zh-CN"/>
                  <a:t>15cm</a:t>
                </a:r>
                <a:r>
                  <a:rPr lang="zh-CN" altLang="en-US"/>
                  <a:t>，</a:t>
                </a:r>
                <a:r>
                  <a:rPr lang="en-US" altLang="zh-CN"/>
                  <a:t>22</a:t>
                </a:r>
                <a:r>
                  <a:rPr lang="zh-CN" altLang="en-US"/>
                  <a:t>层读出层，单元宽度</a:t>
                </a:r>
                <a:r>
                  <a:rPr lang="en-US" altLang="zh-CN"/>
                  <a:t>8mm~12mm</a:t>
                </a:r>
                <a:r>
                  <a:rPr lang="zh-CN" altLang="en-US"/>
                  <a:t>，顶点位置分辨</a:t>
                </a:r>
                <a:r>
                  <a:rPr lang="en-US" altLang="zh-CN"/>
                  <a:t>2.2mm</a:t>
                </a:r>
                <a:r>
                  <a:rPr lang="zh-CN" altLang="en-US"/>
                  <a:t>，气体</a:t>
                </a:r>
                <a:r>
                  <a:rPr lang="en-US" altLang="zh-CN"/>
                  <a:t>He:i-C</a:t>
                </a:r>
                <a:r>
                  <a:rPr lang="en-US" altLang="zh-CN" baseline="-25000"/>
                  <a:t>4</a:t>
                </a:r>
                <a:r>
                  <a:rPr lang="en-US" altLang="zh-CN"/>
                  <a:t>H</a:t>
                </a:r>
                <a:r>
                  <a:rPr lang="en-US" altLang="zh-CN" baseline="-25000"/>
                  <a:t>10</a:t>
                </a:r>
                <a:r>
                  <a:rPr lang="en-US" altLang="zh-CN"/>
                  <a:t>=85:15</a:t>
                </a:r>
                <a:r>
                  <a:rPr lang="zh-CN" altLang="en-US"/>
                  <a:t>；触发计数器重建的时间分辨为</a:t>
                </a:r>
                <a:r>
                  <a:rPr lang="en-US" altLang="zh-CN"/>
                  <a:t>100ps</a:t>
                </a:r>
                <a:r>
                  <a:rPr lang="zh-CN" altLang="en-US"/>
                  <a:t>；总探测效率约</a:t>
                </a:r>
                <a:r>
                  <a:rPr lang="en-US" altLang="zh-CN"/>
                  <a:t>73%</a:t>
                </a:r>
                <a:r>
                  <a:rPr lang="zh-CN" altLang="en-US"/>
                  <a:t>（含重建效率）。</a:t>
                </a:r>
                <a:endParaRPr lang="zh-CN" altLang="en-US"/>
              </a:p>
              <a:p>
                <a:pPr lvl="1">
                  <a:lnSpc>
                    <a:spcPct val="130000"/>
                  </a:lnSpc>
                </a:pPr>
                <a:r>
                  <a:rPr lang="zh-CN" altLang="en-US"/>
                  <a:t>正电子飞行距离</a:t>
                </a:r>
                <a:r>
                  <a:rPr lang="en-US" altLang="zh-CN"/>
                  <a:t> </a:t>
                </a:r>
                <a:r>
                  <a:rPr lang="en-US" altLang="zh-CN">
                    <a:sym typeface="+mn-ea"/>
                  </a:rPr>
                  <a:t>457cm</a:t>
                </a:r>
                <a:r>
                  <a:rPr lang="zh-CN" altLang="en-US">
                    <a:sym typeface="+mn-ea"/>
                  </a:rPr>
                  <a:t>：</a:t>
                </a:r>
                <a:endParaRPr lang="zh-CN" altLang="en-US"/>
              </a:p>
              <a:p>
                <a:pPr lvl="2">
                  <a:lnSpc>
                    <a:spcPct val="130000"/>
                  </a:lnSpc>
                </a:pPr>
                <a:r>
                  <a:rPr lang="en-US" altLang="zh-CN"/>
                  <a:t>110cm</a:t>
                </a:r>
                <a:r>
                  <a:rPr lang="zh-CN" altLang="en-US"/>
                  <a:t>（靶到螺线管入口）</a:t>
                </a:r>
                <a:r>
                  <a:rPr lang="en-US" altLang="zh-CN"/>
                  <a:t>+ 20cm</a:t>
                </a:r>
                <a:r>
                  <a:rPr lang="zh-CN" altLang="en-US"/>
                  <a:t>（</a:t>
                </a:r>
                <a:r>
                  <a:rPr lang="en-US" altLang="zh-CN"/>
                  <a:t>S1</a:t>
                </a:r>
                <a:r>
                  <a:rPr lang="zh-CN" altLang="en-US"/>
                  <a:t>）</a:t>
                </a:r>
                <a:r>
                  <a:rPr lang="en-US" altLang="zh-CN"/>
                  <a:t>+ </a:t>
                </a:r>
                <a:r>
                  <a:rPr lang="en-US" altLang="zh-CN">
                    <a:sym typeface="+mn-ea"/>
                  </a:rPr>
                  <a:t>50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∙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𝜋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>
                    <a:sym typeface="+mn-ea"/>
                  </a:rPr>
                  <a:t> cm</a:t>
                </a:r>
                <a:r>
                  <a:rPr lang="zh-CN" altLang="en-US">
                    <a:sym typeface="+mn-ea"/>
                  </a:rPr>
                  <a:t>（</a:t>
                </a:r>
                <a:r>
                  <a:rPr lang="en-US" altLang="zh-CN">
                    <a:sym typeface="+mn-ea"/>
                  </a:rPr>
                  <a:t>B1</a:t>
                </a:r>
                <a:r>
                  <a:rPr lang="zh-CN" altLang="en-US">
                    <a:sym typeface="+mn-ea"/>
                  </a:rPr>
                  <a:t>）</a:t>
                </a:r>
                <a:r>
                  <a:rPr lang="en-US" altLang="zh-CN">
                    <a:sym typeface="+mn-ea"/>
                  </a:rPr>
                  <a:t>+ 100cm</a:t>
                </a:r>
                <a:r>
                  <a:rPr lang="zh-CN" altLang="en-US">
                    <a:sym typeface="+mn-ea"/>
                  </a:rPr>
                  <a:t>（</a:t>
                </a:r>
                <a:r>
                  <a:rPr lang="en-US" altLang="zh-CN">
                    <a:sym typeface="+mn-ea"/>
                  </a:rPr>
                  <a:t>S2</a:t>
                </a:r>
                <a:r>
                  <a:rPr lang="zh-CN" altLang="en-US">
                    <a:sym typeface="+mn-ea"/>
                  </a:rPr>
                  <a:t>）</a:t>
                </a:r>
                <a:r>
                  <a:rPr lang="en-US" altLang="zh-CN">
                    <a:sym typeface="+mn-ea"/>
                  </a:rPr>
                  <a:t>+ 50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∙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𝜋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>
                    <a:sym typeface="+mn-ea"/>
                  </a:rPr>
                  <a:t> cm</a:t>
                </a:r>
                <a:r>
                  <a:rPr lang="zh-CN" altLang="en-US">
                    <a:sym typeface="+mn-ea"/>
                  </a:rPr>
                  <a:t>（</a:t>
                </a:r>
                <a:r>
                  <a:rPr lang="en-US" altLang="zh-CN">
                    <a:sym typeface="+mn-ea"/>
                  </a:rPr>
                  <a:t>B2</a:t>
                </a:r>
                <a:r>
                  <a:rPr lang="zh-CN" altLang="en-US">
                    <a:sym typeface="+mn-ea"/>
                  </a:rPr>
                  <a:t>）</a:t>
                </a:r>
                <a:r>
                  <a:rPr lang="en-US" altLang="zh-CN">
                    <a:sym typeface="+mn-ea"/>
                  </a:rPr>
                  <a:t>+ 20cm</a:t>
                </a:r>
                <a:r>
                  <a:rPr lang="zh-CN" altLang="en-US">
                    <a:sym typeface="+mn-ea"/>
                  </a:rPr>
                  <a:t>（</a:t>
                </a:r>
                <a:r>
                  <a:rPr lang="en-US" altLang="zh-CN">
                    <a:sym typeface="+mn-ea"/>
                  </a:rPr>
                  <a:t>S3</a:t>
                </a:r>
                <a:r>
                  <a:rPr lang="zh-CN" altLang="en-US">
                    <a:sym typeface="+mn-ea"/>
                  </a:rPr>
                  <a:t>）</a:t>
                </a:r>
                <a:r>
                  <a:rPr lang="en-US" altLang="zh-CN">
                    <a:sym typeface="+mn-ea"/>
                  </a:rPr>
                  <a:t>+ 50cm</a:t>
                </a:r>
                <a:r>
                  <a:rPr lang="zh-CN" altLang="en-US">
                    <a:sym typeface="+mn-ea"/>
                  </a:rPr>
                  <a:t>（螺线管出口到</a:t>
                </a:r>
                <a:r>
                  <a:rPr lang="en-US" altLang="zh-CN">
                    <a:sym typeface="+mn-ea"/>
                  </a:rPr>
                  <a:t>MCP</a:t>
                </a:r>
                <a:r>
                  <a:rPr lang="zh-CN" altLang="en-US">
                    <a:sym typeface="+mn-ea"/>
                  </a:rPr>
                  <a:t>）</a:t>
                </a:r>
                <a:r>
                  <a:rPr lang="en-US" altLang="zh-CN">
                    <a:sym typeface="+mn-ea"/>
                  </a:rPr>
                  <a:t>= 457cm</a:t>
                </a:r>
                <a:endParaRPr lang="zh-CN" altLang="en-US">
                  <a:sym typeface="+mn-ea"/>
                </a:endParaRPr>
              </a:p>
              <a:p>
                <a:pPr lvl="1">
                  <a:lnSpc>
                    <a:spcPct val="130000"/>
                  </a:lnSpc>
                </a:pPr>
                <a:r>
                  <a:rPr lang="zh-CN" altLang="en-US"/>
                  <a:t>螺线管内的横动量</a:t>
                </a:r>
                <a:r>
                  <a:rPr lang="en-US" altLang="zh-CN"/>
                  <a:t>filter</a:t>
                </a:r>
                <a:r>
                  <a:rPr lang="zh-CN" altLang="en-US"/>
                  <a:t>：铜板厚度</a:t>
                </a:r>
                <a:r>
                  <a:rPr lang="en-US" altLang="zh-CN"/>
                  <a:t>200um</a:t>
                </a:r>
                <a:r>
                  <a:rPr lang="zh-CN" altLang="en-US"/>
                  <a:t>，间距</a:t>
                </a:r>
                <a:r>
                  <a:rPr lang="en-US" altLang="zh-CN"/>
                  <a:t>1.140mm</a:t>
                </a:r>
                <a:r>
                  <a:rPr lang="zh-CN" altLang="en-US"/>
                  <a:t>。</a:t>
                </a:r>
                <a:endParaRPr lang="zh-CN" altLang="en-US"/>
              </a:p>
              <a:p>
                <a:pPr lvl="1">
                  <a:lnSpc>
                    <a:spcPct val="130000"/>
                  </a:lnSpc>
                </a:pPr>
                <a:r>
                  <a:rPr lang="en-US" altLang="zh-CN"/>
                  <a:t>MCP</a:t>
                </a:r>
                <a:r>
                  <a:rPr lang="zh-CN" altLang="en-US"/>
                  <a:t>的位置分辨和时间分辨分别设为</a:t>
                </a:r>
                <a:r>
                  <a:rPr lang="en-US" altLang="zh-CN">
                    <a:sym typeface="+mn-ea"/>
                  </a:rPr>
                  <a:t>100um</a:t>
                </a:r>
                <a:r>
                  <a:rPr lang="zh-CN" altLang="en-US">
                    <a:sym typeface="+mn-ea"/>
                  </a:rPr>
                  <a:t>和</a:t>
                </a:r>
                <a:r>
                  <a:rPr lang="en-US" altLang="zh-CN">
                    <a:sym typeface="+mn-ea"/>
                  </a:rPr>
                  <a:t>50ps</a:t>
                </a:r>
                <a:r>
                  <a:rPr lang="zh-CN" altLang="en-US">
                    <a:sym typeface="+mn-ea"/>
                  </a:rPr>
                  <a:t>，探测效率</a:t>
                </a:r>
                <a:r>
                  <a:rPr lang="en-US" altLang="zh-CN">
                    <a:sym typeface="+mn-ea"/>
                  </a:rPr>
                  <a:t>64%</a:t>
                </a:r>
                <a:r>
                  <a:rPr lang="zh-CN" altLang="en-US">
                    <a:sym typeface="+mn-ea"/>
                  </a:rPr>
                  <a:t>（参考</a:t>
                </a:r>
                <a:r>
                  <a:rPr lang="en-US" altLang="zh-CN">
                    <a:sym typeface="+mn-ea"/>
                  </a:rPr>
                  <a:t>99</a:t>
                </a:r>
                <a:r>
                  <a:rPr lang="zh-CN" altLang="en-US">
                    <a:sym typeface="+mn-ea"/>
                  </a:rPr>
                  <a:t>年</a:t>
                </a:r>
                <a:r>
                  <a:rPr lang="en-US" altLang="zh-CN">
                    <a:sym typeface="+mn-ea"/>
                  </a:rPr>
                  <a:t>PSI</a:t>
                </a:r>
                <a:r>
                  <a:rPr lang="zh-CN" altLang="en-US">
                    <a:sym typeface="+mn-ea"/>
                  </a:rPr>
                  <a:t>实验）。</a:t>
                </a:r>
                <a:endParaRPr lang="zh-CN" altLang="en-US">
                  <a:sym typeface="+mn-ea"/>
                </a:endParaRPr>
              </a:p>
              <a:p>
                <a:pPr lvl="1">
                  <a:lnSpc>
                    <a:spcPct val="130000"/>
                  </a:lnSpc>
                </a:pPr>
                <a:r>
                  <a:rPr lang="zh-CN" altLang="en-US">
                    <a:sym typeface="+mn-ea"/>
                  </a:rPr>
                  <a:t>量能器能量分辨率</a:t>
                </a:r>
                <a:r>
                  <a:rPr lang="en-US" altLang="zh-CN">
                    <a:sym typeface="+mn-ea"/>
                  </a:rPr>
                  <a:t>8%</a:t>
                </a:r>
                <a:r>
                  <a:rPr lang="zh-CN" altLang="en-US">
                    <a:sym typeface="+mn-ea"/>
                  </a:rPr>
                  <a:t>（</a:t>
                </a:r>
                <a:r>
                  <a:rPr lang="en-US" altLang="zh-CN">
                    <a:sym typeface="+mn-ea"/>
                  </a:rPr>
                  <a:t>511keV</a:t>
                </a:r>
                <a:r>
                  <a:rPr lang="zh-CN" altLang="en-US">
                    <a:sym typeface="+mn-ea"/>
                  </a:rPr>
                  <a:t>），对双湮灭光信号效率</a:t>
                </a:r>
                <a:r>
                  <a:rPr lang="en-US" altLang="zh-CN">
                    <a:sym typeface="+mn-ea"/>
                  </a:rPr>
                  <a:t>37.6%</a:t>
                </a:r>
                <a:r>
                  <a:rPr lang="zh-CN" altLang="en-US">
                    <a:sym typeface="+mn-ea"/>
                  </a:rPr>
                  <a:t>。</a:t>
                </a:r>
                <a:endParaRPr lang="zh-CN" altLang="en-US"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1323975"/>
                <a:ext cx="10515600" cy="503301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赵诗涵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3934</Words>
  <Application>WPS 演示</Application>
  <PresentationFormat>宽屏</PresentationFormat>
  <Paragraphs>445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宋体</vt:lpstr>
      <vt:lpstr>Wingdings</vt:lpstr>
      <vt:lpstr>Cambria Math</vt:lpstr>
      <vt:lpstr>Arial Black</vt:lpstr>
      <vt:lpstr>微软雅黑</vt:lpstr>
      <vt:lpstr>Arial Unicode MS</vt:lpstr>
      <vt:lpstr>MS Mincho</vt:lpstr>
      <vt:lpstr>MS Gothic</vt:lpstr>
      <vt:lpstr>Office 主题​​</vt:lpstr>
      <vt:lpstr>近期进展小结</vt:lpstr>
      <vt:lpstr>目录</vt:lpstr>
      <vt:lpstr>单层二氧化硅气凝胶靶的极限</vt:lpstr>
      <vt:lpstr>多层靶设计</vt:lpstr>
      <vt:lpstr>多层靶设计</vt:lpstr>
      <vt:lpstr>产额计算</vt:lpstr>
      <vt:lpstr>产额模拟结果</vt:lpstr>
      <vt:lpstr>目录</vt:lpstr>
      <vt:lpstr>模拟设置</vt:lpstr>
      <vt:lpstr>信号分布</vt:lpstr>
      <vt:lpstr>信号分布</vt:lpstr>
      <vt:lpstr> 重要性抽样</vt:lpstr>
      <vt:lpstr>带重要性抽样的分支比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zhaoshihan</cp:lastModifiedBy>
  <cp:revision>63</cp:revision>
  <dcterms:created xsi:type="dcterms:W3CDTF">2024-03-14T23:36:58Z</dcterms:created>
  <dcterms:modified xsi:type="dcterms:W3CDTF">2024-03-14T23:36:58Z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2052-11.1.0.11719</vt:lpwstr>
  </property>
  <property fmtid="{D5CDD505-2E9C-101B-9397-08002B2CF9AE}" pid="3" name="ICV">
    <vt:lpwstr/>
  </property>
</Properties>
</file>