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5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6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7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8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9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20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21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2.xml" ContentType="application/vnd.openxmlformats-officedocument.presentationml.notesSlide+xml"/>
  <Override PartName="/ppt/tags/tag117.xml" ContentType="application/vnd.openxmlformats-officedocument.presentationml.tags+xml"/>
  <Override PartName="/ppt/notesSlides/notesSlide23.xml" ContentType="application/vnd.openxmlformats-officedocument.presentationml.notesSlide+xml"/>
  <Override PartName="/ppt/tags/tag11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651" r:id="rId2"/>
    <p:sldId id="720" r:id="rId3"/>
    <p:sldId id="719" r:id="rId4"/>
    <p:sldId id="730" r:id="rId5"/>
    <p:sldId id="731" r:id="rId6"/>
    <p:sldId id="732" r:id="rId7"/>
    <p:sldId id="733" r:id="rId8"/>
    <p:sldId id="734" r:id="rId9"/>
    <p:sldId id="735" r:id="rId10"/>
    <p:sldId id="736" r:id="rId11"/>
    <p:sldId id="721" r:id="rId12"/>
    <p:sldId id="722" r:id="rId13"/>
    <p:sldId id="717" r:id="rId14"/>
    <p:sldId id="709" r:id="rId15"/>
    <p:sldId id="693" r:id="rId16"/>
    <p:sldId id="725" r:id="rId17"/>
    <p:sldId id="715" r:id="rId18"/>
    <p:sldId id="711" r:id="rId19"/>
    <p:sldId id="712" r:id="rId20"/>
    <p:sldId id="726" r:id="rId21"/>
    <p:sldId id="716" r:id="rId22"/>
    <p:sldId id="713" r:id="rId23"/>
    <p:sldId id="727" r:id="rId24"/>
    <p:sldId id="737" r:id="rId25"/>
    <p:sldId id="612" r:id="rId26"/>
  </p:sldIdLst>
  <p:sldSz cx="9144000" cy="6858000" type="screen4x3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272"/>
    <a:srgbClr val="D2DEEF"/>
    <a:srgbClr val="FDFDFD"/>
    <a:srgbClr val="BEE1F5"/>
    <a:srgbClr val="00D0D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12" autoAdjust="0"/>
    <p:restoredTop sz="94660"/>
  </p:normalViewPr>
  <p:slideViewPr>
    <p:cSldViewPr snapToGrid="0">
      <p:cViewPr varScale="1">
        <p:scale>
          <a:sx n="176" d="100"/>
          <a:sy n="176" d="100"/>
        </p:scale>
        <p:origin x="1936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61D6E-ECD4-476E-8FCD-FB1FEF9DDC9A}" type="slidenum">
              <a:rPr lang="en-GB" smtClean="0"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311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252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706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463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433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999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0742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190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81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194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350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69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035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243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FAB5-852A-4A3B-9610-7DE9F3584BA1}" type="slidenum">
              <a:rPr lang="en-GB" smtClean="0"/>
              <a:t>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399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1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6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23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notesSlide" Target="../notesSlides/notesSlide13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23.xml"/><Relationship Id="rId15" Type="http://schemas.openxmlformats.org/officeDocument/2006/relationships/image" Target="../media/image25.pn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26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27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28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tags" Target="../tags/tag53.xml"/><Relationship Id="rId18" Type="http://schemas.openxmlformats.org/officeDocument/2006/relationships/image" Target="../media/image29.png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notesSlide" Target="../notesSlides/notesSlide17.xml"/><Relationship Id="rId2" Type="http://schemas.openxmlformats.org/officeDocument/2006/relationships/tags" Target="../tags/tag42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10" Type="http://schemas.openxmlformats.org/officeDocument/2006/relationships/tags" Target="../tags/tag50.xml"/><Relationship Id="rId19" Type="http://schemas.openxmlformats.org/officeDocument/2006/relationships/image" Target="../media/image30.png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tags" Target="../tags/tag68.xml"/><Relationship Id="rId18" Type="http://schemas.openxmlformats.org/officeDocument/2006/relationships/image" Target="../media/image24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image" Target="../media/image31.png"/><Relationship Id="rId2" Type="http://schemas.openxmlformats.org/officeDocument/2006/relationships/tags" Target="../tags/tag57.xml"/><Relationship Id="rId16" Type="http://schemas.openxmlformats.org/officeDocument/2006/relationships/notesSlide" Target="../notesSlides/notesSlide18.xml"/><Relationship Id="rId20" Type="http://schemas.openxmlformats.org/officeDocument/2006/relationships/image" Target="../media/image33.png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5" Type="http://schemas.openxmlformats.org/officeDocument/2006/relationships/tags" Target="../tags/tag60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65.xml"/><Relationship Id="rId19" Type="http://schemas.openxmlformats.org/officeDocument/2006/relationships/image" Target="../media/image32.jpeg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tags" Target="../tags/tag6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image" Target="../media/image35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image" Target="../media/image34.png"/><Relationship Id="rId5" Type="http://schemas.openxmlformats.org/officeDocument/2006/relationships/tags" Target="../tags/tag74.xml"/><Relationship Id="rId10" Type="http://schemas.openxmlformats.org/officeDocument/2006/relationships/notesSlide" Target="../notesSlides/notesSlide19.xml"/><Relationship Id="rId4" Type="http://schemas.openxmlformats.org/officeDocument/2006/relationships/tags" Target="../tags/tag73.xml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image" Target="../media/image38.png"/><Relationship Id="rId2" Type="http://schemas.openxmlformats.org/officeDocument/2006/relationships/tags" Target="../tags/tag79.xml"/><Relationship Id="rId16" Type="http://schemas.openxmlformats.org/officeDocument/2006/relationships/image" Target="../media/image37.png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5" Type="http://schemas.openxmlformats.org/officeDocument/2006/relationships/tags" Target="../tags/tag82.xml"/><Relationship Id="rId15" Type="http://schemas.openxmlformats.org/officeDocument/2006/relationships/image" Target="../media/image36.png"/><Relationship Id="rId10" Type="http://schemas.openxmlformats.org/officeDocument/2006/relationships/tags" Target="../tags/tag87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13" Type="http://schemas.openxmlformats.org/officeDocument/2006/relationships/tags" Target="../tags/tag102.xml"/><Relationship Id="rId18" Type="http://schemas.openxmlformats.org/officeDocument/2006/relationships/image" Target="../media/image40.png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12" Type="http://schemas.openxmlformats.org/officeDocument/2006/relationships/tags" Target="../tags/tag101.xml"/><Relationship Id="rId17" Type="http://schemas.openxmlformats.org/officeDocument/2006/relationships/image" Target="../media/image39.png"/><Relationship Id="rId2" Type="http://schemas.openxmlformats.org/officeDocument/2006/relationships/tags" Target="../tags/tag91.xml"/><Relationship Id="rId16" Type="http://schemas.openxmlformats.org/officeDocument/2006/relationships/notesSlide" Target="../notesSlides/notesSlide2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tags" Target="../tags/tag100.xml"/><Relationship Id="rId5" Type="http://schemas.openxmlformats.org/officeDocument/2006/relationships/tags" Target="../tags/tag94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99.xml"/><Relationship Id="rId4" Type="http://schemas.openxmlformats.org/officeDocument/2006/relationships/tags" Target="../tags/tag93.xml"/><Relationship Id="rId9" Type="http://schemas.openxmlformats.org/officeDocument/2006/relationships/tags" Target="../tags/tag98.xml"/><Relationship Id="rId14" Type="http://schemas.openxmlformats.org/officeDocument/2006/relationships/tags" Target="../tags/tag10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tags" Target="../tags/tag116.xml"/><Relationship Id="rId18" Type="http://schemas.openxmlformats.org/officeDocument/2006/relationships/image" Target="../media/image43.png"/><Relationship Id="rId3" Type="http://schemas.openxmlformats.org/officeDocument/2006/relationships/tags" Target="../tags/tag106.xml"/><Relationship Id="rId7" Type="http://schemas.openxmlformats.org/officeDocument/2006/relationships/tags" Target="../tags/tag110.xml"/><Relationship Id="rId12" Type="http://schemas.openxmlformats.org/officeDocument/2006/relationships/tags" Target="../tags/tag115.xml"/><Relationship Id="rId17" Type="http://schemas.openxmlformats.org/officeDocument/2006/relationships/image" Target="../media/image42.png"/><Relationship Id="rId2" Type="http://schemas.openxmlformats.org/officeDocument/2006/relationships/tags" Target="../tags/tag105.xml"/><Relationship Id="rId16" Type="http://schemas.openxmlformats.org/officeDocument/2006/relationships/image" Target="../media/image41.png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5" Type="http://schemas.openxmlformats.org/officeDocument/2006/relationships/tags" Target="../tags/tag108.xml"/><Relationship Id="rId15" Type="http://schemas.openxmlformats.org/officeDocument/2006/relationships/notesSlide" Target="../notesSlides/notesSlide22.xml"/><Relationship Id="rId10" Type="http://schemas.openxmlformats.org/officeDocument/2006/relationships/tags" Target="../tags/tag113.xml"/><Relationship Id="rId19" Type="http://schemas.openxmlformats.org/officeDocument/2006/relationships/image" Target="../media/image44.png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8.xml"/><Relationship Id="rId6" Type="http://schemas.openxmlformats.org/officeDocument/2006/relationships/image" Target="../media/image51.png"/><Relationship Id="rId11" Type="http://schemas.openxmlformats.org/officeDocument/2006/relationships/image" Target="../media/image56.emf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82351" y="3087795"/>
            <a:ext cx="7378026" cy="1937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华中师范大学 物理学院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郭迪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diguo@mail.ccnu.edu.cn</a:t>
            </a:r>
          </a:p>
          <a:p>
            <a:pPr algn="ctr">
              <a:lnSpc>
                <a:spcPct val="130000"/>
              </a:lnSpc>
            </a:pP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2024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年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3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月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21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号</a:t>
            </a:r>
            <a:endParaRPr lang="en-US" altLang="zh-C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76" y="5865185"/>
            <a:ext cx="1303035" cy="946221"/>
          </a:xfrm>
          <a:prstGeom prst="rect">
            <a:avLst/>
          </a:prstGeom>
          <a:ln w="57150">
            <a:solidFill>
              <a:srgbClr val="BEE1F5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702" y="5865185"/>
            <a:ext cx="1303034" cy="928670"/>
          </a:xfrm>
          <a:prstGeom prst="rect">
            <a:avLst/>
          </a:prstGeom>
          <a:ln w="57150">
            <a:solidFill>
              <a:srgbClr val="BEE1F5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990" y="4855665"/>
            <a:ext cx="1300834" cy="946222"/>
          </a:xfrm>
          <a:prstGeom prst="rect">
            <a:avLst/>
          </a:prstGeom>
          <a:ln w="57150">
            <a:solidFill>
              <a:srgbClr val="BEE1F5"/>
            </a:solidFill>
          </a:ln>
          <a:effectLst>
            <a:reflection blurRad="63500" endPos="0" dist="50800" dir="5400000" sy="-100000" algn="bl" rotWithShape="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/>
          <a:srcRect l="1495" r="3192"/>
          <a:stretch>
            <a:fillRect/>
          </a:stretch>
        </p:blipFill>
        <p:spPr>
          <a:xfrm>
            <a:off x="7794702" y="3757934"/>
            <a:ext cx="1300233" cy="1044597"/>
          </a:xfrm>
          <a:prstGeom prst="rect">
            <a:avLst/>
          </a:prstGeom>
          <a:ln w="57150">
            <a:solidFill>
              <a:srgbClr val="BEE1F5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9789" y="5865184"/>
            <a:ext cx="1303035" cy="946222"/>
          </a:xfrm>
          <a:prstGeom prst="rect">
            <a:avLst/>
          </a:prstGeom>
          <a:ln w="57150">
            <a:solidFill>
              <a:srgbClr val="BEE1F5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4702" y="4864441"/>
            <a:ext cx="1300834" cy="928670"/>
          </a:xfrm>
          <a:prstGeom prst="rect">
            <a:avLst/>
          </a:prstGeom>
          <a:ln w="57150">
            <a:solidFill>
              <a:srgbClr val="BEE1F5"/>
            </a:solidFill>
          </a:ln>
        </p:spPr>
      </p:pic>
      <p:sp>
        <p:nvSpPr>
          <p:cNvPr id="37" name="TextBox 10"/>
          <p:cNvSpPr txBox="1"/>
          <p:nvPr>
            <p:custDataLst>
              <p:tags r:id="rId2"/>
            </p:custDataLst>
          </p:nvPr>
        </p:nvSpPr>
        <p:spPr>
          <a:xfrm>
            <a:off x="135255" y="1450975"/>
            <a:ext cx="8869680" cy="148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大型高能物理实验中的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高速数据传输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10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862D1A7-101E-609F-4C44-0E42D757749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21535" y="3175"/>
            <a:ext cx="4931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阵列式的光模块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45A7D0A-3F71-FFCF-3271-B759B43BC23B}"/>
              </a:ext>
            </a:extLst>
          </p:cNvPr>
          <p:cNvSpPr txBox="1"/>
          <p:nvPr/>
        </p:nvSpPr>
        <p:spPr>
          <a:xfrm>
            <a:off x="564647" y="508000"/>
            <a:ext cx="7699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在数据通量巨大的单板上，使用阵列式光模块可减少光模块使用数量，减少光纤数量</a:t>
            </a:r>
            <a:br>
              <a:rPr lang="en-US" altLang="zh-CN" b="1" dirty="0"/>
            </a:br>
            <a:endParaRPr lang="en-US" altLang="zh-CN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38AC2EA-0F8A-A3B9-B911-CF8FAB31413F}"/>
              </a:ext>
            </a:extLst>
          </p:cNvPr>
          <p:cNvSpPr txBox="1"/>
          <p:nvPr/>
        </p:nvSpPr>
        <p:spPr>
          <a:xfrm>
            <a:off x="6263012" y="848531"/>
            <a:ext cx="67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TOSA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6B9DADE-A504-3FAC-41F1-6C3E71366C97}"/>
              </a:ext>
            </a:extLst>
          </p:cNvPr>
          <p:cNvSpPr txBox="1"/>
          <p:nvPr/>
        </p:nvSpPr>
        <p:spPr>
          <a:xfrm>
            <a:off x="6233307" y="1642675"/>
            <a:ext cx="696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ROSA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1ACA043-98B0-B133-2144-27A28FF9B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230" y="1527076"/>
            <a:ext cx="6256703" cy="453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16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11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/>
          <p:cNvSpPr txBox="1"/>
          <p:nvPr>
            <p:custDataLst>
              <p:tags r:id="rId1"/>
            </p:custDataLst>
          </p:nvPr>
        </p:nvSpPr>
        <p:spPr>
          <a:xfrm>
            <a:off x="2121535" y="3175"/>
            <a:ext cx="4931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前端双向光通信系统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9" name="内容占位符 8">
            <a:extLst>
              <a:ext uri="{FF2B5EF4-FFF2-40B4-BE49-F238E27FC236}">
                <a16:creationId xmlns:a16="http://schemas.microsoft.com/office/drawing/2014/main" id="{5D130AAD-2644-E04F-A21B-CD26053F3E7D}"/>
              </a:ext>
            </a:extLst>
          </p:cNvPr>
          <p:cNvSpPr txBox="1">
            <a:spLocks/>
          </p:cNvSpPr>
          <p:nvPr/>
        </p:nvSpPr>
        <p:spPr>
          <a:xfrm>
            <a:off x="2374111" y="1903440"/>
            <a:ext cx="4117011" cy="2751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rgbClr val="00B050"/>
                </a:solidFill>
              </a:rPr>
              <a:t>双向数据接口芯片、</a:t>
            </a:r>
            <a:endParaRPr lang="en-US" altLang="zh-CN" sz="2800" b="1" dirty="0">
              <a:solidFill>
                <a:srgbClr val="00B050"/>
              </a:solidFill>
            </a:endParaRPr>
          </a:p>
          <a:p>
            <a:pPr algn="l"/>
            <a:r>
              <a:rPr lang="zh-CN" altLang="en-US" sz="2800" b="1" dirty="0">
                <a:solidFill>
                  <a:srgbClr val="00B050"/>
                </a:solidFill>
              </a:rPr>
              <a:t>定制化光模块、</a:t>
            </a:r>
            <a:endParaRPr lang="en-US" altLang="zh-CN" sz="2800" b="1" dirty="0">
              <a:solidFill>
                <a:srgbClr val="00B050"/>
              </a:solidFill>
            </a:endParaRPr>
          </a:p>
          <a:p>
            <a:pPr algn="l"/>
            <a:r>
              <a:rPr lang="zh-CN" altLang="en-US" sz="2800" b="1" dirty="0">
                <a:solidFill>
                  <a:srgbClr val="00B050"/>
                </a:solidFill>
              </a:rPr>
              <a:t>驱动芯片</a:t>
            </a:r>
            <a:endParaRPr lang="en-US" altLang="zh-CN" sz="2800" b="1" dirty="0">
              <a:solidFill>
                <a:srgbClr val="00B050"/>
              </a:solidFill>
            </a:endParaRPr>
          </a:p>
          <a:p>
            <a:pPr algn="l"/>
            <a:r>
              <a:rPr lang="zh-CN" altLang="en-US" sz="2800" b="1" dirty="0">
                <a:solidFill>
                  <a:srgbClr val="00B050"/>
                </a:solidFill>
              </a:rPr>
              <a:t>跨导</a:t>
            </a:r>
            <a:r>
              <a:rPr lang="en-US" altLang="zh-CN" sz="2800" b="1" dirty="0">
                <a:solidFill>
                  <a:srgbClr val="00B050"/>
                </a:solidFill>
              </a:rPr>
              <a:t>TIA</a:t>
            </a:r>
            <a:r>
              <a:rPr lang="zh-CN" altLang="en-US" sz="2800" b="1" dirty="0">
                <a:solidFill>
                  <a:srgbClr val="00B050"/>
                </a:solidFill>
              </a:rPr>
              <a:t>放大芯片</a:t>
            </a:r>
            <a:endParaRPr lang="en-US" altLang="zh-CN" sz="2800" b="1" dirty="0">
              <a:solidFill>
                <a:srgbClr val="00B050"/>
              </a:solidFill>
            </a:endParaRPr>
          </a:p>
          <a:p>
            <a:pPr algn="l"/>
            <a:r>
              <a:rPr lang="zh-CN" altLang="en-US" sz="2800" b="1" dirty="0"/>
              <a:t>方面的已有部分研发基础</a:t>
            </a:r>
            <a:br>
              <a:rPr lang="en-US" altLang="zh-CN" sz="1400" dirty="0"/>
            </a:br>
            <a:endParaRPr lang="en-US" altLang="zh-CN" sz="1400" dirty="0"/>
          </a:p>
        </p:txBody>
      </p:sp>
    </p:spTree>
    <p:extLst>
      <p:ext uri="{BB962C8B-B14F-4D97-AF65-F5344CB8AC3E}">
        <p14:creationId xmlns:p14="http://schemas.microsoft.com/office/powerpoint/2010/main" val="3570010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12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/>
          <p:cNvSpPr txBox="1"/>
          <p:nvPr>
            <p:custDataLst>
              <p:tags r:id="rId1"/>
            </p:custDataLst>
          </p:nvPr>
        </p:nvSpPr>
        <p:spPr>
          <a:xfrm>
            <a:off x="2121535" y="3175"/>
            <a:ext cx="4931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双向数据接口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-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BDTIC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芯片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99028" y="3210645"/>
            <a:ext cx="2367508" cy="455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2000" b="1" dirty="0">
                <a:latin typeface="Calibri" panose="020F0502020204030204" charset="0"/>
                <a:cs typeface="Calibri" panose="020F0502020204030204" charset="0"/>
              </a:rPr>
              <a:t>BDTIC</a:t>
            </a:r>
            <a:r>
              <a:rPr kumimoji="1" lang="zh-CN" altLang="en-US" sz="2000" b="1" dirty="0">
                <a:latin typeface="Calibri" panose="020F0502020204030204" charset="0"/>
                <a:cs typeface="Calibri" panose="020F0502020204030204" charset="0"/>
              </a:rPr>
              <a:t>芯片结构框图</a:t>
            </a:r>
            <a:endParaRPr kumimoji="1" lang="en-US" altLang="zh-CN" sz="20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16721" y="3584555"/>
            <a:ext cx="5285880" cy="2850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idirectinal 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ata 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ransmission 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nterface 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hip (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BDTIC_v1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双向数据传输接口芯片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_v1</a:t>
            </a: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中芯国际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SMIC 55nm,        166 pins</a:t>
            </a: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包括：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5.12 G PLL, 2.56 GHz CDR, 10.24 Gbps Serializer, 2.56 Gbps </a:t>
            </a:r>
            <a:r>
              <a:rPr lang="en-US" altLang="zh-CN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Deserializer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、独立小型测试模块</a:t>
            </a:r>
            <a:endParaRPr lang="en-US" altLang="zh-CN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不包括数字部分（编解码等）</a:t>
            </a:r>
            <a:endParaRPr lang="en-US" altLang="zh-CN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2022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年底流片，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2023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年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月测试</a:t>
            </a:r>
            <a:endParaRPr lang="en-US" altLang="zh-CN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73517" y="694876"/>
            <a:ext cx="6196965" cy="26206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10C3B0C-CFAF-DA5C-4F95-FECE1B424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602" y="3609154"/>
            <a:ext cx="3667738" cy="2375423"/>
          </a:xfrm>
          <a:prstGeom prst="rect">
            <a:avLst/>
          </a:prstGeom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434C032F-381F-AFE1-AF8E-6DCADBDC1B6A}"/>
              </a:ext>
            </a:extLst>
          </p:cNvPr>
          <p:cNvSpPr/>
          <p:nvPr/>
        </p:nvSpPr>
        <p:spPr>
          <a:xfrm>
            <a:off x="5309612" y="1664268"/>
            <a:ext cx="1075690" cy="402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53BBC197-BB21-A6F7-B346-E01DB5EFA024}"/>
              </a:ext>
            </a:extLst>
          </p:cNvPr>
          <p:cNvSpPr/>
          <p:nvPr/>
        </p:nvSpPr>
        <p:spPr>
          <a:xfrm>
            <a:off x="4482782" y="2423122"/>
            <a:ext cx="1075690" cy="402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8A99EEF-A4B0-59B5-6C53-C44F3E7956A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310800" y="5902495"/>
            <a:ext cx="1851341" cy="455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2000" b="1" dirty="0">
                <a:latin typeface="Calibri" panose="020F0502020204030204" charset="0"/>
                <a:cs typeface="Calibri" panose="020F0502020204030204" charset="0"/>
              </a:rPr>
              <a:t>BDTIC</a:t>
            </a:r>
            <a:r>
              <a:rPr kumimoji="1" lang="zh-CN" altLang="en-US" sz="2000" b="1" dirty="0">
                <a:latin typeface="Calibri" panose="020F0502020204030204" charset="0"/>
                <a:cs typeface="Calibri" panose="020F0502020204030204" charset="0"/>
              </a:rPr>
              <a:t>芯片版图</a:t>
            </a:r>
            <a:endParaRPr kumimoji="1" lang="en-US" altLang="zh-CN" sz="2000" b="1" dirty="0"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1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13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482782" y="787544"/>
            <a:ext cx="3003007" cy="239897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rcRect l="17778" t="4730" r="21944" b="4861"/>
          <a:stretch>
            <a:fillRect/>
          </a:stretch>
        </p:blipFill>
        <p:spPr>
          <a:xfrm>
            <a:off x="379708" y="760238"/>
            <a:ext cx="3527765" cy="3527765"/>
          </a:xfrm>
          <a:prstGeom prst="rect">
            <a:avLst/>
          </a:prstGeom>
        </p:spPr>
      </p:pic>
      <p:sp>
        <p:nvSpPr>
          <p:cNvPr id="30" name="圆角矩形 29"/>
          <p:cNvSpPr/>
          <p:nvPr>
            <p:custDataLst>
              <p:tags r:id="rId3"/>
            </p:custDataLst>
          </p:nvPr>
        </p:nvSpPr>
        <p:spPr>
          <a:xfrm>
            <a:off x="1982340" y="2354437"/>
            <a:ext cx="350154" cy="334110"/>
          </a:xfrm>
          <a:prstGeom prst="roundRect">
            <a:avLst>
              <a:gd name="adj" fmla="val 3087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cxnSp>
        <p:nvCxnSpPr>
          <p:cNvPr id="38" name="直接箭头连接符 37"/>
          <p:cNvCxnSpPr>
            <a:cxnSpLocks/>
          </p:cNvCxnSpPr>
          <p:nvPr>
            <p:custDataLst>
              <p:tags r:id="rId4"/>
            </p:custDataLst>
          </p:nvPr>
        </p:nvCxnSpPr>
        <p:spPr>
          <a:xfrm flipV="1">
            <a:off x="2387663" y="2262886"/>
            <a:ext cx="2044954" cy="23334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文本框 38"/>
          <p:cNvSpPr txBox="1"/>
          <p:nvPr>
            <p:custDataLst>
              <p:tags r:id="rId5"/>
            </p:custDataLst>
          </p:nvPr>
        </p:nvSpPr>
        <p:spPr>
          <a:xfrm>
            <a:off x="1906733" y="2119220"/>
            <a:ext cx="501099" cy="183192"/>
          </a:xfrm>
          <a:prstGeom prst="rect">
            <a:avLst/>
          </a:prstGeom>
          <a:solidFill>
            <a:schemeClr val="bg1"/>
          </a:solidFill>
        </p:spPr>
        <p:txBody>
          <a:bodyPr wrap="none" lIns="36195" tIns="90170" rIns="36195" bIns="0" rtlCol="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50000"/>
              </a:lnSpc>
            </a:pPr>
            <a:r>
              <a:rPr kumimoji="1" lang="en-US" altLang="zh-CN" sz="10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BDTIC</a:t>
            </a:r>
          </a:p>
        </p:txBody>
      </p:sp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2311717" y="800244"/>
            <a:ext cx="1396365" cy="370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1400" dirty="0">
                <a:solidFill>
                  <a:srgbClr val="0072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PCB Test Board</a:t>
            </a:r>
          </a:p>
        </p:txBody>
      </p:sp>
      <p:sp>
        <p:nvSpPr>
          <p:cNvPr id="42" name="文本框 41"/>
          <p:cNvSpPr txBox="1"/>
          <p:nvPr>
            <p:custDataLst>
              <p:tags r:id="rId7"/>
            </p:custDataLst>
          </p:nvPr>
        </p:nvSpPr>
        <p:spPr>
          <a:xfrm>
            <a:off x="3797617" y="1886331"/>
            <a:ext cx="685165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COB</a:t>
            </a:r>
            <a:r>
              <a:rPr 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1C04AE21-8594-61EB-4C60-D9E08D0C220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121535" y="3175"/>
            <a:ext cx="4931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BDTIC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芯片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175CEA3-2330-3F52-1604-6A9126CA94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51110" y="3867948"/>
            <a:ext cx="4648864" cy="229195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E557195-7957-99F0-9AB5-AE1B04B29F9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310821" y="3139932"/>
            <a:ext cx="3201839" cy="38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1600" b="1" dirty="0">
                <a:latin typeface="Calibri" panose="020F0502020204030204" charset="0"/>
                <a:cs typeface="Calibri" panose="020F0502020204030204" charset="0"/>
              </a:rPr>
              <a:t>BDTIC</a:t>
            </a:r>
            <a:r>
              <a:rPr kumimoji="1" lang="zh-CN" altLang="en-US" sz="1600" b="1" dirty="0">
                <a:latin typeface="Calibri" panose="020F0502020204030204" charset="0"/>
                <a:cs typeface="Calibri" panose="020F0502020204030204" charset="0"/>
              </a:rPr>
              <a:t>芯片显微镜下</a:t>
            </a:r>
            <a:r>
              <a:rPr kumimoji="1" lang="en-US" altLang="zh-CN" sz="1600" b="1" dirty="0">
                <a:latin typeface="Calibri" panose="020F0502020204030204" charset="0"/>
                <a:cs typeface="Calibri" panose="020F0502020204030204" charset="0"/>
              </a:rPr>
              <a:t>bond</a:t>
            </a:r>
            <a:r>
              <a:rPr kumimoji="1" lang="zh-CN" altLang="en-US" sz="1600" b="1" dirty="0">
                <a:latin typeface="Calibri" panose="020F0502020204030204" charset="0"/>
                <a:cs typeface="Calibri" panose="020F0502020204030204" charset="0"/>
              </a:rPr>
              <a:t>线实物图</a:t>
            </a:r>
            <a:endParaRPr kumimoji="1" lang="en-US" altLang="zh-CN" sz="16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6ACD7BF-8779-4C87-26DA-8E2138CDE3C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30880" y="4288003"/>
            <a:ext cx="2679260" cy="38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1600" b="1" dirty="0">
                <a:latin typeface="Calibri" panose="020F0502020204030204" charset="0"/>
                <a:cs typeface="Calibri" panose="020F0502020204030204" charset="0"/>
              </a:rPr>
              <a:t>BDTIC</a:t>
            </a:r>
            <a:r>
              <a:rPr kumimoji="1" lang="zh-CN" altLang="en-US" sz="1600" b="1" dirty="0">
                <a:latin typeface="Calibri" panose="020F0502020204030204" charset="0"/>
                <a:cs typeface="Calibri" panose="020F0502020204030204" charset="0"/>
              </a:rPr>
              <a:t>芯片测试</a:t>
            </a:r>
            <a:r>
              <a:rPr kumimoji="1" lang="en-US" altLang="zh-CN" sz="1600" b="1" dirty="0">
                <a:latin typeface="Calibri" panose="020F0502020204030204" charset="0"/>
                <a:cs typeface="Calibri" panose="020F0502020204030204" charset="0"/>
              </a:rPr>
              <a:t>PCB</a:t>
            </a:r>
            <a:r>
              <a:rPr kumimoji="1" lang="zh-CN" altLang="en-US" sz="1600" b="1" dirty="0">
                <a:latin typeface="Calibri" panose="020F0502020204030204" charset="0"/>
                <a:cs typeface="Calibri" panose="020F0502020204030204" charset="0"/>
              </a:rPr>
              <a:t>板实物图</a:t>
            </a:r>
            <a:endParaRPr kumimoji="1" lang="en-US" altLang="zh-CN" sz="16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36A340C-9CEF-D51D-5BB7-01ACE78BEE89}"/>
              </a:ext>
            </a:extLst>
          </p:cNvPr>
          <p:cNvSpPr txBox="1"/>
          <p:nvPr/>
        </p:nvSpPr>
        <p:spPr>
          <a:xfrm>
            <a:off x="286385" y="4712199"/>
            <a:ext cx="38912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/>
              <a:t>10 Gbps+, 40</a:t>
            </a:r>
            <a:r>
              <a:rPr lang="zh-CN" altLang="en-US" dirty="0"/>
              <a:t>对</a:t>
            </a:r>
            <a:r>
              <a:rPr lang="en-US" altLang="zh-CN" dirty="0"/>
              <a:t>+</a:t>
            </a:r>
            <a:r>
              <a:rPr lang="zh-CN" altLang="en-US" dirty="0"/>
              <a:t>高速差分测试接口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/>
              <a:t>166pin</a:t>
            </a:r>
            <a:r>
              <a:rPr lang="zh-CN" altLang="en-US" dirty="0"/>
              <a:t>双层</a:t>
            </a:r>
            <a:r>
              <a:rPr lang="en-US" altLang="zh-CN" dirty="0"/>
              <a:t>pad </a:t>
            </a:r>
            <a:r>
              <a:rPr lang="zh-CN" altLang="en-US" dirty="0"/>
              <a:t>打线、高密度高速</a:t>
            </a:r>
            <a:br>
              <a:rPr lang="en-US" altLang="zh-CN" dirty="0"/>
            </a:br>
            <a:r>
              <a:rPr lang="zh-CN" altLang="en-US" dirty="0"/>
              <a:t>信号扇出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14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0"/>
          <p:cNvSpPr txBox="1"/>
          <p:nvPr>
            <p:custDataLst>
              <p:tags r:id="rId1"/>
            </p:custDataLst>
          </p:nvPr>
        </p:nvSpPr>
        <p:spPr>
          <a:xfrm>
            <a:off x="2011680" y="2540"/>
            <a:ext cx="5167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BDTIC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芯片中的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2.56 Gbps CDR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模块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58D65EB-9444-03A6-F4E8-682AABB487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688" y="1041126"/>
            <a:ext cx="7050187" cy="2749410"/>
          </a:xfrm>
          <a:prstGeom prst="rect">
            <a:avLst/>
          </a:prstGeom>
        </p:spPr>
      </p:pic>
      <p:sp>
        <p:nvSpPr>
          <p:cNvPr id="4" name="圆角矩形 22">
            <a:extLst>
              <a:ext uri="{FF2B5EF4-FFF2-40B4-BE49-F238E27FC236}">
                <a16:creationId xmlns:a16="http://schemas.microsoft.com/office/drawing/2014/main" id="{0D160085-A116-DC80-B368-398F0857341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07608" y="997920"/>
            <a:ext cx="7437586" cy="2792616"/>
          </a:xfrm>
          <a:prstGeom prst="roundRect">
            <a:avLst>
              <a:gd name="adj" fmla="val 3087"/>
            </a:avLst>
          </a:prstGeom>
          <a:noFill/>
          <a:ln w="19050">
            <a:solidFill>
              <a:srgbClr val="00727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9D93F2D-CAAF-D9FD-A631-3FEE63555E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60881" y="3809172"/>
            <a:ext cx="5894627" cy="460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2000" b="1" dirty="0">
                <a:latin typeface="Calibri" panose="020F0502020204030204" charset="0"/>
                <a:cs typeface="Calibri" panose="020F0502020204030204" charset="0"/>
              </a:rPr>
              <a:t> schematic block-diagram of the proposed CDR design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152E8D7-EB4B-2AC0-F7B0-951C276ADCA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86385" y="4236028"/>
            <a:ext cx="8644890" cy="1210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PLL-based 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单环路全速率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CDR.</a:t>
            </a: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主要结构由：高速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Rx, Phase Detector (PD), Charge Pump (CP), Low-pass Filter (LPF) 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LC-based VCO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组成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3104773-1E83-07E0-9CD7-B2F7A14739A4}"/>
              </a:ext>
            </a:extLst>
          </p:cNvPr>
          <p:cNvSpPr txBox="1"/>
          <p:nvPr/>
        </p:nvSpPr>
        <p:spPr>
          <a:xfrm>
            <a:off x="3448832" y="5246978"/>
            <a:ext cx="57183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i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A </a:t>
            </a:r>
            <a:r>
              <a:rPr lang="en-US" altLang="zh-CN" sz="1800" i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2.56 Gbps Clock and Data Recovery (CDR) ASIC Design for High-Energy Physics Experiments </a:t>
            </a:r>
          </a:p>
          <a:p>
            <a:r>
              <a:rPr lang="en-US" altLang="zh-CN" sz="1400" i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The 2023 International Workshop on the High Energy Circular Electron Positron Collider, Nanjing, Oct 23-27 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99" descr="CDR_RecoveredClockEye_2P56G_Default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56603" y="691980"/>
            <a:ext cx="7498079" cy="5626161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1989394" y="947016"/>
            <a:ext cx="5214106" cy="324485"/>
          </a:xfrm>
          <a:prstGeom prst="rect">
            <a:avLst/>
          </a:prstGeom>
          <a:solidFill>
            <a:schemeClr val="bg1"/>
          </a:solidFill>
        </p:spPr>
        <p:txBody>
          <a:bodyPr wrap="square" tIns="0" rIns="71755" rtlCol="0" anchor="ctr" anchorCtr="0">
            <a:no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Jitter Analysis of the recovered clk 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878445" y="450024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solidFill>
                  <a:schemeClr val="bg1"/>
                </a:solidFill>
                <a:latin typeface="Times New Roman" panose="02020603050405020304" pitchFamily="18" charset="0"/>
              </a:rPr>
              <a:t>15</a:t>
            </a:fld>
            <a:endParaRPr lang="zh-CN" altLang="en-US" sz="1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87340" y="2632381"/>
            <a:ext cx="3478530" cy="822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2.56 GHz</a:t>
            </a: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RMS Jitter</a:t>
            </a: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857.45fs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3237FC-44BE-F92D-6C90-9580F08218E5}"/>
              </a:ext>
            </a:extLst>
          </p:cNvPr>
          <p:cNvSpPr/>
          <p:nvPr/>
        </p:nvSpPr>
        <p:spPr>
          <a:xfrm>
            <a:off x="1767837" y="4884126"/>
            <a:ext cx="1847557" cy="1943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9F629A2-BC6D-D2AC-A404-EED690FA0F1E}"/>
              </a:ext>
            </a:extLst>
          </p:cNvPr>
          <p:cNvSpPr/>
          <p:nvPr/>
        </p:nvSpPr>
        <p:spPr>
          <a:xfrm>
            <a:off x="1774873" y="5754480"/>
            <a:ext cx="1847557" cy="1943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0116CD43-D80B-6F7D-3EE6-01C5C5C628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011680" y="2540"/>
            <a:ext cx="5167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2.56 Gbps CDR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模块测试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00" descr="相位噪声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79170" y="789367"/>
            <a:ext cx="7807223" cy="575907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16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4623994" y="2134981"/>
            <a:ext cx="3655206" cy="822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2.55997 GHz</a:t>
            </a: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noise</a:t>
            </a: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-108.87dB@1MHz</a:t>
            </a:r>
            <a:endParaRPr lang="en-US" altLang="zh-C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1180417" y="1483042"/>
            <a:ext cx="2833566" cy="477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Noise Analysis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FEAA847-0964-2312-B44D-A16C45C764E8}"/>
              </a:ext>
            </a:extLst>
          </p:cNvPr>
          <p:cNvSpPr/>
          <p:nvPr/>
        </p:nvSpPr>
        <p:spPr>
          <a:xfrm>
            <a:off x="574037" y="1106168"/>
            <a:ext cx="2692891" cy="2771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5B1351D9-BB22-6CA2-626F-635AF5E34D9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011680" y="2540"/>
            <a:ext cx="5167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2.56 Gbps CDR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模块测试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78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17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0"/>
          <p:cNvSpPr txBox="1"/>
          <p:nvPr>
            <p:custDataLst>
              <p:tags r:id="rId1"/>
            </p:custDataLst>
          </p:nvPr>
        </p:nvSpPr>
        <p:spPr>
          <a:xfrm>
            <a:off x="2011680" y="2540"/>
            <a:ext cx="5167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BDTIC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芯片中的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2.56 Gbps </a:t>
            </a:r>
            <a:r>
              <a:rPr lang="en-US" altLang="zh-CN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Deserializer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模块</a:t>
            </a:r>
            <a:endParaRPr lang="en-US" altLang="zh-CN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431790" y="4175125"/>
            <a:ext cx="3247390" cy="170561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7960" y="797560"/>
            <a:ext cx="4852035" cy="3335020"/>
          </a:xfrm>
          <a:prstGeom prst="roundRect">
            <a:avLst>
              <a:gd name="adj" fmla="val 2722"/>
            </a:avLst>
          </a:prstGeom>
          <a:ln w="19050">
            <a:solidFill>
              <a:srgbClr val="007272"/>
            </a:solidFill>
            <a:prstDash val="dash"/>
          </a:ln>
        </p:spPr>
      </p:pic>
      <p:sp>
        <p:nvSpPr>
          <p:cNvPr id="39" name="文本框 38"/>
          <p:cNvSpPr txBox="1"/>
          <p:nvPr>
            <p:custDataLst>
              <p:tags r:id="rId3"/>
            </p:custDataLst>
          </p:nvPr>
        </p:nvSpPr>
        <p:spPr>
          <a:xfrm>
            <a:off x="188025" y="1069619"/>
            <a:ext cx="2453005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20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Deserializer Structure</a:t>
            </a:r>
          </a:p>
        </p:txBody>
      </p:sp>
      <p:cxnSp>
        <p:nvCxnSpPr>
          <p:cNvPr id="40" name="直接箭头连接符 39"/>
          <p:cNvCxnSpPr/>
          <p:nvPr>
            <p:custDataLst>
              <p:tags r:id="rId4"/>
            </p:custDataLst>
          </p:nvPr>
        </p:nvCxnSpPr>
        <p:spPr>
          <a:xfrm>
            <a:off x="5318125" y="4166870"/>
            <a:ext cx="0" cy="1701165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>
            <p:custDataLst>
              <p:tags r:id="rId5"/>
            </p:custDataLst>
          </p:nvPr>
        </p:nvSpPr>
        <p:spPr>
          <a:xfrm>
            <a:off x="4331335" y="4981575"/>
            <a:ext cx="986790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595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μm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直接箭头连接符 41"/>
          <p:cNvCxnSpPr/>
          <p:nvPr>
            <p:custDataLst>
              <p:tags r:id="rId6"/>
            </p:custDataLst>
          </p:nvPr>
        </p:nvCxnSpPr>
        <p:spPr>
          <a:xfrm>
            <a:off x="5431790" y="6005195"/>
            <a:ext cx="322326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>
            <p:custDataLst>
              <p:tags r:id="rId7"/>
            </p:custDataLst>
          </p:nvPr>
        </p:nvSpPr>
        <p:spPr>
          <a:xfrm>
            <a:off x="6642100" y="5963920"/>
            <a:ext cx="986790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1135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μm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8"/>
            </p:custDataLst>
          </p:nvPr>
        </p:nvSpPr>
        <p:spPr>
          <a:xfrm>
            <a:off x="5177790" y="1396365"/>
            <a:ext cx="3966210" cy="3151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输入信号：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2.56 Gbps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串行数据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需要时钟：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2.56 GHz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时钟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（以上数据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时钟来自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CDR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模块）</a:t>
            </a:r>
            <a:endParaRPr lang="en-US" altLang="zh-CN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输出：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 x 160 Mbps/Ch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b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16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路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并行数据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en-US" altLang="zh-CN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Deserializer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core 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大小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 1135μm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 595μm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4"/>
          <p:cNvSpPr txBox="1"/>
          <p:nvPr>
            <p:custDataLst>
              <p:tags r:id="rId9"/>
            </p:custDataLst>
          </p:nvPr>
        </p:nvSpPr>
        <p:spPr>
          <a:xfrm>
            <a:off x="801370" y="4973955"/>
            <a:ext cx="3319145" cy="82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First Stage: 1→4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 Stage: 4→16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46" name="圆角矩形 45"/>
          <p:cNvSpPr/>
          <p:nvPr>
            <p:custDataLst>
              <p:tags r:id="rId10"/>
            </p:custDataLst>
          </p:nvPr>
        </p:nvSpPr>
        <p:spPr>
          <a:xfrm>
            <a:off x="3099435" y="797560"/>
            <a:ext cx="497840" cy="2725420"/>
          </a:xfrm>
          <a:prstGeom prst="roundRect">
            <a:avLst>
              <a:gd name="adj" fmla="val 7769"/>
            </a:avLst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圆角矩形 46"/>
          <p:cNvSpPr/>
          <p:nvPr>
            <p:custDataLst>
              <p:tags r:id="rId11"/>
            </p:custDataLst>
          </p:nvPr>
        </p:nvSpPr>
        <p:spPr>
          <a:xfrm>
            <a:off x="1995170" y="1710690"/>
            <a:ext cx="497840" cy="892175"/>
          </a:xfrm>
          <a:prstGeom prst="roundRect">
            <a:avLst>
              <a:gd name="adj" fmla="val 7769"/>
            </a:avLst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箭头连接符 47"/>
          <p:cNvCxnSpPr/>
          <p:nvPr>
            <p:custDataLst>
              <p:tags r:id="rId12"/>
            </p:custDataLst>
          </p:nvPr>
        </p:nvCxnSpPr>
        <p:spPr>
          <a:xfrm>
            <a:off x="3193098" y="3423603"/>
            <a:ext cx="0" cy="925830"/>
          </a:xfrm>
          <a:prstGeom prst="straightConnector1">
            <a:avLst/>
          </a:prstGeom>
          <a:ln w="19050">
            <a:solidFill>
              <a:srgbClr val="7030A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>
            <p:custDataLst>
              <p:tags r:id="rId13"/>
            </p:custDataLst>
          </p:nvPr>
        </p:nvCxnSpPr>
        <p:spPr>
          <a:xfrm>
            <a:off x="2079308" y="2497138"/>
            <a:ext cx="0" cy="1861185"/>
          </a:xfrm>
          <a:prstGeom prst="straightConnector1">
            <a:avLst/>
          </a:prstGeom>
          <a:ln w="19050">
            <a:solidFill>
              <a:srgbClr val="7030A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>
            <p:custDataLst>
              <p:tags r:id="rId14"/>
            </p:custDataLst>
          </p:nvPr>
        </p:nvSpPr>
        <p:spPr>
          <a:xfrm>
            <a:off x="1393190" y="4391025"/>
            <a:ext cx="1373505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First Stage</a:t>
            </a:r>
          </a:p>
        </p:txBody>
      </p:sp>
      <p:sp>
        <p:nvSpPr>
          <p:cNvPr id="53" name="文本框 52"/>
          <p:cNvSpPr txBox="1"/>
          <p:nvPr>
            <p:custDataLst>
              <p:tags r:id="rId15"/>
            </p:custDataLst>
          </p:nvPr>
        </p:nvSpPr>
        <p:spPr>
          <a:xfrm>
            <a:off x="2600325" y="4380865"/>
            <a:ext cx="1495425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 Stage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18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0"/>
          <p:cNvSpPr txBox="1"/>
          <p:nvPr>
            <p:custDataLst>
              <p:tags r:id="rId1"/>
            </p:custDataLst>
          </p:nvPr>
        </p:nvSpPr>
        <p:spPr>
          <a:xfrm>
            <a:off x="2150745" y="99060"/>
            <a:ext cx="5167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CDR + </a:t>
            </a:r>
            <a:r>
              <a:rPr lang="en-US" altLang="zh-CN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Deserializer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测试结果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5880" y="669290"/>
            <a:ext cx="9039860" cy="192278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/>
          <a:srcRect l="17778" t="4730" r="21944" b="4861"/>
          <a:stretch>
            <a:fillRect/>
          </a:stretch>
        </p:blipFill>
        <p:spPr>
          <a:xfrm>
            <a:off x="241935" y="2875280"/>
            <a:ext cx="2379980" cy="2379980"/>
          </a:xfrm>
          <a:prstGeom prst="rect">
            <a:avLst/>
          </a:prstGeom>
        </p:spPr>
      </p:pic>
      <p:sp>
        <p:nvSpPr>
          <p:cNvPr id="30" name="圆角矩形 29"/>
          <p:cNvSpPr/>
          <p:nvPr>
            <p:custDataLst>
              <p:tags r:id="rId4"/>
            </p:custDataLst>
          </p:nvPr>
        </p:nvSpPr>
        <p:spPr>
          <a:xfrm>
            <a:off x="1816735" y="3803015"/>
            <a:ext cx="290830" cy="791210"/>
          </a:xfrm>
          <a:prstGeom prst="roundRect">
            <a:avLst>
              <a:gd name="adj" fmla="val 308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pic>
        <p:nvPicPr>
          <p:cNvPr id="33" name="图片 32" descr="QQ图片20231207152859"/>
          <p:cNvPicPr>
            <a:picLocks noChangeAspect="1"/>
          </p:cNvPicPr>
          <p:nvPr/>
        </p:nvPicPr>
        <p:blipFill>
          <a:blip r:embed="rId19"/>
          <a:srcRect l="7181" r="3316"/>
          <a:stretch>
            <a:fillRect/>
          </a:stretch>
        </p:blipFill>
        <p:spPr>
          <a:xfrm>
            <a:off x="3183890" y="3679825"/>
            <a:ext cx="1238250" cy="1037590"/>
          </a:xfrm>
          <a:prstGeom prst="rect">
            <a:avLst/>
          </a:prstGeom>
        </p:spPr>
      </p:pic>
      <p:pic>
        <p:nvPicPr>
          <p:cNvPr id="71" name="图片 70" descr="DES_CDR_OUT8DataEye_2P56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849620" y="2875280"/>
            <a:ext cx="3081655" cy="2311400"/>
          </a:xfrm>
          <a:prstGeom prst="rect">
            <a:avLst/>
          </a:prstGeom>
        </p:spPr>
      </p:pic>
      <p:sp>
        <p:nvSpPr>
          <p:cNvPr id="37" name="文本框 36"/>
          <p:cNvSpPr txBox="1"/>
          <p:nvPr>
            <p:custDataLst>
              <p:tags r:id="rId6"/>
            </p:custDataLst>
          </p:nvPr>
        </p:nvSpPr>
        <p:spPr>
          <a:xfrm>
            <a:off x="2956560" y="2999105"/>
            <a:ext cx="1990725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CDR + Drserializer</a:t>
            </a:r>
          </a:p>
        </p:txBody>
      </p:sp>
      <p:cxnSp>
        <p:nvCxnSpPr>
          <p:cNvPr id="38" name="直接箭头连接符 37"/>
          <p:cNvCxnSpPr>
            <a:stCxn id="30" idx="3"/>
            <a:endCxn id="33" idx="1"/>
          </p:cNvCxnSpPr>
          <p:nvPr/>
        </p:nvCxnSpPr>
        <p:spPr>
          <a:xfrm>
            <a:off x="2107565" y="4198620"/>
            <a:ext cx="1076325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>
            <p:custDataLst>
              <p:tags r:id="rId7"/>
            </p:custDataLst>
          </p:nvPr>
        </p:nvCxnSpPr>
        <p:spPr>
          <a:xfrm>
            <a:off x="4415155" y="4198620"/>
            <a:ext cx="1470660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>
            <p:custDataLst>
              <p:tags r:id="rId8"/>
            </p:custDataLst>
          </p:nvPr>
        </p:nvSpPr>
        <p:spPr>
          <a:xfrm>
            <a:off x="2807970" y="4796155"/>
            <a:ext cx="1990725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Bull Eye to SAM</a:t>
            </a:r>
          </a:p>
        </p:txBody>
      </p:sp>
      <p:sp>
        <p:nvSpPr>
          <p:cNvPr id="41" name="文本框 40"/>
          <p:cNvSpPr txBox="1"/>
          <p:nvPr>
            <p:custDataLst>
              <p:tags r:id="rId9"/>
            </p:custDataLst>
          </p:nvPr>
        </p:nvSpPr>
        <p:spPr>
          <a:xfrm>
            <a:off x="1537335" y="3323590"/>
            <a:ext cx="988060" cy="324485"/>
          </a:xfrm>
          <a:prstGeom prst="rect">
            <a:avLst/>
          </a:prstGeom>
          <a:solidFill>
            <a:schemeClr val="bg1"/>
          </a:solidFill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Bull Eye</a:t>
            </a:r>
          </a:p>
        </p:txBody>
      </p:sp>
      <p:sp>
        <p:nvSpPr>
          <p:cNvPr id="42" name="文本框 41"/>
          <p:cNvSpPr txBox="1"/>
          <p:nvPr>
            <p:custDataLst>
              <p:tags r:id="rId10"/>
            </p:custDataLst>
          </p:nvPr>
        </p:nvSpPr>
        <p:spPr>
          <a:xfrm>
            <a:off x="4370705" y="3879850"/>
            <a:ext cx="1515110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1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Connect to oscilloscope</a:t>
            </a:r>
            <a:r>
              <a:rPr 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文本框 42"/>
          <p:cNvSpPr txBox="1"/>
          <p:nvPr>
            <p:custDataLst>
              <p:tags r:id="rId11"/>
            </p:custDataLst>
          </p:nvPr>
        </p:nvSpPr>
        <p:spPr>
          <a:xfrm>
            <a:off x="6096635" y="3803015"/>
            <a:ext cx="1101725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160Mbps</a:t>
            </a:r>
          </a:p>
        </p:txBody>
      </p:sp>
      <p:sp>
        <p:nvSpPr>
          <p:cNvPr id="44" name="文本框 43"/>
          <p:cNvSpPr txBox="1"/>
          <p:nvPr>
            <p:custDataLst>
              <p:tags r:id="rId12"/>
            </p:custDataLst>
          </p:nvPr>
        </p:nvSpPr>
        <p:spPr>
          <a:xfrm>
            <a:off x="1153160" y="4594225"/>
            <a:ext cx="878840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 Pairs</a:t>
            </a:r>
          </a:p>
        </p:txBody>
      </p:sp>
      <p:sp>
        <p:nvSpPr>
          <p:cNvPr id="46" name="圆角矩形 45"/>
          <p:cNvSpPr/>
          <p:nvPr>
            <p:custDataLst>
              <p:tags r:id="rId13"/>
            </p:custDataLst>
          </p:nvPr>
        </p:nvSpPr>
        <p:spPr>
          <a:xfrm rot="5400000">
            <a:off x="1306830" y="4084320"/>
            <a:ext cx="257175" cy="763270"/>
          </a:xfrm>
          <a:prstGeom prst="roundRect">
            <a:avLst>
              <a:gd name="adj" fmla="val 308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47" name="文本框 46"/>
          <p:cNvSpPr txBox="1"/>
          <p:nvPr>
            <p:custDataLst>
              <p:tags r:id="rId14"/>
            </p:custDataLst>
          </p:nvPr>
        </p:nvSpPr>
        <p:spPr>
          <a:xfrm>
            <a:off x="187325" y="5338445"/>
            <a:ext cx="7131050" cy="822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2.56 Gbps  1:16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Deserializer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串并转换模块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CDR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模块联合工作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输出的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路并行数据（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 x 160Mbps/</a:t>
            </a:r>
            <a:r>
              <a:rPr lang="en-US" altLang="zh-CN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）逻辑正确，眼图清晰张开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19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00354" y="741679"/>
            <a:ext cx="7282115" cy="2777207"/>
          </a:xfrm>
          <a:prstGeom prst="roundRect">
            <a:avLst>
              <a:gd name="adj" fmla="val 6176"/>
            </a:avLst>
          </a:prstGeom>
          <a:ln w="19050">
            <a:solidFill>
              <a:srgbClr val="007272"/>
            </a:solidFill>
            <a:prstDash val="dash"/>
          </a:ln>
        </p:spPr>
      </p:pic>
      <p:sp>
        <p:nvSpPr>
          <p:cNvPr id="32" name="文本框 31"/>
          <p:cNvSpPr txBox="1"/>
          <p:nvPr>
            <p:custDataLst>
              <p:tags r:id="rId2"/>
            </p:custDataLst>
          </p:nvPr>
        </p:nvSpPr>
        <p:spPr>
          <a:xfrm>
            <a:off x="3513348" y="3526043"/>
            <a:ext cx="1571264" cy="455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2000" b="1" dirty="0">
                <a:latin typeface="Calibri" panose="020F0502020204030204" charset="0"/>
                <a:cs typeface="Calibri" panose="020F0502020204030204" charset="0"/>
              </a:rPr>
              <a:t>PLL</a:t>
            </a:r>
            <a:r>
              <a:rPr kumimoji="1" lang="zh-CN" altLang="en-US" sz="2000" b="1" dirty="0">
                <a:latin typeface="Calibri" panose="020F0502020204030204" charset="0"/>
                <a:cs typeface="Calibri" panose="020F0502020204030204" charset="0"/>
              </a:rPr>
              <a:t>结构框图</a:t>
            </a:r>
            <a:endParaRPr kumimoji="1" lang="en-US" altLang="zh-CN" sz="2000" b="1" dirty="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060677" y="3863975"/>
            <a:ext cx="1759585" cy="2034540"/>
          </a:xfrm>
          <a:prstGeom prst="rect">
            <a:avLst/>
          </a:prstGeom>
        </p:spPr>
      </p:pic>
      <p:cxnSp>
        <p:nvCxnSpPr>
          <p:cNvPr id="23" name="直接箭头连接符 22"/>
          <p:cNvCxnSpPr/>
          <p:nvPr>
            <p:custDataLst>
              <p:tags r:id="rId4"/>
            </p:custDataLst>
          </p:nvPr>
        </p:nvCxnSpPr>
        <p:spPr>
          <a:xfrm>
            <a:off x="6922247" y="3863975"/>
            <a:ext cx="0" cy="2014855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>
            <p:custDataLst>
              <p:tags r:id="rId5"/>
            </p:custDataLst>
          </p:nvPr>
        </p:nvCxnSpPr>
        <p:spPr>
          <a:xfrm>
            <a:off x="7060677" y="5984875"/>
            <a:ext cx="1744345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6120877" y="4673600"/>
            <a:ext cx="847725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825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μm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7521052" y="5963920"/>
            <a:ext cx="847725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μm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9A16C98E-4B07-9C79-9DC2-9F898590C4D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011680" y="2540"/>
            <a:ext cx="5167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BDTIC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芯片中的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5.12GHz PLL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模块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F48838B-3AFE-07CC-605F-06C33DC2676E}"/>
              </a:ext>
            </a:extLst>
          </p:cNvPr>
          <p:cNvSpPr txBox="1"/>
          <p:nvPr/>
        </p:nvSpPr>
        <p:spPr>
          <a:xfrm>
            <a:off x="371569" y="4468951"/>
            <a:ext cx="5862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1800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C. Zhao and D. Guo*, A low noise 5.12 GHz PLL ASIC in 55 nm for NICA Multi Purpose Detector Project, Journal of Instrumentation, 2022_JINST_17_C09003</a:t>
            </a:r>
            <a:endParaRPr lang="zh-CN" altLang="zh-CN" sz="1800" i="1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04E3C85-3301-B420-8326-BF02F1D2D749}"/>
              </a:ext>
            </a:extLst>
          </p:cNvPr>
          <p:cNvSpPr txBox="1"/>
          <p:nvPr/>
        </p:nvSpPr>
        <p:spPr>
          <a:xfrm>
            <a:off x="371569" y="5463321"/>
            <a:ext cx="5416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/>
              <a:t>该</a:t>
            </a:r>
            <a:r>
              <a:rPr lang="en-US" altLang="zh-CN" dirty="0"/>
              <a:t>PLL</a:t>
            </a:r>
            <a:r>
              <a:rPr lang="zh-CN" altLang="en-US" dirty="0"/>
              <a:t>子模块于</a:t>
            </a:r>
            <a:r>
              <a:rPr lang="en-US" altLang="zh-CN" dirty="0"/>
              <a:t>2021</a:t>
            </a:r>
            <a:r>
              <a:rPr lang="zh-CN" altLang="en-US" dirty="0"/>
              <a:t>年设计，</a:t>
            </a:r>
            <a:r>
              <a:rPr lang="en-US" altLang="zh-CN" dirty="0"/>
              <a:t>2022</a:t>
            </a:r>
            <a:r>
              <a:rPr lang="zh-CN" altLang="en-US" dirty="0"/>
              <a:t>年流片验证成功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/>
              <a:t>进一步优化后使用于</a:t>
            </a:r>
            <a:r>
              <a:rPr lang="en-US" altLang="zh-CN" dirty="0"/>
              <a:t>BDTIC</a:t>
            </a:r>
            <a:r>
              <a:rPr lang="zh-CN" altLang="en-US" dirty="0"/>
              <a:t>芯片中</a:t>
            </a:r>
            <a:endParaRPr lang="en-US" altLang="zh-CN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2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/>
          <p:cNvSpPr txBox="1"/>
          <p:nvPr>
            <p:custDataLst>
              <p:tags r:id="rId1"/>
            </p:custDataLst>
          </p:nvPr>
        </p:nvSpPr>
        <p:spPr>
          <a:xfrm>
            <a:off x="2121535" y="3175"/>
            <a:ext cx="5451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HEP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中的前端双向光通信系统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9" name="内容占位符 8">
            <a:extLst>
              <a:ext uri="{FF2B5EF4-FFF2-40B4-BE49-F238E27FC236}">
                <a16:creationId xmlns:a16="http://schemas.microsoft.com/office/drawing/2014/main" id="{5D130AAD-2644-E04F-A21B-CD26053F3E7D}"/>
              </a:ext>
            </a:extLst>
          </p:cNvPr>
          <p:cNvSpPr txBox="1">
            <a:spLocks/>
          </p:cNvSpPr>
          <p:nvPr/>
        </p:nvSpPr>
        <p:spPr>
          <a:xfrm>
            <a:off x="969451" y="4212637"/>
            <a:ext cx="8115736" cy="3184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/>
              <a:t>CERN</a:t>
            </a:r>
            <a:r>
              <a:rPr lang="zh-CN" altLang="en-US" sz="1800" b="1" dirty="0"/>
              <a:t>研发的</a:t>
            </a:r>
            <a:r>
              <a:rPr lang="en-US" altLang="zh-CN" sz="1800" b="1" dirty="0"/>
              <a:t>GBT</a:t>
            </a:r>
            <a:r>
              <a:rPr lang="zh-CN" altLang="en-US" sz="1800" b="1" dirty="0"/>
              <a:t>系列芯片等构建起双向光纤数据传输系统：</a:t>
            </a:r>
            <a:endParaRPr lang="en-US" altLang="zh-CN" sz="1400" b="1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zh-CN" sz="1600" dirty="0" err="1">
                <a:solidFill>
                  <a:srgbClr val="FF0000"/>
                </a:solidFill>
              </a:rPr>
              <a:t>GBTx</a:t>
            </a:r>
            <a:r>
              <a:rPr lang="zh-CN" altLang="en-US" sz="1600" dirty="0">
                <a:solidFill>
                  <a:srgbClr val="FF0000"/>
                </a:solidFill>
              </a:rPr>
              <a:t>：</a:t>
            </a:r>
            <a:r>
              <a:rPr lang="zh-CN" altLang="en-US" sz="1600" b="1" dirty="0">
                <a:solidFill>
                  <a:srgbClr val="FF0000"/>
                </a:solidFill>
              </a:rPr>
              <a:t>双向数据接口芯片</a:t>
            </a:r>
            <a:endParaRPr lang="en-US" altLang="zh-CN" sz="1600" b="1" dirty="0">
              <a:solidFill>
                <a:srgbClr val="FF0000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zh-CN" sz="1600" dirty="0">
                <a:solidFill>
                  <a:srgbClr val="FF0000"/>
                </a:solidFill>
              </a:rPr>
              <a:t>GBLD</a:t>
            </a:r>
            <a:r>
              <a:rPr lang="zh-CN" altLang="en-US" sz="1600" dirty="0">
                <a:solidFill>
                  <a:srgbClr val="FF0000"/>
                </a:solidFill>
              </a:rPr>
              <a:t>：</a:t>
            </a:r>
            <a:r>
              <a:rPr lang="zh-CN" altLang="en-US" sz="1600" b="1" dirty="0">
                <a:solidFill>
                  <a:srgbClr val="FF0000"/>
                </a:solidFill>
              </a:rPr>
              <a:t>激光器驱动芯片 （</a:t>
            </a:r>
            <a:r>
              <a:rPr lang="en-US" altLang="zh-CN" sz="1600" b="1" dirty="0">
                <a:solidFill>
                  <a:srgbClr val="FF0000"/>
                </a:solidFill>
              </a:rPr>
              <a:t>LD: Laser Driver</a:t>
            </a:r>
            <a:r>
              <a:rPr lang="zh-CN" altLang="en-US" sz="1600" b="1" dirty="0">
                <a:solidFill>
                  <a:srgbClr val="FF0000"/>
                </a:solidFill>
              </a:rPr>
              <a:t>）</a:t>
            </a:r>
            <a:endParaRPr lang="en-US" altLang="zh-CN" sz="1600" b="1" dirty="0">
              <a:solidFill>
                <a:srgbClr val="FF0000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zh-CN" sz="1600" dirty="0">
                <a:solidFill>
                  <a:srgbClr val="FF0000"/>
                </a:solidFill>
              </a:rPr>
              <a:t>GBTIA</a:t>
            </a:r>
            <a:r>
              <a:rPr lang="zh-CN" altLang="en-US" sz="1600" dirty="0">
                <a:solidFill>
                  <a:srgbClr val="FF0000"/>
                </a:solidFill>
              </a:rPr>
              <a:t>：</a:t>
            </a:r>
            <a:r>
              <a:rPr lang="zh-CN" altLang="en-US" sz="1600" b="1" dirty="0">
                <a:solidFill>
                  <a:srgbClr val="FF0000"/>
                </a:solidFill>
              </a:rPr>
              <a:t>跨导放大芯片     （</a:t>
            </a:r>
            <a:r>
              <a:rPr lang="en-US" altLang="zh-CN" sz="1600" b="1" dirty="0">
                <a:solidFill>
                  <a:srgbClr val="FF0000"/>
                </a:solidFill>
              </a:rPr>
              <a:t>TIA: Transimpedance Amplifier</a:t>
            </a:r>
            <a:r>
              <a:rPr lang="zh-CN" altLang="en-US" sz="1600" b="1" dirty="0">
                <a:solidFill>
                  <a:srgbClr val="FF0000"/>
                </a:solidFill>
              </a:rPr>
              <a:t>）</a:t>
            </a:r>
            <a:endParaRPr lang="en-US" altLang="zh-CN" sz="1600" b="1" dirty="0">
              <a:solidFill>
                <a:srgbClr val="FF0000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zh-CN" sz="1600" b="1" dirty="0" err="1">
                <a:solidFill>
                  <a:srgbClr val="FF0000"/>
                </a:solidFill>
              </a:rPr>
              <a:t>VTRx</a:t>
            </a:r>
            <a:r>
              <a:rPr lang="zh-CN" altLang="en-US" sz="1600" b="1" dirty="0">
                <a:solidFill>
                  <a:srgbClr val="FF0000"/>
                </a:solidFill>
              </a:rPr>
              <a:t>光模块</a:t>
            </a:r>
            <a:endParaRPr lang="en-US" altLang="zh-CN" sz="1600" b="1" dirty="0">
              <a:solidFill>
                <a:srgbClr val="FF0000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zh-CN" altLang="en-US" sz="1600" b="1" dirty="0">
                <a:solidFill>
                  <a:srgbClr val="FF0000"/>
                </a:solidFill>
              </a:rPr>
              <a:t>抗辐照 </a:t>
            </a:r>
            <a:r>
              <a:rPr lang="en-US" altLang="zh-CN" sz="1600" b="1" dirty="0">
                <a:solidFill>
                  <a:srgbClr val="FF0000"/>
                </a:solidFill>
              </a:rPr>
              <a:t>400Mrad </a:t>
            </a:r>
            <a:r>
              <a:rPr lang="zh-CN" altLang="en-US" sz="1600" b="1" dirty="0">
                <a:solidFill>
                  <a:srgbClr val="FF0000"/>
                </a:solidFill>
              </a:rPr>
              <a:t>总剂量  （</a:t>
            </a:r>
            <a:r>
              <a:rPr lang="en-US" altLang="zh-CN" sz="1600" b="1" dirty="0">
                <a:solidFill>
                  <a:srgbClr val="FF0000"/>
                </a:solidFill>
              </a:rPr>
              <a:t>CERN</a:t>
            </a:r>
            <a:r>
              <a:rPr lang="zh-CN" altLang="en-US" sz="1600" b="1" dirty="0">
                <a:solidFill>
                  <a:srgbClr val="FF0000"/>
                </a:solidFill>
              </a:rPr>
              <a:t>在</a:t>
            </a:r>
            <a:r>
              <a:rPr lang="en-US" altLang="zh-CN" sz="1600" b="1" dirty="0">
                <a:solidFill>
                  <a:srgbClr val="FF0000"/>
                </a:solidFill>
              </a:rPr>
              <a:t>Phase II</a:t>
            </a:r>
            <a:r>
              <a:rPr lang="zh-CN" altLang="en-US" sz="1600" b="1" dirty="0">
                <a:solidFill>
                  <a:srgbClr val="FF0000"/>
                </a:solidFill>
              </a:rPr>
              <a:t>升级中对于</a:t>
            </a:r>
            <a:r>
              <a:rPr lang="en-US" altLang="zh-CN" sz="1600" b="1" dirty="0">
                <a:solidFill>
                  <a:srgbClr val="FF0000"/>
                </a:solidFill>
              </a:rPr>
              <a:t>Link</a:t>
            </a:r>
            <a:r>
              <a:rPr lang="zh-CN" altLang="en-US" sz="1600" b="1" dirty="0">
                <a:solidFill>
                  <a:srgbClr val="FF0000"/>
                </a:solidFill>
              </a:rPr>
              <a:t>系统的要求）</a:t>
            </a:r>
            <a:endParaRPr lang="en-US" altLang="zh-CN" sz="1600" b="1" dirty="0">
              <a:solidFill>
                <a:srgbClr val="FF0000"/>
              </a:solidFill>
            </a:endParaRPr>
          </a:p>
          <a:p>
            <a:pPr lvl="1" algn="l"/>
            <a:br>
              <a:rPr lang="en-US" altLang="zh-CN" sz="1400" dirty="0"/>
            </a:br>
            <a:endParaRPr lang="en-US" altLang="zh-CN" sz="1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7ABB5C3-7D6C-14FB-AD5D-065AF2B41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18" y="661883"/>
            <a:ext cx="8332964" cy="352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20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20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图片 69" descr="REF45MLVDS2V5_ADJCP111_ADJC011011_ADJCA00000111_531mA-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120691" y="1932833"/>
            <a:ext cx="2824480" cy="2118995"/>
          </a:xfrm>
          <a:prstGeom prst="rect">
            <a:avLst/>
          </a:prstGeom>
        </p:spPr>
      </p:pic>
      <p:pic>
        <p:nvPicPr>
          <p:cNvPr id="68" name="图片 68" descr="REF45MLVDS2V5_ADJCP111_ADJC011011_ADJCA00000111_531mA-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11121" y="1944263"/>
            <a:ext cx="2801620" cy="2101215"/>
          </a:xfrm>
          <a:prstGeom prst="rect">
            <a:avLst/>
          </a:prstGeom>
        </p:spPr>
      </p:pic>
      <p:pic>
        <p:nvPicPr>
          <p:cNvPr id="64" name="图片 64" descr="PhaseNoise_ADCCP111_ADJC000011_ADJCA000001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053121" y="1952518"/>
            <a:ext cx="2849880" cy="21018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988996" y="3988963"/>
            <a:ext cx="1449705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t" anchorCtr="0">
            <a:no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Jitter analysis</a:t>
            </a: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3790616" y="3962293"/>
            <a:ext cx="1449705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 anchorCtr="0">
            <a:no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Eye Diagram</a:t>
            </a: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357921" y="3962293"/>
            <a:ext cx="2033270" cy="47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Noise Curve</a:t>
            </a: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4455461" y="2231283"/>
            <a:ext cx="815340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5.12GHz</a:t>
            </a:r>
          </a:p>
        </p:txBody>
      </p:sp>
      <p:cxnSp>
        <p:nvCxnSpPr>
          <p:cNvPr id="14" name="直接箭头连接符 13"/>
          <p:cNvCxnSpPr/>
          <p:nvPr>
            <p:custDataLst>
              <p:tags r:id="rId8"/>
            </p:custDataLst>
          </p:nvPr>
        </p:nvCxnSpPr>
        <p:spPr>
          <a:xfrm>
            <a:off x="7821596" y="2716423"/>
            <a:ext cx="602615" cy="37592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6213776" y="2391938"/>
            <a:ext cx="2177415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Noise =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113.10dBc/Hz@1MHz</a:t>
            </a:r>
          </a:p>
        </p:txBody>
      </p: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3282616" y="2231283"/>
            <a:ext cx="912495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indent="0" algn="l" fontAlgn="auto">
              <a:lnSpc>
                <a:spcPct val="120000"/>
              </a:lnSpc>
              <a:buNone/>
            </a:pPr>
            <a:r>
              <a:rPr lang="en-US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TJ=8.45 ps</a:t>
            </a:r>
          </a:p>
          <a:p>
            <a:pPr indent="0" algn="l" fontAlgn="auto">
              <a:lnSpc>
                <a:spcPct val="120000"/>
              </a:lnSpc>
              <a:buNone/>
            </a:pPr>
            <a:r>
              <a:rPr lang="en-US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RJ= 474.70fs</a:t>
            </a:r>
          </a:p>
        </p:txBody>
      </p:sp>
      <p:sp>
        <p:nvSpPr>
          <p:cNvPr id="31" name="文本框 30"/>
          <p:cNvSpPr txBox="1"/>
          <p:nvPr>
            <p:custDataLst>
              <p:tags r:id="rId11"/>
            </p:custDataLst>
          </p:nvPr>
        </p:nvSpPr>
        <p:spPr>
          <a:xfrm>
            <a:off x="2881296" y="4643873"/>
            <a:ext cx="3303270" cy="1600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5.12 GHz</a:t>
            </a: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RMS Jitter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474.70 fs</a:t>
            </a: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noise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-113dB@1MHz</a:t>
            </a:r>
          </a:p>
          <a:p>
            <a:pPr>
              <a:lnSpc>
                <a:spcPct val="140000"/>
              </a:lnSpc>
            </a:pP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9A16C98E-4B07-9C79-9DC2-9F898590C4D1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011680" y="2540"/>
            <a:ext cx="5167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5.12GHz PLL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模块测试结果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09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21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0"/>
          <p:cNvSpPr txBox="1"/>
          <p:nvPr>
            <p:custDataLst>
              <p:tags r:id="rId1"/>
            </p:custDataLst>
          </p:nvPr>
        </p:nvSpPr>
        <p:spPr>
          <a:xfrm>
            <a:off x="2150745" y="99060"/>
            <a:ext cx="5167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BDTIC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芯片中的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10.24 GHz 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Serializer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746115" y="3434715"/>
            <a:ext cx="2946400" cy="24574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5440" y="804545"/>
            <a:ext cx="4489450" cy="3044825"/>
          </a:xfrm>
          <a:prstGeom prst="roundRect">
            <a:avLst>
              <a:gd name="adj" fmla="val 3399"/>
            </a:avLst>
          </a:prstGeom>
          <a:ln w="19050">
            <a:solidFill>
              <a:srgbClr val="007272"/>
            </a:solidFill>
            <a:prstDash val="dash"/>
          </a:ln>
        </p:spPr>
      </p:pic>
      <p:cxnSp>
        <p:nvCxnSpPr>
          <p:cNvPr id="23" name="直接箭头连接符 22"/>
          <p:cNvCxnSpPr/>
          <p:nvPr>
            <p:custDataLst>
              <p:tags r:id="rId3"/>
            </p:custDataLst>
          </p:nvPr>
        </p:nvCxnSpPr>
        <p:spPr>
          <a:xfrm>
            <a:off x="5631815" y="3434715"/>
            <a:ext cx="0" cy="244856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>
            <p:custDataLst>
              <p:tags r:id="rId4"/>
            </p:custDataLst>
          </p:nvPr>
        </p:nvSpPr>
        <p:spPr>
          <a:xfrm>
            <a:off x="4711065" y="4446270"/>
            <a:ext cx="986790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570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μm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直接箭头连接符 23"/>
          <p:cNvCxnSpPr/>
          <p:nvPr>
            <p:custDataLst>
              <p:tags r:id="rId5"/>
            </p:custDataLst>
          </p:nvPr>
        </p:nvCxnSpPr>
        <p:spPr>
          <a:xfrm>
            <a:off x="5746115" y="5989955"/>
            <a:ext cx="291465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6844030" y="5958840"/>
            <a:ext cx="986790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685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μm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061004" y="1124475"/>
            <a:ext cx="3966210" cy="276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输入：来自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PRBS15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自检模块产生的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路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640 Mbps/Ch 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信号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需要时钟：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5.12 GHz</a:t>
            </a:r>
          </a:p>
          <a:p>
            <a:pPr>
              <a:lnSpc>
                <a:spcPct val="140000"/>
              </a:lnSpc>
            </a:pP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（该时钟来自于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5.12 GHz PLL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模块）</a:t>
            </a:r>
            <a:endParaRPr lang="en-US" altLang="zh-CN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输出：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10.24 Gbps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高速串行数据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Serializer core size: 685μm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 570μm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2280985" y="879119"/>
            <a:ext cx="2183765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20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Serializer Structure</a:t>
            </a: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155892" y="4404603"/>
            <a:ext cx="4800600" cy="1985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First Stage: 16→4 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（较低速使用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CMOS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逻辑）</a:t>
            </a:r>
            <a:endParaRPr lang="en-US" altLang="zh-CN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 Stage: 4→1 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（高速差分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CML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逻辑）</a:t>
            </a:r>
            <a:endParaRPr lang="en-US" altLang="zh-CN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PRBS15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自检模块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  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产生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16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路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640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Mbps/</a:t>
            </a:r>
            <a:r>
              <a:rPr lang="en-US" altLang="zh-CN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测试数据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748665" y="1021080"/>
            <a:ext cx="882650" cy="2236470"/>
          </a:xfrm>
          <a:prstGeom prst="roundRect">
            <a:avLst>
              <a:gd name="adj" fmla="val 7769"/>
            </a:avLst>
          </a:prstGeom>
          <a:solidFill>
            <a:schemeClr val="bg1">
              <a:lumMod val="50000"/>
              <a:alpha val="3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>
            <p:custDataLst>
              <p:tags r:id="rId10"/>
            </p:custDataLst>
          </p:nvPr>
        </p:nvSpPr>
        <p:spPr>
          <a:xfrm>
            <a:off x="2150745" y="1617345"/>
            <a:ext cx="1153160" cy="937895"/>
          </a:xfrm>
          <a:prstGeom prst="roundRect">
            <a:avLst>
              <a:gd name="adj" fmla="val 7769"/>
            </a:avLst>
          </a:prstGeom>
          <a:solidFill>
            <a:schemeClr val="bg1">
              <a:lumMod val="50000"/>
              <a:alpha val="3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8" name="直接箭头连接符 37"/>
          <p:cNvCxnSpPr/>
          <p:nvPr>
            <p:custDataLst>
              <p:tags r:id="rId11"/>
            </p:custDataLst>
          </p:nvPr>
        </p:nvCxnSpPr>
        <p:spPr>
          <a:xfrm>
            <a:off x="1037273" y="3181033"/>
            <a:ext cx="0" cy="861695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>
            <p:custDataLst>
              <p:tags r:id="rId12"/>
            </p:custDataLst>
          </p:nvPr>
        </p:nvSpPr>
        <p:spPr>
          <a:xfrm>
            <a:off x="345440" y="4041775"/>
            <a:ext cx="1373505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First Stage</a:t>
            </a:r>
          </a:p>
        </p:txBody>
      </p:sp>
      <p:sp>
        <p:nvSpPr>
          <p:cNvPr id="33" name="文本框 32"/>
          <p:cNvSpPr txBox="1"/>
          <p:nvPr>
            <p:custDataLst>
              <p:tags r:id="rId13"/>
            </p:custDataLst>
          </p:nvPr>
        </p:nvSpPr>
        <p:spPr>
          <a:xfrm>
            <a:off x="1808480" y="4086860"/>
            <a:ext cx="1495425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 Stage</a:t>
            </a:r>
          </a:p>
        </p:txBody>
      </p:sp>
      <p:cxnSp>
        <p:nvCxnSpPr>
          <p:cNvPr id="34" name="直接箭头连接符 33"/>
          <p:cNvCxnSpPr/>
          <p:nvPr>
            <p:custDataLst>
              <p:tags r:id="rId14"/>
            </p:custDataLst>
          </p:nvPr>
        </p:nvCxnSpPr>
        <p:spPr>
          <a:xfrm>
            <a:off x="2589848" y="2446338"/>
            <a:ext cx="0" cy="1679575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22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0"/>
          <p:cNvSpPr txBox="1"/>
          <p:nvPr>
            <p:custDataLst>
              <p:tags r:id="rId1"/>
            </p:custDataLst>
          </p:nvPr>
        </p:nvSpPr>
        <p:spPr>
          <a:xfrm>
            <a:off x="2150745" y="99060"/>
            <a:ext cx="5167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PLL + Serializer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测试结果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4" name="图片 84" descr="SER-SELCBA100-Emp000000-SW010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36120" y="3605591"/>
            <a:ext cx="3470070" cy="2602553"/>
          </a:xfrm>
          <a:prstGeom prst="rect">
            <a:avLst/>
          </a:prstGeom>
        </p:spPr>
      </p:pic>
      <p:sp>
        <p:nvSpPr>
          <p:cNvPr id="43" name="文本框 42"/>
          <p:cNvSpPr txBox="1"/>
          <p:nvPr>
            <p:custDataLst>
              <p:tags r:id="rId3"/>
            </p:custDataLst>
          </p:nvPr>
        </p:nvSpPr>
        <p:spPr>
          <a:xfrm>
            <a:off x="969430" y="4116089"/>
            <a:ext cx="1101725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10.24 Gbps</a:t>
            </a:r>
          </a:p>
        </p:txBody>
      </p:sp>
      <p:sp>
        <p:nvSpPr>
          <p:cNvPr id="39" name="文本框 38"/>
          <p:cNvSpPr txBox="1"/>
          <p:nvPr>
            <p:custDataLst>
              <p:tags r:id="rId4"/>
            </p:custDataLst>
          </p:nvPr>
        </p:nvSpPr>
        <p:spPr>
          <a:xfrm>
            <a:off x="2379927" y="4681958"/>
            <a:ext cx="1320294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indent="0" algn="l" fontAlgn="auto">
              <a:lnSpc>
                <a:spcPct val="110000"/>
              </a:lnSpc>
              <a:buNone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TJ = 42.19 ps</a:t>
            </a:r>
          </a:p>
          <a:p>
            <a:pPr indent="0" algn="l" fontAlgn="auto">
              <a:lnSpc>
                <a:spcPct val="110000"/>
              </a:lnSpc>
              <a:buNone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RJ = 1.13 ps</a:t>
            </a: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6555" y="847725"/>
            <a:ext cx="3478648" cy="2608423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3951960" y="945833"/>
            <a:ext cx="2435860" cy="1554480"/>
            <a:chOff x="289" y="5022"/>
            <a:chExt cx="4636" cy="2958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8"/>
            <a:srcRect l="1874" t="22744" r="2576"/>
            <a:stretch>
              <a:fillRect/>
            </a:stretch>
          </p:blipFill>
          <p:spPr>
            <a:xfrm>
              <a:off x="289" y="5073"/>
              <a:ext cx="4636" cy="2879"/>
            </a:xfrm>
            <a:prstGeom prst="rect">
              <a:avLst/>
            </a:prstGeom>
          </p:spPr>
        </p:pic>
        <p:sp>
          <p:nvSpPr>
            <p:cNvPr id="44" name="圆角矩形 43"/>
            <p:cNvSpPr/>
            <p:nvPr>
              <p:custDataLst>
                <p:tags r:id="rId13"/>
              </p:custDataLst>
            </p:nvPr>
          </p:nvSpPr>
          <p:spPr>
            <a:xfrm>
              <a:off x="289" y="5022"/>
              <a:ext cx="4636" cy="2959"/>
            </a:xfrm>
            <a:prstGeom prst="roundRect">
              <a:avLst>
                <a:gd name="adj" fmla="val 3087"/>
              </a:avLst>
            </a:prstGeom>
            <a:noFill/>
            <a:ln w="12700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DFDFD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801485" y="950599"/>
            <a:ext cx="2324100" cy="1547495"/>
            <a:chOff x="5936" y="5022"/>
            <a:chExt cx="4636" cy="2958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9"/>
            <a:srcRect l="2926" t="22503" r="3537"/>
            <a:stretch>
              <a:fillRect/>
            </a:stretch>
          </p:blipFill>
          <p:spPr>
            <a:xfrm>
              <a:off x="6011" y="5076"/>
              <a:ext cx="4500" cy="2844"/>
            </a:xfrm>
            <a:prstGeom prst="rect">
              <a:avLst/>
            </a:prstGeom>
          </p:spPr>
        </p:pic>
        <p:sp>
          <p:nvSpPr>
            <p:cNvPr id="45" name="圆角矩形 44"/>
            <p:cNvSpPr/>
            <p:nvPr>
              <p:custDataLst>
                <p:tags r:id="rId12"/>
              </p:custDataLst>
            </p:nvPr>
          </p:nvSpPr>
          <p:spPr>
            <a:xfrm>
              <a:off x="5936" y="5022"/>
              <a:ext cx="4636" cy="2959"/>
            </a:xfrm>
            <a:prstGeom prst="roundRect">
              <a:avLst>
                <a:gd name="adj" fmla="val 3087"/>
              </a:avLst>
            </a:prstGeom>
            <a:noFill/>
            <a:ln w="12700" cmpd="sng">
              <a:solidFill>
                <a:srgbClr val="7030A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DFDFD"/>
                </a:solidFill>
              </a:endParaRPr>
            </a:p>
          </p:txBody>
        </p:sp>
      </p:grpSp>
      <p:sp>
        <p:nvSpPr>
          <p:cNvPr id="49" name="左右箭头 48"/>
          <p:cNvSpPr/>
          <p:nvPr/>
        </p:nvSpPr>
        <p:spPr>
          <a:xfrm>
            <a:off x="6151739" y="2781300"/>
            <a:ext cx="885825" cy="161925"/>
          </a:xfrm>
          <a:prstGeom prst="leftRigh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圆角矩形 50"/>
          <p:cNvSpPr/>
          <p:nvPr>
            <p:custDataLst>
              <p:tags r:id="rId5"/>
            </p:custDataLst>
          </p:nvPr>
        </p:nvSpPr>
        <p:spPr>
          <a:xfrm>
            <a:off x="403225" y="1017270"/>
            <a:ext cx="3367196" cy="591923"/>
          </a:xfrm>
          <a:prstGeom prst="roundRect">
            <a:avLst>
              <a:gd name="adj" fmla="val 12277"/>
            </a:avLst>
          </a:prstGeom>
          <a:noFill/>
          <a:ln w="95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>
            <p:custDataLst>
              <p:tags r:id="rId6"/>
            </p:custDataLst>
          </p:nvPr>
        </p:nvSpPr>
        <p:spPr>
          <a:xfrm>
            <a:off x="634365" y="1052195"/>
            <a:ext cx="2594914" cy="48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indent="0" algn="l" fontAlgn="auto">
              <a:lnSpc>
                <a:spcPct val="110000"/>
              </a:lnSpc>
              <a:buNone/>
            </a:pP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10.24 Gbps Output Data</a:t>
            </a:r>
          </a:p>
        </p:txBody>
      </p:sp>
      <p:sp>
        <p:nvSpPr>
          <p:cNvPr id="53" name="文本框 52"/>
          <p:cNvSpPr txBox="1"/>
          <p:nvPr>
            <p:custDataLst>
              <p:tags r:id="rId7"/>
            </p:custDataLst>
          </p:nvPr>
        </p:nvSpPr>
        <p:spPr>
          <a:xfrm>
            <a:off x="7339751" y="2629296"/>
            <a:ext cx="1563090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PRBS15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序列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40000"/>
              </a:lnSpc>
              <a:buNone/>
            </a:pP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个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为种子）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53"/>
          <p:cNvSpPr txBox="1"/>
          <p:nvPr>
            <p:custDataLst>
              <p:tags r:id="rId8"/>
            </p:custDataLst>
          </p:nvPr>
        </p:nvSpPr>
        <p:spPr>
          <a:xfrm>
            <a:off x="5953620" y="2488038"/>
            <a:ext cx="1282065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zh-CN" alt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符合</a:t>
            </a:r>
            <a:endParaRPr 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文本框 54"/>
          <p:cNvSpPr txBox="1"/>
          <p:nvPr>
            <p:custDataLst>
              <p:tags r:id="rId9"/>
            </p:custDataLst>
          </p:nvPr>
        </p:nvSpPr>
        <p:spPr>
          <a:xfrm>
            <a:off x="5228783" y="3926001"/>
            <a:ext cx="2945787" cy="1212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输出的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10.24 Gbps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眼图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Total Jitter = 42.19 ps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RMS Jitter = 1.13 ps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文本框 57"/>
          <p:cNvSpPr txBox="1"/>
          <p:nvPr>
            <p:custDataLst>
              <p:tags r:id="rId10"/>
            </p:custDataLst>
          </p:nvPr>
        </p:nvSpPr>
        <p:spPr>
          <a:xfrm>
            <a:off x="5336540" y="3249877"/>
            <a:ext cx="2830830" cy="43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输出逻辑检测正确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2F36530-AC13-BEB2-072B-540B6E0A71A2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034341" y="2619057"/>
            <a:ext cx="2117398" cy="3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tIns="0" rIns="71755" rtlCol="0" anchor="ctr" anchorCtr="0">
            <a:no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从实时示波器获取</a:t>
            </a:r>
            <a:b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波形数据恢复出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0/1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23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/>
          <p:cNvSpPr txBox="1"/>
          <p:nvPr>
            <p:custDataLst>
              <p:tags r:id="rId1"/>
            </p:custDataLst>
          </p:nvPr>
        </p:nvSpPr>
        <p:spPr>
          <a:xfrm>
            <a:off x="2121535" y="3175"/>
            <a:ext cx="4931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光模块与其中芯片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9" name="内容占位符 8">
            <a:extLst>
              <a:ext uri="{FF2B5EF4-FFF2-40B4-BE49-F238E27FC236}">
                <a16:creationId xmlns:a16="http://schemas.microsoft.com/office/drawing/2014/main" id="{5D130AAD-2644-E04F-A21B-CD26053F3E7D}"/>
              </a:ext>
            </a:extLst>
          </p:cNvPr>
          <p:cNvSpPr txBox="1">
            <a:spLocks/>
          </p:cNvSpPr>
          <p:nvPr/>
        </p:nvSpPr>
        <p:spPr>
          <a:xfrm>
            <a:off x="637539" y="2844653"/>
            <a:ext cx="5193697" cy="3110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zh-CN" altLang="en-US" sz="1800" dirty="0"/>
              <a:t>研发了高能物理应用领域第一个</a:t>
            </a:r>
            <a:r>
              <a:rPr lang="en-US" altLang="zh-CN" sz="1800" dirty="0"/>
              <a:t>12</a:t>
            </a:r>
            <a:r>
              <a:rPr lang="zh-CN" altLang="en-US" sz="1800" dirty="0"/>
              <a:t>通道阵列式定制化光模块</a:t>
            </a:r>
            <a:r>
              <a:rPr lang="en-US" altLang="zh-CN" sz="1800" dirty="0" err="1"/>
              <a:t>ATx</a:t>
            </a:r>
            <a:r>
              <a:rPr lang="zh-CN" altLang="en-US" sz="1800" dirty="0"/>
              <a:t>（</a:t>
            </a:r>
            <a:r>
              <a:rPr lang="en-US" altLang="zh-CN" sz="1800" dirty="0"/>
              <a:t>TWEPP2013,2014</a:t>
            </a:r>
            <a:r>
              <a:rPr lang="zh-CN" altLang="en-US" sz="1800" dirty="0"/>
              <a:t>）</a:t>
            </a:r>
            <a:endParaRPr lang="en-US" altLang="zh-CN" sz="1800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zh-CN" sz="1800" dirty="0"/>
              <a:t>CERN</a:t>
            </a:r>
            <a:r>
              <a:rPr lang="zh-CN" altLang="en-US" sz="1800" dirty="0"/>
              <a:t>的</a:t>
            </a:r>
            <a:r>
              <a:rPr lang="en-US" altLang="zh-CN" sz="1800" dirty="0" err="1"/>
              <a:t>VTRx</a:t>
            </a:r>
            <a:r>
              <a:rPr lang="en-US" altLang="zh-CN" sz="1800" dirty="0"/>
              <a:t>+</a:t>
            </a:r>
            <a:r>
              <a:rPr lang="zh-CN" altLang="en-US" sz="1800" dirty="0"/>
              <a:t>光模块沿用了</a:t>
            </a:r>
            <a:r>
              <a:rPr lang="en-US" altLang="zh-CN" sz="1800" dirty="0" err="1"/>
              <a:t>ATx</a:t>
            </a:r>
            <a:r>
              <a:rPr lang="zh-CN" altLang="en-US" sz="1800" dirty="0"/>
              <a:t>其中的光耦合方案</a:t>
            </a:r>
            <a:endParaRPr lang="en-US" altLang="zh-CN" sz="1800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zh-CN" altLang="en-US" sz="1800" dirty="0"/>
              <a:t>光耦合器件总剂量辐照验证</a:t>
            </a:r>
            <a:endParaRPr lang="en-US" altLang="zh-CN" sz="1800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zh-CN" altLang="en-US" sz="1800" dirty="0"/>
              <a:t>单通道形式</a:t>
            </a:r>
            <a:r>
              <a:rPr lang="en-US" altLang="zh-CN" sz="1800" dirty="0"/>
              <a:t>/ </a:t>
            </a:r>
            <a:r>
              <a:rPr lang="zh-CN" altLang="en-US" sz="1800" dirty="0"/>
              <a:t>阵列式光模块均可定制</a:t>
            </a:r>
            <a:endParaRPr lang="en-US" altLang="zh-CN" sz="1800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zh-CN" altLang="en-US" sz="1800" dirty="0"/>
              <a:t>光耦合器件、组装等依靠光模块厂商</a:t>
            </a:r>
            <a:endParaRPr lang="en-US" altLang="zh-CN" sz="1800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zh-CN" altLang="en-US" sz="1800" dirty="0"/>
              <a:t>可靠性、耐用性待验证、完善</a:t>
            </a:r>
            <a:endParaRPr lang="en-US" altLang="zh-CN" sz="1800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zh-CN" altLang="en-US" sz="1800" dirty="0"/>
              <a:t>光纤的辐照测试选型有待进一步验证、测试</a:t>
            </a:r>
            <a:br>
              <a:rPr lang="en-US" altLang="zh-CN" sz="1100" dirty="0"/>
            </a:br>
            <a:endParaRPr lang="en-US" altLang="zh-CN" sz="11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64367F5-7449-F13D-1DCA-387D51683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897" y="746223"/>
            <a:ext cx="2815599" cy="161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42528802\Documents\WorkingSpace\ATX\测试结果\图2Iphone\2013-09-17 14.32.55.jpg">
            <a:extLst>
              <a:ext uri="{FF2B5EF4-FFF2-40B4-BE49-F238E27FC236}">
                <a16:creationId xmlns:a16="http://schemas.microsoft.com/office/drawing/2014/main" id="{A7EC91E4-FCFB-A3F1-EFA0-890AF7A5A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8292" y="758137"/>
            <a:ext cx="3165318" cy="160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8" descr="C:\Users\42528802\Documents\WorkingSpace\ATX\测试结果\第一块EdgeWrap_gig_MOI\Gig_10Gpbs_ch11.bmp">
            <a:extLst>
              <a:ext uri="{FF2B5EF4-FFF2-40B4-BE49-F238E27FC236}">
                <a16:creationId xmlns:a16="http://schemas.microsoft.com/office/drawing/2014/main" id="{8545C978-6111-1FC4-1A18-BE7302731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6406" y="746223"/>
            <a:ext cx="1855574" cy="161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3681040-FAC3-B700-8152-9E30107A1E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305" y="2768382"/>
            <a:ext cx="2492702" cy="186952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4603EDF-437F-9B29-1143-DEE17D94E9D5}"/>
              </a:ext>
            </a:extLst>
          </p:cNvPr>
          <p:cNvSpPr txBox="1"/>
          <p:nvPr/>
        </p:nvSpPr>
        <p:spPr>
          <a:xfrm>
            <a:off x="1576953" y="2377421"/>
            <a:ext cx="686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2014</a:t>
            </a:r>
            <a:r>
              <a:rPr lang="zh-CN" altLang="en-US" dirty="0"/>
              <a:t>年 </a:t>
            </a:r>
            <a:r>
              <a:rPr lang="en-US" altLang="zh-CN" dirty="0"/>
              <a:t>12</a:t>
            </a:r>
            <a:r>
              <a:rPr lang="zh-CN" altLang="en-US" dirty="0"/>
              <a:t>通道阵列式光发送模块（</a:t>
            </a:r>
            <a:r>
              <a:rPr lang="en-US" altLang="zh-CN" dirty="0" err="1"/>
              <a:t>ATx</a:t>
            </a:r>
            <a:r>
              <a:rPr lang="zh-CN" altLang="en-US" dirty="0"/>
              <a:t>）  </a:t>
            </a:r>
            <a:r>
              <a:rPr lang="en-US" altLang="zh-CN" dirty="0"/>
              <a:t>TWEPP2013, TWEPP2014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11A929D-32D2-023C-7217-715AA18CF276}"/>
              </a:ext>
            </a:extLst>
          </p:cNvPr>
          <p:cNvSpPr txBox="1"/>
          <p:nvPr/>
        </p:nvSpPr>
        <p:spPr>
          <a:xfrm>
            <a:off x="6284871" y="4699950"/>
            <a:ext cx="2189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2022</a:t>
            </a:r>
            <a:r>
              <a:rPr lang="zh-CN" altLang="en-US" dirty="0"/>
              <a:t>年</a:t>
            </a:r>
            <a:r>
              <a:rPr lang="en-US" altLang="zh-CN" dirty="0"/>
              <a:t>4</a:t>
            </a:r>
            <a:r>
              <a:rPr lang="zh-CN" altLang="en-US" dirty="0"/>
              <a:t>通道阵列式光发送模块</a:t>
            </a:r>
          </a:p>
        </p:txBody>
      </p:sp>
    </p:spTree>
    <p:extLst>
      <p:ext uri="{BB962C8B-B14F-4D97-AF65-F5344CB8AC3E}">
        <p14:creationId xmlns:p14="http://schemas.microsoft.com/office/powerpoint/2010/main" val="1145572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24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/>
          <p:cNvSpPr txBox="1"/>
          <p:nvPr>
            <p:custDataLst>
              <p:tags r:id="rId1"/>
            </p:custDataLst>
          </p:nvPr>
        </p:nvSpPr>
        <p:spPr>
          <a:xfrm>
            <a:off x="2121535" y="3175"/>
            <a:ext cx="4931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光模块与其中芯片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A9A2E736-D084-7E41-62DA-7DA035FF3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3008" y="745417"/>
            <a:ext cx="2494644" cy="109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C95C4C7-9B44-68AD-94BB-36DD31C58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4890" y="1957234"/>
            <a:ext cx="1239074" cy="92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3ECEB2B-6C54-D6FC-460E-C7D86881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0324" y="1963462"/>
            <a:ext cx="1239074" cy="92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F9AF1A1-1987-7710-C4A4-61D332AAF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001" y="1749698"/>
            <a:ext cx="1239074" cy="92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">
            <a:extLst>
              <a:ext uri="{FF2B5EF4-FFF2-40B4-BE49-F238E27FC236}">
                <a16:creationId xmlns:a16="http://schemas.microsoft.com/office/drawing/2014/main" id="{EF2CFF50-6575-F330-18CC-551D31CC0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723" y="668655"/>
            <a:ext cx="2642379" cy="102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6F0B820-638B-C109-6393-F6457FCC1CC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737" y="776894"/>
            <a:ext cx="1157113" cy="1855054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978A2FC6-A055-235B-81F7-87B4669AE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98" y="787377"/>
            <a:ext cx="1157113" cy="100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87074E3-16B2-0604-BA5F-B5EC14AAF3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8942" y="1868193"/>
            <a:ext cx="1362448" cy="1021618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6415FF7-0B3B-93EF-8DEE-CEA0006DACA3}"/>
              </a:ext>
            </a:extLst>
          </p:cNvPr>
          <p:cNvSpPr txBox="1"/>
          <p:nvPr/>
        </p:nvSpPr>
        <p:spPr>
          <a:xfrm>
            <a:off x="207614" y="3038978"/>
            <a:ext cx="250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激光器驱动芯片  </a:t>
            </a:r>
            <a:r>
              <a:rPr lang="en-US" altLang="zh-CN" sz="1400" b="1" dirty="0"/>
              <a:t>5 Gbps/</a:t>
            </a:r>
            <a:r>
              <a:rPr lang="en-US" altLang="zh-CN" sz="1400" b="1" dirty="0" err="1"/>
              <a:t>ch</a:t>
            </a:r>
            <a:endParaRPr lang="en-US" altLang="zh-CN" sz="1400" b="1" dirty="0"/>
          </a:p>
          <a:p>
            <a:r>
              <a:rPr lang="en-US" altLang="zh-CN" sz="1400" b="1" dirty="0"/>
              <a:t>2014</a:t>
            </a:r>
            <a:r>
              <a:rPr lang="zh-CN" altLang="en-US" sz="1400" b="1" dirty="0"/>
              <a:t>年</a:t>
            </a:r>
            <a:r>
              <a:rPr lang="en-US" altLang="zh-CN" sz="1400" b="1" dirty="0"/>
              <a:t>   0.18um</a:t>
            </a:r>
            <a:r>
              <a:rPr lang="zh-CN" altLang="en-US" sz="1400" b="1" dirty="0"/>
              <a:t>工艺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EFF34F1-2CD5-3FFC-FD1A-18A8F31AA85D}"/>
              </a:ext>
            </a:extLst>
          </p:cNvPr>
          <p:cNvSpPr txBox="1"/>
          <p:nvPr/>
        </p:nvSpPr>
        <p:spPr>
          <a:xfrm>
            <a:off x="5892286" y="3052233"/>
            <a:ext cx="2579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/>
              <a:t>激光器驱动芯片  </a:t>
            </a:r>
            <a:r>
              <a:rPr lang="en-US" altLang="zh-CN" sz="1400" b="1" dirty="0"/>
              <a:t>4 x 14Gbps/</a:t>
            </a:r>
            <a:r>
              <a:rPr lang="en-US" altLang="zh-CN" sz="1400" b="1" dirty="0" err="1"/>
              <a:t>ch</a:t>
            </a:r>
            <a:endParaRPr lang="en-US" altLang="zh-CN" sz="1400" b="1" dirty="0"/>
          </a:p>
          <a:p>
            <a:r>
              <a:rPr lang="en-US" altLang="zh-CN" sz="1400" b="1" dirty="0"/>
              <a:t>2022</a:t>
            </a:r>
            <a:r>
              <a:rPr lang="zh-CN" altLang="en-US" sz="1400" b="1" dirty="0"/>
              <a:t>年</a:t>
            </a:r>
            <a:r>
              <a:rPr lang="en-US" altLang="zh-CN" sz="1400" b="1" dirty="0"/>
              <a:t>   SMIC 55nm</a:t>
            </a:r>
            <a:r>
              <a:rPr lang="zh-CN" altLang="en-US" sz="1400" b="1" dirty="0"/>
              <a:t>工艺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3D820B8-0C63-85D2-6B82-AA24ABBEDEAF}"/>
              </a:ext>
            </a:extLst>
          </p:cNvPr>
          <p:cNvSpPr txBox="1"/>
          <p:nvPr/>
        </p:nvSpPr>
        <p:spPr>
          <a:xfrm>
            <a:off x="2886102" y="3046896"/>
            <a:ext cx="2703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激光器驱动芯片  </a:t>
            </a:r>
            <a:r>
              <a:rPr lang="en-US" altLang="zh-CN" sz="1400" b="1" dirty="0"/>
              <a:t>4 x 10Gbps/</a:t>
            </a:r>
            <a:r>
              <a:rPr lang="en-US" altLang="zh-CN" sz="1400" b="1" dirty="0" err="1"/>
              <a:t>ch</a:t>
            </a:r>
            <a:endParaRPr lang="en-US" altLang="zh-CN" sz="1400" b="1" dirty="0"/>
          </a:p>
          <a:p>
            <a:r>
              <a:rPr lang="en-US" altLang="zh-CN" sz="1400" b="1" dirty="0"/>
              <a:t>2016</a:t>
            </a:r>
            <a:r>
              <a:rPr lang="zh-CN" altLang="en-US" sz="1400" b="1" dirty="0"/>
              <a:t>年</a:t>
            </a:r>
            <a:r>
              <a:rPr lang="en-US" altLang="zh-CN" sz="1400" b="1" dirty="0"/>
              <a:t>   TSMC 65nm</a:t>
            </a:r>
            <a:r>
              <a:rPr lang="zh-CN" altLang="en-US" sz="1400" b="1" dirty="0"/>
              <a:t>工艺</a:t>
            </a:r>
          </a:p>
        </p:txBody>
      </p:sp>
      <p:sp>
        <p:nvSpPr>
          <p:cNvPr id="26" name="内容占位符 8">
            <a:extLst>
              <a:ext uri="{FF2B5EF4-FFF2-40B4-BE49-F238E27FC236}">
                <a16:creationId xmlns:a16="http://schemas.microsoft.com/office/drawing/2014/main" id="{A9DF2AB2-92F5-F9A5-6B02-C2719BC5FE1A}"/>
              </a:ext>
            </a:extLst>
          </p:cNvPr>
          <p:cNvSpPr txBox="1">
            <a:spLocks/>
          </p:cNvSpPr>
          <p:nvPr/>
        </p:nvSpPr>
        <p:spPr>
          <a:xfrm>
            <a:off x="637540" y="3737875"/>
            <a:ext cx="7634680" cy="2258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zh-CN" altLang="en-US" sz="1800" dirty="0"/>
              <a:t>在</a:t>
            </a:r>
            <a:r>
              <a:rPr lang="en-US" altLang="zh-CN" sz="1800" dirty="0"/>
              <a:t>SOS 0.18um, Global Foundry 65nm,</a:t>
            </a:r>
            <a:r>
              <a:rPr lang="zh-CN" altLang="en-US" sz="1800" dirty="0"/>
              <a:t> </a:t>
            </a:r>
            <a:r>
              <a:rPr lang="en-US" altLang="zh-CN" sz="1800" dirty="0"/>
              <a:t>TSMC 65nm, SMIC 55nm</a:t>
            </a:r>
            <a:r>
              <a:rPr lang="zh-CN" altLang="en-US" sz="1800" dirty="0"/>
              <a:t>等工艺上成功设计验证过多款不同速率的激光器驱动芯片，有较成熟的经验积累。</a:t>
            </a:r>
            <a:endParaRPr lang="en-US" altLang="zh-CN" sz="1800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zh-CN" altLang="en-US" sz="1800" dirty="0"/>
              <a:t>抗辐照尚未测试验证</a:t>
            </a:r>
            <a:endParaRPr lang="en-US" altLang="zh-CN" sz="1800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zh-CN" altLang="en-US" sz="1800" dirty="0"/>
              <a:t>多通道性能尚要进一步验证优化</a:t>
            </a:r>
            <a:endParaRPr lang="en-US" altLang="zh-CN" sz="1800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zh-CN" altLang="en-US" sz="1800" dirty="0"/>
              <a:t>可靠性、良品率等尚未评估</a:t>
            </a:r>
            <a:endParaRPr lang="en-US" altLang="zh-CN" sz="1800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zh-CN" altLang="en-US" sz="1800" dirty="0"/>
              <a:t>功耗、面积优化</a:t>
            </a:r>
            <a:endParaRPr lang="en-US" altLang="zh-CN" sz="1800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zh-CN" sz="1800" dirty="0"/>
              <a:t>TIA</a:t>
            </a:r>
            <a:r>
              <a:rPr lang="zh-CN" altLang="en-US" sz="1800" dirty="0"/>
              <a:t>跨导芯片尚在初步设计验证阶段</a:t>
            </a:r>
            <a:endParaRPr lang="en-US" altLang="zh-CN" sz="1800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US" altLang="zh-CN" sz="1800" dirty="0"/>
          </a:p>
        </p:txBody>
      </p:sp>
    </p:spTree>
    <p:extLst>
      <p:ext uri="{BB962C8B-B14F-4D97-AF65-F5344CB8AC3E}">
        <p14:creationId xmlns:p14="http://schemas.microsoft.com/office/powerpoint/2010/main" val="3002587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25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78293" y="2602982"/>
            <a:ext cx="3036307" cy="1006409"/>
          </a:xfrm>
          <a:prstGeom prst="rect">
            <a:avLst/>
          </a:prstGeom>
          <a:noFill/>
        </p:spPr>
        <p:txBody>
          <a:bodyPr wrap="none" lIns="82277" tIns="41138" rIns="82277" bIns="41138">
            <a:spAutoFit/>
          </a:bodyPr>
          <a:lstStyle/>
          <a:p>
            <a:pPr algn="ctr" defTabSz="822325"/>
            <a:r>
              <a:rPr lang="en-US" altLang="zh-CN" sz="6000" b="1" dirty="0">
                <a:solidFill>
                  <a:srgbClr val="0072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+mj-cs"/>
              </a:rPr>
              <a:t>THANKS!</a:t>
            </a:r>
            <a:endParaRPr lang="zh-CN" altLang="en-US" sz="6000" b="1" dirty="0">
              <a:solidFill>
                <a:srgbClr val="0072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3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内容占位符 8">
            <a:extLst>
              <a:ext uri="{FF2B5EF4-FFF2-40B4-BE49-F238E27FC236}">
                <a16:creationId xmlns:a16="http://schemas.microsoft.com/office/drawing/2014/main" id="{5D130AAD-2644-E04F-A21B-CD26053F3E7D}"/>
              </a:ext>
            </a:extLst>
          </p:cNvPr>
          <p:cNvSpPr txBox="1">
            <a:spLocks/>
          </p:cNvSpPr>
          <p:nvPr/>
        </p:nvSpPr>
        <p:spPr>
          <a:xfrm>
            <a:off x="424914" y="985802"/>
            <a:ext cx="8115736" cy="2751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000" b="1" dirty="0"/>
              <a:t>CERN</a:t>
            </a:r>
            <a:r>
              <a:rPr lang="zh-CN" altLang="en-US" sz="2000" b="1" dirty="0"/>
              <a:t>的</a:t>
            </a:r>
            <a:r>
              <a:rPr lang="en-US" altLang="zh-CN" sz="2000" b="1" dirty="0"/>
              <a:t>Versatile Link</a:t>
            </a:r>
            <a:r>
              <a:rPr lang="zh-CN" altLang="en-US" sz="2000" b="1" dirty="0"/>
              <a:t>和</a:t>
            </a:r>
            <a:r>
              <a:rPr lang="en-US" altLang="zh-CN" sz="2000" b="1" dirty="0"/>
              <a:t>GBT </a:t>
            </a:r>
            <a:r>
              <a:rPr lang="zh-CN" altLang="en-US" sz="2000" b="1" dirty="0"/>
              <a:t>项目：</a:t>
            </a:r>
            <a:endParaRPr lang="en-US" altLang="zh-CN" sz="2000" b="1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zh-CN" altLang="en-US" sz="1800" dirty="0"/>
              <a:t>起始于</a:t>
            </a:r>
            <a:r>
              <a:rPr lang="en-US" altLang="zh-CN" sz="1800" dirty="0"/>
              <a:t>2007</a:t>
            </a:r>
            <a:r>
              <a:rPr lang="zh-CN" altLang="en-US" sz="1800" dirty="0"/>
              <a:t>年，目标构建应用于</a:t>
            </a:r>
            <a:r>
              <a:rPr lang="en-US" altLang="zh-CN" sz="1800" dirty="0"/>
              <a:t>HEP</a:t>
            </a:r>
            <a:r>
              <a:rPr lang="zh-CN" altLang="en-US" sz="1800" dirty="0"/>
              <a:t>抗辐照、高速、双向光纤数据发送系统，主要由</a:t>
            </a:r>
            <a:r>
              <a:rPr lang="en-US" altLang="zh-CN" sz="1800" dirty="0"/>
              <a:t>GBT</a:t>
            </a:r>
            <a:r>
              <a:rPr lang="zh-CN" altLang="en-US" sz="1800" dirty="0"/>
              <a:t>系列芯片组和光模块组成。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zh-CN" altLang="en-US" sz="1800" dirty="0"/>
              <a:t>第一代</a:t>
            </a:r>
            <a:r>
              <a:rPr lang="en-US" altLang="zh-CN" sz="1800" dirty="0"/>
              <a:t>GBT</a:t>
            </a:r>
            <a:r>
              <a:rPr lang="zh-CN" altLang="en-US" sz="1800" dirty="0"/>
              <a:t>系列</a:t>
            </a:r>
            <a:r>
              <a:rPr lang="en-US" altLang="zh-CN" sz="1800" dirty="0"/>
              <a:t>ASIC</a:t>
            </a:r>
            <a:r>
              <a:rPr lang="zh-CN" altLang="en-US" sz="1800" dirty="0"/>
              <a:t>基于</a:t>
            </a:r>
            <a:r>
              <a:rPr lang="en-US" altLang="zh-CN" sz="1800" dirty="0"/>
              <a:t>130 nm</a:t>
            </a:r>
            <a:r>
              <a:rPr lang="zh-CN" altLang="en-US" sz="1800" dirty="0"/>
              <a:t>工艺（</a:t>
            </a:r>
            <a:r>
              <a:rPr lang="en-US" altLang="zh-CN" sz="1800" dirty="0"/>
              <a:t>2011</a:t>
            </a:r>
            <a:r>
              <a:rPr lang="zh-CN" altLang="en-US" sz="1800" dirty="0"/>
              <a:t>年）最高串行数据率</a:t>
            </a:r>
            <a:r>
              <a:rPr lang="en-US" altLang="zh-CN" sz="1800" dirty="0"/>
              <a:t>5.12 Gbps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zh-CN" altLang="en-US" sz="1800" dirty="0"/>
              <a:t>第二代</a:t>
            </a:r>
            <a:r>
              <a:rPr lang="en-US" altLang="zh-CN" sz="1800" dirty="0"/>
              <a:t>GBT</a:t>
            </a:r>
            <a:r>
              <a:rPr lang="zh-CN" altLang="en-US" sz="1800" dirty="0"/>
              <a:t>系列芯片基于</a:t>
            </a:r>
            <a:r>
              <a:rPr lang="en-US" altLang="zh-CN" sz="1800" dirty="0"/>
              <a:t>65 nm CMOS</a:t>
            </a:r>
            <a:r>
              <a:rPr lang="zh-CN" altLang="en-US" sz="1800" dirty="0"/>
              <a:t>工艺（</a:t>
            </a:r>
            <a:r>
              <a:rPr lang="en-US" altLang="zh-CN" sz="1800" dirty="0"/>
              <a:t>2019</a:t>
            </a:r>
            <a:r>
              <a:rPr lang="zh-CN" altLang="en-US" sz="1800" dirty="0"/>
              <a:t>年），最高串行数据率</a:t>
            </a:r>
            <a:r>
              <a:rPr lang="en-US" altLang="zh-CN" sz="1800" dirty="0"/>
              <a:t>10.24 Gbps.</a:t>
            </a:r>
          </a:p>
          <a:p>
            <a:pPr algn="l"/>
            <a:r>
              <a:rPr lang="zh-CN" altLang="en-US" sz="1800" b="1" dirty="0"/>
              <a:t>以上</a:t>
            </a:r>
            <a:r>
              <a:rPr lang="en-US" altLang="zh-CN" sz="1800" b="1" dirty="0"/>
              <a:t>GBT</a:t>
            </a:r>
            <a:r>
              <a:rPr lang="zh-CN" altLang="en-US" sz="1800" b="1" dirty="0"/>
              <a:t>系列芯片与光模块对国内禁运，目前正在对同功能类型的相关芯片和光模块进行研发。</a:t>
            </a:r>
            <a:endParaRPr lang="en-US" altLang="zh-CN" sz="1800" dirty="0"/>
          </a:p>
          <a:p>
            <a:pPr lvl="1" algn="l"/>
            <a:br>
              <a:rPr lang="en-US" altLang="zh-CN" sz="1200" dirty="0"/>
            </a:br>
            <a:endParaRPr lang="en-US" altLang="zh-CN" sz="1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89B35C-6FD3-545D-2381-B6094BE38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2" y="3610439"/>
            <a:ext cx="8905875" cy="245234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F33E758-09C8-8C6F-8A2E-76B2B3190336}"/>
              </a:ext>
            </a:extLst>
          </p:cNvPr>
          <p:cNvSpPr/>
          <p:nvPr/>
        </p:nvSpPr>
        <p:spPr>
          <a:xfrm>
            <a:off x="61993" y="5335292"/>
            <a:ext cx="1867546" cy="5369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ED1BA33-B456-B77E-225F-77B733018A6E}"/>
              </a:ext>
            </a:extLst>
          </p:cNvPr>
          <p:cNvSpPr/>
          <p:nvPr/>
        </p:nvSpPr>
        <p:spPr>
          <a:xfrm>
            <a:off x="2368657" y="5501897"/>
            <a:ext cx="1901125" cy="2131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EBCFED-AC63-F1D8-3889-B44DB1314AE0}"/>
              </a:ext>
            </a:extLst>
          </p:cNvPr>
          <p:cNvSpPr/>
          <p:nvPr/>
        </p:nvSpPr>
        <p:spPr>
          <a:xfrm>
            <a:off x="4432617" y="5501897"/>
            <a:ext cx="716695" cy="2131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2052F883-FDC9-9344-503D-820E8A3B120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21535" y="3175"/>
            <a:ext cx="5451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HEP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中的前端双向光通信系统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12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4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/>
          <p:cNvSpPr txBox="1"/>
          <p:nvPr>
            <p:custDataLst>
              <p:tags r:id="rId1"/>
            </p:custDataLst>
          </p:nvPr>
        </p:nvSpPr>
        <p:spPr>
          <a:xfrm>
            <a:off x="1119753" y="8969"/>
            <a:ext cx="613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双向数据接口芯片（类</a:t>
            </a:r>
            <a:r>
              <a:rPr lang="en-US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GBTx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芯片）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9" name="内容占位符 8">
            <a:extLst>
              <a:ext uri="{FF2B5EF4-FFF2-40B4-BE49-F238E27FC236}">
                <a16:creationId xmlns:a16="http://schemas.microsoft.com/office/drawing/2014/main" id="{5D130AAD-2644-E04F-A21B-CD26053F3E7D}"/>
              </a:ext>
            </a:extLst>
          </p:cNvPr>
          <p:cNvSpPr txBox="1">
            <a:spLocks/>
          </p:cNvSpPr>
          <p:nvPr/>
        </p:nvSpPr>
        <p:spPr>
          <a:xfrm>
            <a:off x="424914" y="846317"/>
            <a:ext cx="8115736" cy="2751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br>
              <a:rPr lang="en-US" altLang="zh-CN" sz="1200" dirty="0"/>
            </a:br>
            <a:endParaRPr lang="en-US" altLang="zh-CN" sz="1200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91BD28-703E-9BDE-AF53-7A4CAC424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40" y="897255"/>
            <a:ext cx="7976413" cy="4064903"/>
          </a:xfrm>
          <a:prstGeom prst="rect">
            <a:avLst/>
          </a:prstGeom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4DAAF711-3CE1-6D0C-F616-2CB94B828ED5}"/>
              </a:ext>
            </a:extLst>
          </p:cNvPr>
          <p:cNvSpPr/>
          <p:nvPr/>
        </p:nvSpPr>
        <p:spPr>
          <a:xfrm>
            <a:off x="397792" y="2626963"/>
            <a:ext cx="1802967" cy="24124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B28EE0F4-6175-4A06-D9E1-55FE636E3B31}"/>
              </a:ext>
            </a:extLst>
          </p:cNvPr>
          <p:cNvSpPr/>
          <p:nvPr/>
        </p:nvSpPr>
        <p:spPr>
          <a:xfrm>
            <a:off x="6024966" y="1546959"/>
            <a:ext cx="1297983" cy="24124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0B84DD7-C9C1-CC10-734D-329F4B8249D1}"/>
              </a:ext>
            </a:extLst>
          </p:cNvPr>
          <p:cNvSpPr txBox="1"/>
          <p:nvPr/>
        </p:nvSpPr>
        <p:spPr>
          <a:xfrm>
            <a:off x="6737888" y="4566700"/>
            <a:ext cx="1659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兼容</a:t>
            </a:r>
            <a:r>
              <a:rPr lang="en-US" altLang="zh-CN" dirty="0"/>
              <a:t>5.12 Gbps</a:t>
            </a:r>
          </a:p>
          <a:p>
            <a:r>
              <a:rPr lang="zh-CN" altLang="en-US" dirty="0"/>
              <a:t>即两种模式：</a:t>
            </a:r>
            <a:endParaRPr lang="en-US" altLang="zh-CN" dirty="0"/>
          </a:p>
          <a:p>
            <a:r>
              <a:rPr lang="en-US" altLang="zh-CN" dirty="0"/>
              <a:t>5.12G / 10.24 G</a:t>
            </a:r>
            <a:endParaRPr lang="zh-CN" altLang="en-US" dirty="0"/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015BE5D2-A135-D05F-9455-DFEBFAFE1FA8}"/>
              </a:ext>
            </a:extLst>
          </p:cNvPr>
          <p:cNvCxnSpPr>
            <a:cxnSpLocks/>
          </p:cNvCxnSpPr>
          <p:nvPr/>
        </p:nvCxnSpPr>
        <p:spPr>
          <a:xfrm flipH="1" flipV="1">
            <a:off x="6830878" y="3678283"/>
            <a:ext cx="395207" cy="85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098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5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/>
          <p:cNvSpPr txBox="1"/>
          <p:nvPr>
            <p:custDataLst>
              <p:tags r:id="rId1"/>
            </p:custDataLst>
          </p:nvPr>
        </p:nvSpPr>
        <p:spPr>
          <a:xfrm>
            <a:off x="2121535" y="3175"/>
            <a:ext cx="4931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上行数据编码 帧格式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9" name="内容占位符 8">
            <a:extLst>
              <a:ext uri="{FF2B5EF4-FFF2-40B4-BE49-F238E27FC236}">
                <a16:creationId xmlns:a16="http://schemas.microsoft.com/office/drawing/2014/main" id="{5D130AAD-2644-E04F-A21B-CD26053F3E7D}"/>
              </a:ext>
            </a:extLst>
          </p:cNvPr>
          <p:cNvSpPr txBox="1">
            <a:spLocks/>
          </p:cNvSpPr>
          <p:nvPr/>
        </p:nvSpPr>
        <p:spPr>
          <a:xfrm>
            <a:off x="424914" y="846317"/>
            <a:ext cx="8115736" cy="2751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br>
              <a:rPr lang="en-US" altLang="zh-CN" sz="1200" dirty="0"/>
            </a:br>
            <a:endParaRPr lang="en-US" altLang="zh-CN" sz="1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7314CCD-32C5-8555-B537-40DE619B2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79" y="856768"/>
            <a:ext cx="8319317" cy="413368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A4E15EE-6F72-A444-DD2D-4B2F98F3EE93}"/>
              </a:ext>
            </a:extLst>
          </p:cNvPr>
          <p:cNvSpPr txBox="1"/>
          <p:nvPr/>
        </p:nvSpPr>
        <p:spPr>
          <a:xfrm>
            <a:off x="6483279" y="4831628"/>
            <a:ext cx="2636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00B050"/>
                </a:solidFill>
              </a:rPr>
              <a:t>内容引用自</a:t>
            </a:r>
            <a:r>
              <a:rPr lang="en-US" altLang="zh-CN" sz="1600" b="1" dirty="0" err="1">
                <a:solidFill>
                  <a:srgbClr val="00B050"/>
                </a:solidFill>
              </a:rPr>
              <a:t>lpGBTx</a:t>
            </a:r>
            <a:r>
              <a:rPr lang="zh-CN" altLang="en-US" sz="1600" b="1" dirty="0">
                <a:solidFill>
                  <a:srgbClr val="00B050"/>
                </a:solidFill>
              </a:rPr>
              <a:t>相关文档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260EABB-DB06-BC67-F9F8-15368EB2D8C4}"/>
              </a:ext>
            </a:extLst>
          </p:cNvPr>
          <p:cNvSpPr txBox="1"/>
          <p:nvPr/>
        </p:nvSpPr>
        <p:spPr>
          <a:xfrm>
            <a:off x="530817" y="5205296"/>
            <a:ext cx="78067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在上行方向支持两种数据率 </a:t>
            </a:r>
            <a:r>
              <a:rPr lang="en-US" altLang="zh-CN" b="1" dirty="0">
                <a:solidFill>
                  <a:srgbClr val="FF0000"/>
                </a:solidFill>
              </a:rPr>
              <a:t>5.12 Gbps/ 10.24 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编码方面支持</a:t>
            </a:r>
            <a:r>
              <a:rPr lang="en-US" altLang="zh-CN" b="1" dirty="0">
                <a:solidFill>
                  <a:srgbClr val="FF0000"/>
                </a:solidFill>
              </a:rPr>
              <a:t>2</a:t>
            </a:r>
            <a:r>
              <a:rPr lang="zh-CN" altLang="en-US" b="1" dirty="0">
                <a:solidFill>
                  <a:srgbClr val="FF0000"/>
                </a:solidFill>
              </a:rPr>
              <a:t>种不同强度的前向纠错</a:t>
            </a:r>
            <a:r>
              <a:rPr lang="en-US" altLang="zh-CN" b="1" dirty="0">
                <a:solidFill>
                  <a:srgbClr val="FF0000"/>
                </a:solidFill>
              </a:rPr>
              <a:t>FEC</a:t>
            </a:r>
            <a:r>
              <a:rPr lang="zh-CN" altLang="en-US" b="1" dirty="0">
                <a:solidFill>
                  <a:srgbClr val="FF0000"/>
                </a:solidFill>
              </a:rPr>
              <a:t>编码（抵抗</a:t>
            </a:r>
            <a:r>
              <a:rPr lang="en-US" altLang="zh-CN" b="1" dirty="0">
                <a:solidFill>
                  <a:srgbClr val="FF0000"/>
                </a:solidFill>
              </a:rPr>
              <a:t>SEU</a:t>
            </a:r>
            <a:r>
              <a:rPr lang="zh-CN" altLang="en-US" b="1" dirty="0">
                <a:solidFill>
                  <a:srgbClr val="FF0000"/>
                </a:solidFill>
              </a:rPr>
              <a:t>翻转导致错误）</a:t>
            </a:r>
            <a:endParaRPr lang="en-US" altLang="zh-CN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总计支持“</a:t>
            </a:r>
            <a:r>
              <a:rPr lang="en-US" altLang="zh-CN" b="1" dirty="0">
                <a:solidFill>
                  <a:srgbClr val="FF0000"/>
                </a:solidFill>
              </a:rPr>
              <a:t>4</a:t>
            </a:r>
            <a:r>
              <a:rPr lang="zh-CN" altLang="en-US" b="1" dirty="0">
                <a:solidFill>
                  <a:srgbClr val="FF0000"/>
                </a:solidFill>
              </a:rPr>
              <a:t>”种</a:t>
            </a:r>
            <a:r>
              <a:rPr lang="en-US" altLang="zh-CN" b="1" dirty="0">
                <a:solidFill>
                  <a:srgbClr val="FF0000"/>
                </a:solidFill>
              </a:rPr>
              <a:t>frame protocol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6ECDABF-E7BC-E197-7E02-24B944D5DA22}"/>
              </a:ext>
            </a:extLst>
          </p:cNvPr>
          <p:cNvSpPr txBox="1"/>
          <p:nvPr/>
        </p:nvSpPr>
        <p:spPr>
          <a:xfrm>
            <a:off x="5005952" y="1987839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高速串行数据中的“一帧”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C20CA8C-3C4B-DE6F-F322-13052D495CAB}"/>
              </a:ext>
            </a:extLst>
          </p:cNvPr>
          <p:cNvSpPr txBox="1"/>
          <p:nvPr/>
        </p:nvSpPr>
        <p:spPr>
          <a:xfrm>
            <a:off x="4092843" y="1349264"/>
            <a:ext cx="59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</a:rPr>
              <a:t>帧头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43D76EF-6800-F094-866B-DACECA5B5C00}"/>
              </a:ext>
            </a:extLst>
          </p:cNvPr>
          <p:cNvSpPr txBox="1"/>
          <p:nvPr/>
        </p:nvSpPr>
        <p:spPr>
          <a:xfrm>
            <a:off x="7515000" y="1349264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</a:rPr>
              <a:t>前向纠错编码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7B9783F-8B42-9752-B347-8392FC6E7D6C}"/>
              </a:ext>
            </a:extLst>
          </p:cNvPr>
          <p:cNvSpPr txBox="1"/>
          <p:nvPr/>
        </p:nvSpPr>
        <p:spPr>
          <a:xfrm>
            <a:off x="5005952" y="1329998"/>
            <a:ext cx="1275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</a:rPr>
              <a:t>有效</a:t>
            </a:r>
            <a:r>
              <a:rPr lang="en-US" altLang="zh-CN" sz="1600" b="1" dirty="0">
                <a:solidFill>
                  <a:srgbClr val="FF0000"/>
                </a:solidFill>
              </a:rPr>
              <a:t>payload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2D51867-A329-D319-EA52-8A3EA9D90391}"/>
              </a:ext>
            </a:extLst>
          </p:cNvPr>
          <p:cNvSpPr txBox="1"/>
          <p:nvPr/>
        </p:nvSpPr>
        <p:spPr>
          <a:xfrm>
            <a:off x="8048380" y="3481607"/>
            <a:ext cx="10956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0070C0"/>
                </a:solidFill>
              </a:rPr>
              <a:t>四种帧格式的资源消耗和效率情况</a:t>
            </a:r>
          </a:p>
        </p:txBody>
      </p:sp>
    </p:spTree>
    <p:extLst>
      <p:ext uri="{BB962C8B-B14F-4D97-AF65-F5344CB8AC3E}">
        <p14:creationId xmlns:p14="http://schemas.microsoft.com/office/powerpoint/2010/main" val="490194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6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内容占位符 8">
            <a:extLst>
              <a:ext uri="{FF2B5EF4-FFF2-40B4-BE49-F238E27FC236}">
                <a16:creationId xmlns:a16="http://schemas.microsoft.com/office/drawing/2014/main" id="{5D130AAD-2644-E04F-A21B-CD26053F3E7D}"/>
              </a:ext>
            </a:extLst>
          </p:cNvPr>
          <p:cNvSpPr txBox="1">
            <a:spLocks/>
          </p:cNvSpPr>
          <p:nvPr/>
        </p:nvSpPr>
        <p:spPr>
          <a:xfrm>
            <a:off x="424914" y="846317"/>
            <a:ext cx="8115736" cy="2751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br>
              <a:rPr lang="en-US" altLang="zh-CN" sz="1200" dirty="0"/>
            </a:br>
            <a:endParaRPr lang="en-US" altLang="zh-CN" sz="12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260EABB-DB06-BC67-F9F8-15368EB2D8C4}"/>
              </a:ext>
            </a:extLst>
          </p:cNvPr>
          <p:cNvSpPr txBox="1"/>
          <p:nvPr/>
        </p:nvSpPr>
        <p:spPr>
          <a:xfrm>
            <a:off x="510546" y="5335110"/>
            <a:ext cx="699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这里以</a:t>
            </a:r>
            <a:r>
              <a:rPr lang="en-US" altLang="zh-CN" b="1" dirty="0"/>
              <a:t>5.12 Gbps</a:t>
            </a:r>
            <a:r>
              <a:rPr lang="zh-CN" altLang="en-US" b="1" dirty="0"/>
              <a:t>数据率输出，选择</a:t>
            </a:r>
            <a:r>
              <a:rPr lang="en-US" altLang="zh-CN" b="1" dirty="0"/>
              <a:t>FEC5</a:t>
            </a:r>
            <a:r>
              <a:rPr lang="zh-CN" altLang="en-US" b="1" dirty="0"/>
              <a:t> 情形下的“帧格式”定义</a:t>
            </a:r>
            <a:endParaRPr lang="en-US" altLang="zh-CN" b="1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C810515-4BAE-9D1B-7DA4-E01C6558F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3" y="651365"/>
            <a:ext cx="7993251" cy="429471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25B86D9-E776-3107-0CF8-9684E655754C}"/>
              </a:ext>
            </a:extLst>
          </p:cNvPr>
          <p:cNvSpPr txBox="1"/>
          <p:nvPr/>
        </p:nvSpPr>
        <p:spPr>
          <a:xfrm>
            <a:off x="6471656" y="4890875"/>
            <a:ext cx="2636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00B050"/>
                </a:solidFill>
              </a:rPr>
              <a:t>内容引用自</a:t>
            </a:r>
            <a:r>
              <a:rPr lang="en-US" altLang="zh-CN" sz="1600" b="1" dirty="0" err="1">
                <a:solidFill>
                  <a:srgbClr val="00B050"/>
                </a:solidFill>
              </a:rPr>
              <a:t>lpGBTx</a:t>
            </a:r>
            <a:r>
              <a:rPr lang="zh-CN" altLang="en-US" sz="1600" b="1" dirty="0">
                <a:solidFill>
                  <a:srgbClr val="00B050"/>
                </a:solidFill>
              </a:rPr>
              <a:t>相关文档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62D1A7-101E-609F-4C44-0E42D757749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21535" y="3175"/>
            <a:ext cx="4931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上行数据编码 帧格式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49448E2-85E4-53D3-99A6-ECE254FCBF11}"/>
              </a:ext>
            </a:extLst>
          </p:cNvPr>
          <p:cNvSpPr txBox="1"/>
          <p:nvPr/>
        </p:nvSpPr>
        <p:spPr>
          <a:xfrm>
            <a:off x="7182635" y="919664"/>
            <a:ext cx="2022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</a:rPr>
              <a:t>一帧为        </a:t>
            </a:r>
            <a:r>
              <a:rPr lang="en-US" altLang="zh-CN" sz="1600" b="1" dirty="0">
                <a:solidFill>
                  <a:srgbClr val="FF0000"/>
                </a:solidFill>
              </a:rPr>
              <a:t>128bits</a:t>
            </a:r>
          </a:p>
          <a:p>
            <a:r>
              <a:rPr lang="zh-CN" altLang="en-US" sz="1600" b="1" dirty="0">
                <a:solidFill>
                  <a:srgbClr val="FF0000"/>
                </a:solidFill>
              </a:rPr>
              <a:t>帧速率为    </a:t>
            </a:r>
            <a:r>
              <a:rPr lang="en-US" altLang="zh-CN" sz="1600" b="1" dirty="0">
                <a:solidFill>
                  <a:srgbClr val="FF0000"/>
                </a:solidFill>
              </a:rPr>
              <a:t>40M</a:t>
            </a:r>
          </a:p>
          <a:p>
            <a:r>
              <a:rPr lang="zh-CN" altLang="en-US" sz="1600" b="1" dirty="0">
                <a:solidFill>
                  <a:srgbClr val="FF0000"/>
                </a:solidFill>
              </a:rPr>
              <a:t>串行</a:t>
            </a:r>
            <a:r>
              <a:rPr lang="en-US" altLang="zh-CN" sz="1600" b="1" dirty="0">
                <a:solidFill>
                  <a:srgbClr val="FF0000"/>
                </a:solidFill>
              </a:rPr>
              <a:t>bit</a:t>
            </a:r>
            <a:r>
              <a:rPr lang="zh-CN" altLang="en-US" sz="1600" b="1" dirty="0">
                <a:solidFill>
                  <a:srgbClr val="FF0000"/>
                </a:solidFill>
              </a:rPr>
              <a:t>率    </a:t>
            </a:r>
            <a:r>
              <a:rPr lang="en-US" altLang="zh-CN" sz="1600" b="1" dirty="0">
                <a:solidFill>
                  <a:srgbClr val="FF0000"/>
                </a:solidFill>
              </a:rPr>
              <a:t>5.12Gbps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C83E180-02D0-371F-1AE1-65E29FDF5134}"/>
              </a:ext>
            </a:extLst>
          </p:cNvPr>
          <p:cNvSpPr txBox="1"/>
          <p:nvPr/>
        </p:nvSpPr>
        <p:spPr>
          <a:xfrm>
            <a:off x="6533784" y="2441464"/>
            <a:ext cx="25743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128bit</a:t>
            </a:r>
            <a:r>
              <a:rPr lang="zh-CN" altLang="en-US" sz="1400" b="1" dirty="0">
                <a:solidFill>
                  <a:srgbClr val="FF0000"/>
                </a:solidFill>
              </a:rPr>
              <a:t>中 </a:t>
            </a:r>
            <a:r>
              <a:rPr lang="en-US" altLang="zh-CN" sz="1400" b="1" dirty="0">
                <a:solidFill>
                  <a:srgbClr val="FF0000"/>
                </a:solidFill>
              </a:rPr>
              <a:t>112bit ( 7 x 16 bit) </a:t>
            </a:r>
          </a:p>
          <a:p>
            <a:r>
              <a:rPr lang="zh-CN" altLang="en-US" sz="1400" b="1" dirty="0">
                <a:solidFill>
                  <a:srgbClr val="FF0000"/>
                </a:solidFill>
              </a:rPr>
              <a:t>对应于输入的前端多通道数据</a:t>
            </a:r>
            <a:endParaRPr lang="en-US" altLang="zh-CN" sz="1400" b="1" dirty="0">
              <a:solidFill>
                <a:srgbClr val="FF0000"/>
              </a:solidFill>
            </a:endParaRPr>
          </a:p>
          <a:p>
            <a:endParaRPr lang="en-US" altLang="zh-CN" sz="1400" b="1" dirty="0">
              <a:solidFill>
                <a:srgbClr val="FF0000"/>
              </a:solidFill>
            </a:endParaRPr>
          </a:p>
          <a:p>
            <a:r>
              <a:rPr lang="zh-CN" altLang="en-US" sz="1400" b="1" dirty="0">
                <a:solidFill>
                  <a:srgbClr val="FF0000"/>
                </a:solidFill>
              </a:rPr>
              <a:t>对应  </a:t>
            </a:r>
            <a:r>
              <a:rPr lang="en-US" altLang="zh-CN" sz="1400" b="1" dirty="0">
                <a:solidFill>
                  <a:srgbClr val="FF0000"/>
                </a:solidFill>
              </a:rPr>
              <a:t>7 * 640Mbps </a:t>
            </a:r>
            <a:r>
              <a:rPr lang="zh-CN" altLang="en-US" sz="1400" b="1" dirty="0">
                <a:solidFill>
                  <a:srgbClr val="FF0000"/>
                </a:solidFill>
              </a:rPr>
              <a:t>的前端数据</a:t>
            </a:r>
            <a:endParaRPr lang="en-US" altLang="zh-CN" sz="1400" b="1" dirty="0">
              <a:solidFill>
                <a:srgbClr val="FF0000"/>
              </a:solidFill>
            </a:endParaRPr>
          </a:p>
          <a:p>
            <a:r>
              <a:rPr lang="zh-CN" altLang="en-US" sz="1400" b="1" dirty="0">
                <a:solidFill>
                  <a:srgbClr val="FF0000"/>
                </a:solidFill>
              </a:rPr>
              <a:t>或</a:t>
            </a:r>
            <a:r>
              <a:rPr lang="en-US" altLang="zh-CN" sz="1400" b="1" dirty="0">
                <a:solidFill>
                  <a:srgbClr val="FF0000"/>
                </a:solidFill>
              </a:rPr>
              <a:t>     14 * 320Mbps </a:t>
            </a:r>
            <a:r>
              <a:rPr lang="zh-CN" altLang="en-US" sz="1400" b="1" dirty="0">
                <a:solidFill>
                  <a:srgbClr val="FF0000"/>
                </a:solidFill>
              </a:rPr>
              <a:t>的前端数据</a:t>
            </a:r>
            <a:endParaRPr lang="en-US" altLang="zh-CN" sz="1400" b="1" dirty="0">
              <a:solidFill>
                <a:srgbClr val="FF0000"/>
              </a:solidFill>
            </a:endParaRPr>
          </a:p>
          <a:p>
            <a:r>
              <a:rPr lang="zh-CN" altLang="en-US" sz="1400" b="1" dirty="0">
                <a:solidFill>
                  <a:srgbClr val="FF0000"/>
                </a:solidFill>
              </a:rPr>
              <a:t>或     </a:t>
            </a:r>
            <a:r>
              <a:rPr lang="en-US" altLang="zh-CN" sz="1400" b="1" dirty="0">
                <a:solidFill>
                  <a:srgbClr val="FF0000"/>
                </a:solidFill>
              </a:rPr>
              <a:t>28 * 160Mbps</a:t>
            </a:r>
            <a:r>
              <a:rPr lang="zh-CN" altLang="en-US" sz="1400" b="1" dirty="0">
                <a:solidFill>
                  <a:srgbClr val="FF0000"/>
                </a:solidFill>
              </a:rPr>
              <a:t>的前端数据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962FDC8-DA58-64B3-3AD9-50BE11BD429B}"/>
              </a:ext>
            </a:extLst>
          </p:cNvPr>
          <p:cNvSpPr txBox="1"/>
          <p:nvPr/>
        </p:nvSpPr>
        <p:spPr>
          <a:xfrm>
            <a:off x="2195152" y="2361618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16bit</a:t>
            </a:r>
            <a:endParaRPr lang="zh-CN" altLang="en-US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43BAB24-8CF1-3C6B-7F1A-178045C62F4D}"/>
              </a:ext>
            </a:extLst>
          </p:cNvPr>
          <p:cNvSpPr txBox="1"/>
          <p:nvPr/>
        </p:nvSpPr>
        <p:spPr>
          <a:xfrm>
            <a:off x="2809576" y="2363619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16bit</a:t>
            </a:r>
            <a:endParaRPr lang="zh-CN" altLang="en-US" sz="1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7937FE7-1E34-16D0-F731-EB98F054C310}"/>
              </a:ext>
            </a:extLst>
          </p:cNvPr>
          <p:cNvSpPr txBox="1"/>
          <p:nvPr/>
        </p:nvSpPr>
        <p:spPr>
          <a:xfrm>
            <a:off x="3478316" y="2359617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16bit</a:t>
            </a:r>
            <a:endParaRPr lang="zh-CN" altLang="en-US" sz="14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1EF03EF-5F24-B552-3EE2-1E117AD79D34}"/>
              </a:ext>
            </a:extLst>
          </p:cNvPr>
          <p:cNvSpPr txBox="1"/>
          <p:nvPr/>
        </p:nvSpPr>
        <p:spPr>
          <a:xfrm>
            <a:off x="4164443" y="208157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AA3FFCC-7A73-D3AC-66C6-F25356506B94}"/>
              </a:ext>
            </a:extLst>
          </p:cNvPr>
          <p:cNvSpPr txBox="1"/>
          <p:nvPr/>
        </p:nvSpPr>
        <p:spPr>
          <a:xfrm>
            <a:off x="4636195" y="235930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16bit</a:t>
            </a:r>
            <a:endParaRPr lang="zh-CN" altLang="en-US" sz="14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2A72193-15D2-9E4D-1073-A0EE84EEAFEC}"/>
              </a:ext>
            </a:extLst>
          </p:cNvPr>
          <p:cNvSpPr txBox="1"/>
          <p:nvPr/>
        </p:nvSpPr>
        <p:spPr>
          <a:xfrm>
            <a:off x="5250619" y="2361303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16bit</a:t>
            </a:r>
            <a:endParaRPr lang="zh-CN" altLang="en-US" sz="14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603D47C-BF09-4F57-74F6-3BD37F7F910D}"/>
              </a:ext>
            </a:extLst>
          </p:cNvPr>
          <p:cNvSpPr txBox="1"/>
          <p:nvPr/>
        </p:nvSpPr>
        <p:spPr>
          <a:xfrm>
            <a:off x="5919359" y="2357301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16bit</a:t>
            </a:r>
            <a:endParaRPr lang="zh-CN" altLang="en-US" sz="1400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F830D33-1393-044D-A470-E0F59366EA90}"/>
              </a:ext>
            </a:extLst>
          </p:cNvPr>
          <p:cNvSpPr/>
          <p:nvPr/>
        </p:nvSpPr>
        <p:spPr>
          <a:xfrm>
            <a:off x="3905573" y="3793210"/>
            <a:ext cx="4262034" cy="115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047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7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A260EABB-DB06-BC67-F9F8-15368EB2D8C4}"/>
              </a:ext>
            </a:extLst>
          </p:cNvPr>
          <p:cNvSpPr txBox="1"/>
          <p:nvPr/>
        </p:nvSpPr>
        <p:spPr>
          <a:xfrm>
            <a:off x="510546" y="4440083"/>
            <a:ext cx="59298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光模块本质： </a:t>
            </a:r>
            <a:br>
              <a:rPr lang="en-US" altLang="zh-CN" b="1" dirty="0"/>
            </a:br>
            <a:br>
              <a:rPr lang="en-US" altLang="zh-CN" b="1" dirty="0"/>
            </a:br>
            <a:r>
              <a:rPr lang="zh-CN" altLang="en-US" b="1" dirty="0"/>
              <a:t>激光器驱动芯片</a:t>
            </a:r>
            <a:r>
              <a:rPr lang="en-US" altLang="zh-CN" b="1" dirty="0"/>
              <a:t>+ </a:t>
            </a:r>
            <a:r>
              <a:rPr lang="zh-CN" altLang="en-US" b="1" dirty="0"/>
              <a:t>激光器               （发光，</a:t>
            </a:r>
            <a:r>
              <a:rPr lang="en-US" altLang="zh-CN" b="1" dirty="0"/>
              <a:t>Tx</a:t>
            </a:r>
            <a:r>
              <a:rPr lang="zh-CN" altLang="en-US" b="1" dirty="0"/>
              <a:t>方向）</a:t>
            </a:r>
            <a:br>
              <a:rPr lang="en-US" altLang="zh-CN" b="1" dirty="0"/>
            </a:br>
            <a:r>
              <a:rPr lang="en-US" altLang="zh-CN" b="1" dirty="0"/>
              <a:t>TIA</a:t>
            </a:r>
            <a:r>
              <a:rPr lang="zh-CN" altLang="en-US" b="1" dirty="0"/>
              <a:t>跨导放大芯片</a:t>
            </a:r>
            <a:r>
              <a:rPr lang="en-US" altLang="zh-CN" b="1" dirty="0"/>
              <a:t>+PD</a:t>
            </a:r>
            <a:r>
              <a:rPr lang="zh-CN" altLang="en-US" b="1" dirty="0"/>
              <a:t>光电二极管  （接收光，</a:t>
            </a:r>
            <a:r>
              <a:rPr lang="en-US" altLang="zh-CN" b="1" dirty="0"/>
              <a:t>Rx</a:t>
            </a:r>
            <a:r>
              <a:rPr lang="zh-CN" altLang="en-US" b="1" dirty="0"/>
              <a:t>方向）</a:t>
            </a:r>
            <a:br>
              <a:rPr lang="en-US" altLang="zh-CN" b="1" dirty="0"/>
            </a:br>
            <a:br>
              <a:rPr lang="en-US" altLang="zh-CN" b="1" dirty="0"/>
            </a:br>
            <a:r>
              <a:rPr lang="zh-CN" altLang="en-US" b="1" dirty="0">
                <a:solidFill>
                  <a:srgbClr val="FF0000"/>
                </a:solidFill>
              </a:rPr>
              <a:t>以上四个芯片外加光耦合器件的载体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62D1A7-101E-609F-4C44-0E42D757749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21535" y="3175"/>
            <a:ext cx="4931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光模块与其中芯片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D3C0CD8-773F-B6D6-EC5C-1D4F3A570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74" y="663590"/>
            <a:ext cx="5394309" cy="316622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55DC3F0-74EA-C6A3-BD42-9486F8376708}"/>
              </a:ext>
            </a:extLst>
          </p:cNvPr>
          <p:cNvSpPr txBox="1"/>
          <p:nvPr/>
        </p:nvSpPr>
        <p:spPr>
          <a:xfrm>
            <a:off x="2162013" y="3645149"/>
            <a:ext cx="294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</a:rPr>
              <a:t>图中展示的是</a:t>
            </a: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2Rx + 3Tx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</a:rPr>
              <a:t>情形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D03916F-36AC-D7CE-D706-2D9760550888}"/>
              </a:ext>
            </a:extLst>
          </p:cNvPr>
          <p:cNvSpPr txBox="1"/>
          <p:nvPr/>
        </p:nvSpPr>
        <p:spPr>
          <a:xfrm>
            <a:off x="5108204" y="2402238"/>
            <a:ext cx="786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</a:rPr>
              <a:t>发送</a:t>
            </a:r>
            <a:r>
              <a:rPr lang="en-US" altLang="zh-CN" sz="1600" b="1" dirty="0">
                <a:solidFill>
                  <a:schemeClr val="accent5">
                    <a:lumMod val="75000"/>
                  </a:schemeClr>
                </a:solidFill>
              </a:rPr>
              <a:t>Tx</a:t>
            </a:r>
            <a:endParaRPr lang="zh-CN" alt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8505A9D-534E-ABB0-3AA2-8D4D660274C2}"/>
              </a:ext>
            </a:extLst>
          </p:cNvPr>
          <p:cNvSpPr txBox="1"/>
          <p:nvPr/>
        </p:nvSpPr>
        <p:spPr>
          <a:xfrm>
            <a:off x="5032004" y="1570857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</a:rPr>
              <a:t>接收</a:t>
            </a:r>
            <a:r>
              <a:rPr lang="en-US" altLang="zh-CN" sz="1600" b="1" dirty="0">
                <a:solidFill>
                  <a:schemeClr val="accent5">
                    <a:lumMod val="75000"/>
                  </a:schemeClr>
                </a:solidFill>
              </a:rPr>
              <a:t>Rx</a:t>
            </a:r>
            <a:endParaRPr lang="zh-CN" alt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EE86914-F6A8-45DC-CB0B-1EBD5D119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088" y="662858"/>
            <a:ext cx="1870865" cy="141254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B1BE0CC-FBDC-0CEE-AAD1-34D6B1555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268502" y="2014845"/>
            <a:ext cx="1012431" cy="178721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67E1CB2-14F3-9CE2-0818-470EF51251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6273" y="4064975"/>
            <a:ext cx="1772054" cy="1582291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FE0B3786-B807-0AAD-01E8-840C8165A651}"/>
              </a:ext>
            </a:extLst>
          </p:cNvPr>
          <p:cNvSpPr txBox="1"/>
          <p:nvPr/>
        </p:nvSpPr>
        <p:spPr>
          <a:xfrm>
            <a:off x="6446523" y="1865411"/>
            <a:ext cx="2504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商用光模块</a:t>
            </a:r>
            <a:r>
              <a:rPr lang="en-US" altLang="zh-CN" sz="1600" dirty="0"/>
              <a:t>QSFP (4Tx+4Rx)</a:t>
            </a:r>
            <a:endParaRPr lang="zh-CN" altLang="en-US" sz="16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A24329C-ABAF-9A52-0C5C-AC9888529212}"/>
              </a:ext>
            </a:extLst>
          </p:cNvPr>
          <p:cNvSpPr txBox="1"/>
          <p:nvPr/>
        </p:nvSpPr>
        <p:spPr>
          <a:xfrm>
            <a:off x="6477544" y="3473627"/>
            <a:ext cx="2314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自研的阵列式光模块</a:t>
            </a:r>
            <a:r>
              <a:rPr lang="en-US" altLang="zh-CN" sz="1600" dirty="0"/>
              <a:t>4Tx</a:t>
            </a:r>
            <a:endParaRPr lang="zh-CN" altLang="en-US" sz="1600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F8BDEEB-0C1C-D0C3-5052-C01047625D48}"/>
              </a:ext>
            </a:extLst>
          </p:cNvPr>
          <p:cNvSpPr txBox="1"/>
          <p:nvPr/>
        </p:nvSpPr>
        <p:spPr>
          <a:xfrm>
            <a:off x="6293198" y="5826224"/>
            <a:ext cx="2682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CERN </a:t>
            </a:r>
            <a:r>
              <a:rPr lang="en-US" altLang="zh-CN" sz="1600" dirty="0" err="1"/>
              <a:t>VTRx</a:t>
            </a:r>
            <a:r>
              <a:rPr lang="en-US" altLang="zh-CN" sz="1600" dirty="0"/>
              <a:t>+</a:t>
            </a:r>
            <a:r>
              <a:rPr lang="zh-CN" altLang="en-US" sz="1600" dirty="0"/>
              <a:t>光模块</a:t>
            </a:r>
            <a:r>
              <a:rPr lang="en-US" altLang="zh-CN" sz="1600" dirty="0"/>
              <a:t> (4Tx+1Rx)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71105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8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862D1A7-101E-609F-4C44-0E42D757749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21535" y="3175"/>
            <a:ext cx="4931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单通道式的光模块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6B97936-981C-692C-0C06-9FCD770A7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082" y="843797"/>
            <a:ext cx="3113596" cy="1181104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B0111C5-7F6F-A727-5465-E5092C55CC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742" y="4275197"/>
            <a:ext cx="3317783" cy="110398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45A7D0A-3F71-FFCF-3271-B759B43BC23B}"/>
              </a:ext>
            </a:extLst>
          </p:cNvPr>
          <p:cNvSpPr txBox="1"/>
          <p:nvPr/>
        </p:nvSpPr>
        <p:spPr>
          <a:xfrm>
            <a:off x="588936" y="843796"/>
            <a:ext cx="4393769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单通道式光模块：</a:t>
            </a:r>
            <a:r>
              <a:rPr lang="en-US" altLang="zh-CN" b="1" dirty="0">
                <a:solidFill>
                  <a:srgbClr val="FF0000"/>
                </a:solidFill>
              </a:rPr>
              <a:t>1Tx + 1Rx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商用的</a:t>
            </a:r>
            <a:r>
              <a:rPr lang="en-US" altLang="zh-CN" b="1" dirty="0"/>
              <a:t>SFP</a:t>
            </a:r>
            <a:r>
              <a:rPr lang="zh-CN" altLang="en-US" b="1" dirty="0"/>
              <a:t>光模块即为此类型</a:t>
            </a:r>
            <a:endParaRPr lang="en-US" altLang="zh-CN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基于成熟的</a:t>
            </a:r>
            <a:r>
              <a:rPr lang="en-US" altLang="zh-CN" b="1" dirty="0"/>
              <a:t>TOSA </a:t>
            </a:r>
            <a:r>
              <a:rPr lang="zh-CN" altLang="en-US" b="1" dirty="0"/>
              <a:t>和 </a:t>
            </a:r>
            <a:r>
              <a:rPr lang="en-US" altLang="zh-CN" b="1" dirty="0"/>
              <a:t>ROSA</a:t>
            </a:r>
            <a:r>
              <a:rPr lang="zh-CN" altLang="en-US" b="1" dirty="0"/>
              <a:t>光组件</a:t>
            </a:r>
            <a:endParaRPr lang="en-US" altLang="zh-CN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1600" b="1" dirty="0"/>
              <a:t>把激光器、</a:t>
            </a:r>
            <a:r>
              <a:rPr lang="en-US" altLang="zh-CN" sz="1600" b="1" dirty="0"/>
              <a:t>PD</a:t>
            </a:r>
            <a:r>
              <a:rPr lang="zh-CN" altLang="en-US" sz="1600" b="1" dirty="0"/>
              <a:t>封装在里面</a:t>
            </a:r>
            <a:br>
              <a:rPr lang="en-US" altLang="zh-CN" sz="1600" b="1" dirty="0"/>
            </a:br>
            <a:r>
              <a:rPr lang="zh-CN" altLang="en-US" sz="1600" b="1" dirty="0"/>
              <a:t>并提供了</a:t>
            </a:r>
            <a:r>
              <a:rPr lang="en-US" altLang="zh-CN" sz="1600" b="1" dirty="0"/>
              <a:t>LC</a:t>
            </a:r>
            <a:r>
              <a:rPr lang="zh-CN" altLang="en-US" sz="1600" b="1" dirty="0"/>
              <a:t>接口</a:t>
            </a:r>
            <a:endParaRPr lang="en-US" altLang="zh-CN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Tx/Rx</a:t>
            </a:r>
            <a:r>
              <a:rPr lang="zh-CN" altLang="en-US" b="1" dirty="0"/>
              <a:t>方向均使用</a:t>
            </a:r>
            <a:r>
              <a:rPr lang="en-US" altLang="zh-CN" b="1" dirty="0"/>
              <a:t>LC</a:t>
            </a:r>
            <a:r>
              <a:rPr lang="zh-CN" altLang="en-US" b="1" dirty="0"/>
              <a:t>光纤接口（</a:t>
            </a:r>
            <a:r>
              <a:rPr lang="en-US" altLang="zh-CN" b="1" dirty="0"/>
              <a:t>2</a:t>
            </a:r>
            <a:r>
              <a:rPr lang="zh-CN" altLang="en-US" b="1" dirty="0"/>
              <a:t>根多模</a:t>
            </a:r>
            <a:r>
              <a:rPr lang="en-US" altLang="zh-CN" b="1" dirty="0"/>
              <a:t>LC</a:t>
            </a:r>
            <a:r>
              <a:rPr lang="zh-CN" altLang="en-US" b="1" dirty="0"/>
              <a:t>接口的光纤）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定制化“相对简单”，主要为设计高速高密度基板、</a:t>
            </a:r>
            <a:r>
              <a:rPr lang="en-US" altLang="zh-CN" b="1" dirty="0"/>
              <a:t>LC</a:t>
            </a:r>
            <a:r>
              <a:rPr lang="zh-CN" altLang="en-US" b="1" dirty="0"/>
              <a:t>光纤的“固定”装置（图中白色）</a:t>
            </a:r>
            <a:br>
              <a:rPr lang="en-US" altLang="zh-CN" b="1" dirty="0"/>
            </a:b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模块高度最小可缩减至 </a:t>
            </a:r>
            <a:r>
              <a:rPr lang="en-US" altLang="zh-CN" b="1" dirty="0"/>
              <a:t>6mm</a:t>
            </a:r>
            <a:r>
              <a:rPr lang="zh-CN" altLang="en-US" b="1" dirty="0"/>
              <a:t>左右 （由</a:t>
            </a:r>
            <a:r>
              <a:rPr lang="en-US" altLang="zh-CN" b="1" dirty="0"/>
              <a:t>TOSA/ROSA</a:t>
            </a:r>
            <a:r>
              <a:rPr lang="zh-CN" altLang="en-US" b="1" dirty="0"/>
              <a:t>组件所限制）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CERN</a:t>
            </a:r>
            <a:r>
              <a:rPr lang="zh-CN" altLang="en-US" b="1" dirty="0"/>
              <a:t> “非常关注”光模块的高度问题</a:t>
            </a:r>
            <a:br>
              <a:rPr lang="en-US" altLang="zh-CN" b="1" dirty="0"/>
            </a:br>
            <a:r>
              <a:rPr lang="zh-CN" altLang="en-US" b="1" dirty="0"/>
              <a:t>以</a:t>
            </a:r>
            <a:r>
              <a:rPr lang="en-US" altLang="zh-CN" b="1" dirty="0"/>
              <a:t>Inner Tracker</a:t>
            </a:r>
            <a:r>
              <a:rPr lang="zh-CN" altLang="en-US" b="1" dirty="0"/>
              <a:t>为例，其读出板“缝隙”很小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B7BD3B7-D63C-57E6-3CD8-364FF1C550E6}"/>
              </a:ext>
            </a:extLst>
          </p:cNvPr>
          <p:cNvSpPr txBox="1"/>
          <p:nvPr/>
        </p:nvSpPr>
        <p:spPr>
          <a:xfrm>
            <a:off x="5115287" y="3606432"/>
            <a:ext cx="3456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CERN</a:t>
            </a:r>
            <a:r>
              <a:rPr lang="zh-CN" altLang="en-US" sz="1600" b="1" dirty="0"/>
              <a:t>的第一代</a:t>
            </a:r>
            <a:r>
              <a:rPr lang="en-US" altLang="zh-CN" sz="1600" b="1" dirty="0" err="1"/>
              <a:t>VTRx</a:t>
            </a:r>
            <a:r>
              <a:rPr lang="zh-CN" altLang="en-US" sz="1600" b="1" dirty="0"/>
              <a:t>光模块</a:t>
            </a:r>
            <a:r>
              <a:rPr lang="en-US" altLang="zh-CN" sz="1600" b="1" dirty="0"/>
              <a:t> (1Tx+1Rx)</a:t>
            </a:r>
            <a:endParaRPr lang="zh-CN" altLang="en-US" sz="1600" b="1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D7097E9-66B4-8A29-4182-AD8D5363E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8082" y="2129794"/>
            <a:ext cx="3113596" cy="141402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26629DF-4A5A-8B32-8192-AEB36E1815DA}"/>
              </a:ext>
            </a:extLst>
          </p:cNvPr>
          <p:cNvSpPr txBox="1"/>
          <p:nvPr/>
        </p:nvSpPr>
        <p:spPr>
          <a:xfrm>
            <a:off x="5115287" y="5441794"/>
            <a:ext cx="3297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/>
              <a:t>另一款</a:t>
            </a:r>
            <a:r>
              <a:rPr lang="en-US" altLang="zh-CN" sz="1600" b="1" dirty="0"/>
              <a:t> (1Tx+1Rx)</a:t>
            </a:r>
            <a:r>
              <a:rPr lang="zh-CN" altLang="en-US" sz="1600" b="1" dirty="0"/>
              <a:t>定制化光模块</a:t>
            </a:r>
            <a:r>
              <a:rPr lang="en-US" altLang="zh-CN" sz="1600" b="1" dirty="0" err="1"/>
              <a:t>MTx</a:t>
            </a:r>
            <a:endParaRPr lang="zh-CN" altLang="en-US" sz="1600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38AC2EA-0F8A-A3B9-B911-CF8FAB31413F}"/>
              </a:ext>
            </a:extLst>
          </p:cNvPr>
          <p:cNvSpPr txBox="1"/>
          <p:nvPr/>
        </p:nvSpPr>
        <p:spPr>
          <a:xfrm>
            <a:off x="6263012" y="848531"/>
            <a:ext cx="67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TOSA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6B9DADE-A504-3FAC-41F1-6C3E71366C97}"/>
              </a:ext>
            </a:extLst>
          </p:cNvPr>
          <p:cNvSpPr txBox="1"/>
          <p:nvPr/>
        </p:nvSpPr>
        <p:spPr>
          <a:xfrm>
            <a:off x="6233307" y="1642675"/>
            <a:ext cx="696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ROSA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F9E52CA-1066-3913-F66C-50EEED8113AC}"/>
              </a:ext>
            </a:extLst>
          </p:cNvPr>
          <p:cNvSpPr txBox="1"/>
          <p:nvPr/>
        </p:nvSpPr>
        <p:spPr>
          <a:xfrm>
            <a:off x="6074449" y="4262443"/>
            <a:ext cx="67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TOSA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618024B-0CA6-95EE-0962-25F5A903C745}"/>
              </a:ext>
            </a:extLst>
          </p:cNvPr>
          <p:cNvSpPr txBox="1"/>
          <p:nvPr/>
        </p:nvSpPr>
        <p:spPr>
          <a:xfrm>
            <a:off x="6044744" y="5056587"/>
            <a:ext cx="696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ROSA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72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37540" y="62293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0840" y="6365875"/>
            <a:ext cx="800735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Times New Roman" panose="02020603050405020304" pitchFamily="18" charset="0"/>
              </a:rPr>
              <a:t>9</a:t>
            </a:fld>
            <a:endParaRPr lang="zh-CN" altLang="en-US" sz="1600">
              <a:latin typeface="Times New Roman" panose="02020603050405020304" pitchFamily="18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V="1">
            <a:off x="801370" y="6340475"/>
            <a:ext cx="7590155" cy="9525"/>
          </a:xfrm>
          <a:prstGeom prst="line">
            <a:avLst/>
          </a:prstGeom>
          <a:ln w="28575">
            <a:solidFill>
              <a:srgbClr val="007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862D1A7-101E-609F-4C44-0E42D757749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21535" y="3175"/>
            <a:ext cx="4931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阵列式的光模块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45A7D0A-3F71-FFCF-3271-B759B43BC23B}"/>
              </a:ext>
            </a:extLst>
          </p:cNvPr>
          <p:cNvSpPr txBox="1"/>
          <p:nvPr/>
        </p:nvSpPr>
        <p:spPr>
          <a:xfrm>
            <a:off x="564648" y="731434"/>
            <a:ext cx="544482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阵列式光模块：</a:t>
            </a:r>
            <a:r>
              <a:rPr lang="en-US" altLang="zh-CN" b="1" dirty="0"/>
              <a:t>4Tx + 1Rx, 4Tx + 4Rx,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使用阵列式的激光器芯片、阵列式</a:t>
            </a:r>
            <a:r>
              <a:rPr lang="en-US" altLang="zh-CN" b="1" dirty="0"/>
              <a:t>PD</a:t>
            </a:r>
            <a:r>
              <a:rPr lang="zh-CN" altLang="en-US" b="1" dirty="0"/>
              <a:t>光电二极管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使用阵列式的光路耦合器件（图中黄色“盖子”）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不再使用</a:t>
            </a:r>
            <a:r>
              <a:rPr lang="en-US" altLang="zh-CN" b="1" dirty="0"/>
              <a:t>LC</a:t>
            </a:r>
            <a:r>
              <a:rPr lang="zh-CN" altLang="en-US" b="1" dirty="0"/>
              <a:t>光纤接头，使用</a:t>
            </a:r>
            <a:r>
              <a:rPr lang="en-US" altLang="zh-CN" b="1" dirty="0"/>
              <a:t>MTP</a:t>
            </a:r>
            <a:r>
              <a:rPr lang="zh-CN" altLang="en-US" b="1" dirty="0"/>
              <a:t>接头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通道数可定制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CERN</a:t>
            </a:r>
            <a:r>
              <a:rPr lang="zh-CN" altLang="en-US" b="1" dirty="0"/>
              <a:t>的第二代</a:t>
            </a:r>
            <a:r>
              <a:rPr lang="en-US" altLang="zh-CN" b="1" dirty="0" err="1"/>
              <a:t>VTRx</a:t>
            </a:r>
            <a:r>
              <a:rPr lang="en-US" altLang="zh-CN" b="1" dirty="0"/>
              <a:t>+ </a:t>
            </a:r>
            <a:r>
              <a:rPr lang="zh-CN" altLang="en-US" b="1" dirty="0"/>
              <a:t>即升级为了阵列式光模块（采用了</a:t>
            </a:r>
            <a:r>
              <a:rPr lang="en-US" altLang="zh-CN" b="1" dirty="0"/>
              <a:t>4Tx + 1Rx</a:t>
            </a:r>
            <a:r>
              <a:rPr lang="zh-CN" altLang="en-US" b="1" dirty="0"/>
              <a:t>）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目前阵列式光模块的组装生产已非常成熟</a:t>
            </a:r>
            <a:endParaRPr lang="en-US" altLang="zh-CN" b="1" dirty="0"/>
          </a:p>
          <a:p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模块高度最小可缩减至 </a:t>
            </a:r>
            <a:r>
              <a:rPr lang="en-US" altLang="zh-CN" b="1" dirty="0"/>
              <a:t>3mm</a:t>
            </a:r>
            <a:r>
              <a:rPr lang="zh-CN" altLang="en-US" b="1" dirty="0"/>
              <a:t>左右 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在数据通量巨大的单板上，使用阵列式光模块可减少光模块使用数量</a:t>
            </a:r>
            <a:br>
              <a:rPr lang="en-US" altLang="zh-CN" b="1" dirty="0"/>
            </a:br>
            <a:r>
              <a:rPr lang="zh-CN" altLang="en-US" b="1" dirty="0"/>
              <a:t>例如：  使用一个</a:t>
            </a:r>
            <a:r>
              <a:rPr lang="en-US" altLang="zh-CN" b="1" dirty="0"/>
              <a:t> 4Tx + 1Rx</a:t>
            </a:r>
            <a:r>
              <a:rPr lang="zh-CN" altLang="en-US" b="1" dirty="0"/>
              <a:t>光模块</a:t>
            </a:r>
            <a:br>
              <a:rPr lang="en-US" altLang="zh-CN" b="1" dirty="0"/>
            </a:br>
            <a:r>
              <a:rPr lang="en-US" altLang="zh-CN" b="1" dirty="0"/>
              <a:t>               </a:t>
            </a:r>
            <a:r>
              <a:rPr lang="zh-CN" altLang="en-US" b="1" dirty="0"/>
              <a:t>上行速率 </a:t>
            </a:r>
            <a:r>
              <a:rPr lang="en-US" altLang="zh-CN" b="1" dirty="0"/>
              <a:t>4 x 10.24 Gbps/</a:t>
            </a:r>
            <a:r>
              <a:rPr lang="en-US" altLang="zh-CN" b="1" dirty="0" err="1"/>
              <a:t>ch</a:t>
            </a:r>
            <a:br>
              <a:rPr lang="en-US" altLang="zh-CN" b="1" dirty="0"/>
            </a:br>
            <a:r>
              <a:rPr lang="en-US" altLang="zh-CN" b="1" dirty="0"/>
              <a:t>              </a:t>
            </a:r>
            <a:r>
              <a:rPr lang="zh-CN" altLang="en-US" b="1" dirty="0"/>
              <a:t>一个光模块可对应 </a:t>
            </a:r>
            <a:r>
              <a:rPr lang="en-US" altLang="zh-CN" b="1" dirty="0"/>
              <a:t>4</a:t>
            </a:r>
            <a:r>
              <a:rPr lang="zh-CN" altLang="en-US" b="1" dirty="0"/>
              <a:t>颗 </a:t>
            </a:r>
            <a:r>
              <a:rPr lang="en-US" altLang="zh-CN" b="1" dirty="0" err="1"/>
              <a:t>GBTx</a:t>
            </a:r>
            <a:r>
              <a:rPr lang="zh-CN" altLang="en-US" b="1" dirty="0"/>
              <a:t>芯片，</a:t>
            </a:r>
            <a:br>
              <a:rPr lang="en-US" altLang="zh-CN" b="1" dirty="0"/>
            </a:br>
            <a:r>
              <a:rPr lang="en-US" altLang="zh-CN" b="1" dirty="0"/>
              <a:t>              </a:t>
            </a:r>
            <a:r>
              <a:rPr lang="zh-CN" altLang="en-US" b="1" dirty="0"/>
              <a:t>解决 </a:t>
            </a:r>
            <a:r>
              <a:rPr lang="en-US" altLang="zh-CN" b="1" dirty="0"/>
              <a:t>4 x </a:t>
            </a:r>
            <a:r>
              <a:rPr lang="zh-CN" altLang="en-US" b="1" dirty="0"/>
              <a:t>前端通道数据传输</a:t>
            </a:r>
            <a:br>
              <a:rPr lang="en-US" altLang="zh-CN" b="1" dirty="0"/>
            </a:b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38AC2EA-0F8A-A3B9-B911-CF8FAB31413F}"/>
              </a:ext>
            </a:extLst>
          </p:cNvPr>
          <p:cNvSpPr txBox="1"/>
          <p:nvPr/>
        </p:nvSpPr>
        <p:spPr>
          <a:xfrm>
            <a:off x="6263012" y="848531"/>
            <a:ext cx="67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TOSA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6B9DADE-A504-3FAC-41F1-6C3E71366C97}"/>
              </a:ext>
            </a:extLst>
          </p:cNvPr>
          <p:cNvSpPr txBox="1"/>
          <p:nvPr/>
        </p:nvSpPr>
        <p:spPr>
          <a:xfrm>
            <a:off x="6233307" y="1642675"/>
            <a:ext cx="696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ROSA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86C89A6-77A3-E216-31D1-A8885FA62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129" y="668655"/>
            <a:ext cx="1870865" cy="14125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200BD41-6634-3817-7431-32EF1BAFF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433118" y="4364811"/>
            <a:ext cx="803266" cy="14179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C8258BD-C186-50A7-41FB-4BD502A30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8837" y="4370391"/>
            <a:ext cx="1491150" cy="133146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1E8FF89-4BDD-1969-0448-429A1E51F168}"/>
              </a:ext>
            </a:extLst>
          </p:cNvPr>
          <p:cNvSpPr txBox="1"/>
          <p:nvPr/>
        </p:nvSpPr>
        <p:spPr>
          <a:xfrm>
            <a:off x="6074564" y="1871208"/>
            <a:ext cx="2504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商用光模块</a:t>
            </a:r>
            <a:r>
              <a:rPr lang="en-US" altLang="zh-CN" sz="1600" dirty="0"/>
              <a:t>QSFP (4Tx+4Rx)</a:t>
            </a:r>
            <a:endParaRPr lang="zh-CN" altLang="en-US" sz="16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1F2D81B-02E3-A1CD-D6C4-DD345BB3D57B}"/>
              </a:ext>
            </a:extLst>
          </p:cNvPr>
          <p:cNvSpPr txBox="1"/>
          <p:nvPr/>
        </p:nvSpPr>
        <p:spPr>
          <a:xfrm>
            <a:off x="6187129" y="5794863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自研的阵列式</a:t>
            </a:r>
            <a:endParaRPr lang="en-US" altLang="zh-CN" sz="1400" dirty="0"/>
          </a:p>
          <a:p>
            <a:r>
              <a:rPr lang="zh-CN" altLang="en-US" sz="1400" dirty="0"/>
              <a:t>光模块 </a:t>
            </a:r>
            <a:r>
              <a:rPr lang="en-US" altLang="zh-CN" sz="1400" dirty="0"/>
              <a:t>4Tx</a:t>
            </a:r>
            <a:endParaRPr lang="zh-CN" altLang="en-US" sz="1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40A6555-A4C7-EF6D-0B3F-832F0DDEFC62}"/>
              </a:ext>
            </a:extLst>
          </p:cNvPr>
          <p:cNvSpPr txBox="1"/>
          <p:nvPr/>
        </p:nvSpPr>
        <p:spPr>
          <a:xfrm>
            <a:off x="7526249" y="5759557"/>
            <a:ext cx="161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CERN </a:t>
            </a:r>
            <a:r>
              <a:rPr lang="en-US" altLang="zh-CN" sz="1400" dirty="0" err="1"/>
              <a:t>VTRx</a:t>
            </a:r>
            <a:r>
              <a:rPr lang="en-US" altLang="zh-CN" sz="1400" dirty="0"/>
              <a:t>+</a:t>
            </a:r>
            <a:r>
              <a:rPr lang="zh-CN" altLang="en-US" sz="1400" dirty="0"/>
              <a:t>光模块</a:t>
            </a:r>
            <a:endParaRPr lang="en-US" altLang="zh-CN" sz="1400" dirty="0"/>
          </a:p>
          <a:p>
            <a:r>
              <a:rPr lang="en-US" altLang="zh-CN" sz="1400" dirty="0"/>
              <a:t> (4Tx+1Rx)</a:t>
            </a:r>
            <a:endParaRPr lang="zh-CN" altLang="en-US" sz="1400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F5123342-DDF7-4FAD-F08B-7823660628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345" y="2357193"/>
            <a:ext cx="1772673" cy="149091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54D59FDB-2E48-C8AD-00A7-C8EC696E019A}"/>
              </a:ext>
            </a:extLst>
          </p:cNvPr>
          <p:cNvSpPr txBox="1"/>
          <p:nvPr/>
        </p:nvSpPr>
        <p:spPr>
          <a:xfrm>
            <a:off x="6866020" y="3824588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光纤</a:t>
            </a:r>
            <a:r>
              <a:rPr lang="en-US" altLang="zh-CN" dirty="0"/>
              <a:t>MTP</a:t>
            </a:r>
            <a:r>
              <a:rPr lang="zh-CN" altLang="en-US" dirty="0"/>
              <a:t>接头</a:t>
            </a:r>
          </a:p>
        </p:txBody>
      </p:sp>
    </p:spTree>
    <p:extLst>
      <p:ext uri="{BB962C8B-B14F-4D97-AF65-F5344CB8AC3E}">
        <p14:creationId xmlns:p14="http://schemas.microsoft.com/office/powerpoint/2010/main" val="17470290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GRmZjViMjI0YjIxNDZkMjE3MWMzYWE3MTlmNmZjMz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78.625196850394,&quot;width&quot;:3417.9385826771654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1780</Words>
  <Application>Microsoft Office PowerPoint</Application>
  <PresentationFormat>全屏显示(4:3)</PresentationFormat>
  <Paragraphs>296</Paragraphs>
  <Slides>25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黑体</vt:lpstr>
      <vt:lpstr>微软雅黑</vt:lpstr>
      <vt:lpstr>Arial</vt:lpstr>
      <vt:lpstr>Calibri</vt:lpstr>
      <vt:lpstr>Calibri Light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Di Guo</cp:lastModifiedBy>
  <cp:revision>3330</cp:revision>
  <dcterms:created xsi:type="dcterms:W3CDTF">2015-05-05T08:02:00Z</dcterms:created>
  <dcterms:modified xsi:type="dcterms:W3CDTF">2024-03-21T02:31:45Z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C2BE2EC72E0743E6AD112E081D9CDA96_12</vt:lpwstr>
  </property>
</Properties>
</file>