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3"/>
    <p:sldId id="395" r:id="rId4"/>
    <p:sldId id="413" r:id="rId5"/>
    <p:sldId id="424" r:id="rId6"/>
    <p:sldId id="423" r:id="rId7"/>
    <p:sldId id="426" r:id="rId8"/>
    <p:sldId id="427" r:id="rId9"/>
    <p:sldId id="428" r:id="rId10"/>
    <p:sldId id="429" r:id="rId11"/>
    <p:sldId id="430" r:id="rId12"/>
    <p:sldId id="271" r:id="rId13"/>
  </p:sldIdLst>
  <p:sldSz cx="12192000" cy="6858000"/>
  <p:notesSz cx="6858000" cy="12192000"/>
  <p:custDataLst>
    <p:tags r:id="rId18"/>
  </p:custDataLst>
  <p:defaultTextStyle>
    <a:defPPr>
      <a:defRPr lang="zh-CN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8" userDrawn="1">
          <p15:clr>
            <a:srgbClr val="A4A3A4"/>
          </p15:clr>
        </p15:guide>
        <p15:guide id="2" pos="28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5" d="100"/>
          <a:sy n="85" d="100"/>
        </p:scale>
        <p:origin x="147" y="39"/>
      </p:cViewPr>
      <p:guideLst>
        <p:guide orient="horz" pos="2148"/>
        <p:guide pos="286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8156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8156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-1447800" y="2032000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7823200"/>
            <a:ext cx="5486400" cy="6400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5440379"/>
            <a:ext cx="2971800" cy="815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15440379"/>
            <a:ext cx="2971800" cy="815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PhAnim="0" userDrawn="1">
  <p:cSld name="标题幻灯片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5" name="副标题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zh-CN"/>
              <a:t>单击此处编辑母版副标题样式</a:t>
            </a:r>
            <a:endParaRPr lang="zh-CN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5BD937-668E-4ED7-831D-23507F346543}" type="datetimeFigureOut">
              <a:rPr lang="en-US" altLang="zh-CN"/>
            </a:fld>
            <a:endParaRPr lang="zh-CN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89B8FD-6623-4F09-BECC-04F687FB7F27}" type="slidenum">
              <a:rPr lang="en-US" altLang="zh-CN"/>
            </a:fld>
            <a:endParaRPr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PhAnim="0" userDrawn="1">
  <p:cSld name="标题和竖排文字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5" name="竖排文字占位符 2"/>
          <p:cNvSpPr>
            <a:spLocks noGrp="1"/>
          </p:cNvSpPr>
          <p:nvPr>
            <p:ph type="body" orient="vert" idx="1" hasCustomPrompt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zh-CN"/>
              <a:t>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5BD937-668E-4ED7-831D-23507F346543}" type="datetimeFigureOut">
              <a:rPr lang="en-US" altLang="zh-CN"/>
            </a:fld>
            <a:endParaRPr lang="zh-CN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89B8FD-6623-4F09-BECC-04F687FB7F27}" type="slidenum">
              <a:rPr lang="en-US" altLang="zh-CN"/>
            </a:fld>
            <a:endParaRPr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PhAnim="0" userDrawn="1">
  <p:cSld name="竖排标题与文本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竖排标题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5" name="竖排文字占位符 2"/>
          <p:cNvSpPr>
            <a:spLocks noGrp="1"/>
          </p:cNvSpPr>
          <p:nvPr>
            <p:ph type="body" orient="vert" idx="1" hasCustomPrompt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zh-CN"/>
              <a:t>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5BD937-668E-4ED7-831D-23507F346543}" type="datetimeFigureOut">
              <a:rPr lang="en-US" altLang="zh-CN"/>
            </a:fld>
            <a:endParaRPr lang="zh-CN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89B8FD-6623-4F09-BECC-04F687FB7F27}" type="slidenum">
              <a:rPr lang="en-US" altLang="zh-CN"/>
            </a:fld>
            <a:endParaRPr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PhAnim="0" userDrawn="1">
  <p:cSld name="标题和内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5" name="内容占位符 2"/>
          <p:cNvSpPr>
            <a:spLocks noGrp="1"/>
          </p:cNvSpPr>
          <p:nvPr>
            <p:ph idx="1" hasCustomPrompt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zh-CN"/>
              <a:t>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5BD937-668E-4ED7-831D-23507F346543}" type="datetimeFigureOut">
              <a:rPr lang="en-US" altLang="zh-CN"/>
            </a:fld>
            <a:endParaRPr lang="zh-CN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89B8FD-6623-4F09-BECC-04F687FB7F27}" type="slidenum">
              <a:rPr lang="en-US" altLang="zh-CN"/>
            </a:fld>
            <a:endParaRPr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PhAnim="0" userDrawn="1">
  <p:cSld name="节标题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5" name="文本占位符 2"/>
          <p:cNvSpPr>
            <a:spLocks noGrp="1"/>
          </p:cNvSpPr>
          <p:nvPr>
            <p:ph type="body" idx="1" hasCustomPrompt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zh-CN"/>
              <a:t>编辑母版文本样式</a:t>
            </a:r>
            <a:endParaRPr lang="zh-CN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5BD937-668E-4ED7-831D-23507F346543}" type="datetimeFigureOut">
              <a:rPr lang="en-US" altLang="zh-CN"/>
            </a:fld>
            <a:endParaRPr lang="zh-CN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89B8FD-6623-4F09-BECC-04F687FB7F27}" type="slidenum">
              <a:rPr lang="en-US" altLang="zh-CN"/>
            </a:fld>
            <a:endParaRPr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PhAnim="0" userDrawn="1">
  <p:cSld name="两栏内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5" name="内容占位符 2"/>
          <p:cNvSpPr>
            <a:spLocks noGrp="1"/>
          </p:cNvSpPr>
          <p:nvPr>
            <p:ph sz="half" idx="1" hasCustomPrompt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zh-CN"/>
              <a:t>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6" name="内容占位符 3"/>
          <p:cNvSpPr>
            <a:spLocks noGrp="1"/>
          </p:cNvSpPr>
          <p:nvPr>
            <p:ph sz="half" idx="2" hasCustomPrompt="1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zh-CN"/>
              <a:t>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5BD937-668E-4ED7-831D-23507F346543}" type="datetimeFigureOut">
              <a:rPr lang="en-US" altLang="zh-CN"/>
            </a:fld>
            <a:endParaRPr lang="zh-CN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89B8FD-6623-4F09-BECC-04F687FB7F27}" type="slidenum">
              <a:rPr lang="en-US" altLang="zh-CN"/>
            </a:fld>
            <a:endParaRPr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PhAnim="0" userDrawn="1">
  <p:cSld name="比较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5" name="文本占位符 2"/>
          <p:cNvSpPr>
            <a:spLocks noGrp="1"/>
          </p:cNvSpPr>
          <p:nvPr>
            <p:ph type="body" idx="1" hasCustomPrompt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zh-CN"/>
              <a:t>编辑母版文本样式</a:t>
            </a:r>
            <a:endParaRPr lang="zh-CN"/>
          </a:p>
        </p:txBody>
      </p:sp>
      <p:sp>
        <p:nvSpPr>
          <p:cNvPr id="6" name="内容占位符 3"/>
          <p:cNvSpPr>
            <a:spLocks noGrp="1"/>
          </p:cNvSpPr>
          <p:nvPr>
            <p:ph sz="half" idx="2" hasCustomPrompt="1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zh-CN"/>
              <a:t>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7" name="文本占位符 4"/>
          <p:cNvSpPr>
            <a:spLocks noGrp="1"/>
          </p:cNvSpPr>
          <p:nvPr>
            <p:ph type="body" sz="quarter" idx="3" hasCustomPrompt="1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zh-CN"/>
              <a:t>编辑母版文本样式</a:t>
            </a:r>
            <a:endParaRPr lang="zh-CN"/>
          </a:p>
        </p:txBody>
      </p:sp>
      <p:sp>
        <p:nvSpPr>
          <p:cNvPr id="8" name="内容占位符 5"/>
          <p:cNvSpPr>
            <a:spLocks noGrp="1"/>
          </p:cNvSpPr>
          <p:nvPr>
            <p:ph sz="quarter" idx="4" hasCustomPrompt="1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zh-CN"/>
              <a:t>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9" name="日期占位符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5BD937-668E-4ED7-831D-23507F346543}" type="datetimeFigureOut">
              <a:rPr lang="en-US" altLang="zh-CN"/>
            </a:fld>
            <a:endParaRPr lang="zh-CN"/>
          </a:p>
        </p:txBody>
      </p:sp>
      <p:sp>
        <p:nvSpPr>
          <p:cNvPr id="10" name="页脚占位符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11" name="灯片编号占位符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89B8FD-6623-4F09-BECC-04F687FB7F27}" type="slidenum">
              <a:rPr lang="en-US" altLang="zh-CN"/>
            </a:fld>
            <a:endParaRPr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PhAnim="0" userDrawn="1">
  <p:cSld name="仅标题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5" name="日期占位符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5BD937-668E-4ED7-831D-23507F346543}" type="datetimeFigureOut">
              <a:rPr lang="en-US" altLang="zh-CN"/>
            </a:fld>
            <a:endParaRPr lang="zh-CN"/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89B8FD-6623-4F09-BECC-04F687FB7F27}" type="slidenum">
              <a:rPr lang="en-US" altLang="zh-CN"/>
            </a:fld>
            <a:endParaRPr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PhAnim="0" userDrawn="1">
  <p:cSld name="空白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日期占位符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5BD937-668E-4ED7-831D-23507F346543}" type="datetimeFigureOut">
              <a:rPr lang="en-US" altLang="zh-CN"/>
            </a:fld>
            <a:endParaRPr lang="zh-CN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89B8FD-6623-4F09-BECC-04F687FB7F27}" type="slidenum">
              <a:rPr lang="en-US" altLang="zh-CN"/>
            </a:fld>
            <a:endParaRPr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PhAnim="0" userDrawn="1">
  <p:cSld name="内容与标题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5" name="内容占位符 2"/>
          <p:cNvSpPr>
            <a:spLocks noGrp="1"/>
          </p:cNvSpPr>
          <p:nvPr>
            <p:ph idx="1" hasCustomPrompt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zh-CN"/>
              <a:t>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6" name="文本占位符 3"/>
          <p:cNvSpPr>
            <a:spLocks noGrp="1"/>
          </p:cNvSpPr>
          <p:nvPr>
            <p:ph type="body" sz="half" idx="2" hasCustomPrompt="1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zh-CN"/>
              <a:t>编辑母版文本样式</a:t>
            </a:r>
            <a:endParaRPr lang="zh-CN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5BD937-668E-4ED7-831D-23507F346543}" type="datetimeFigureOut">
              <a:rPr lang="en-US" altLang="zh-CN"/>
            </a:fld>
            <a:endParaRPr lang="zh-CN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89B8FD-6623-4F09-BECC-04F687FB7F27}" type="slidenum">
              <a:rPr lang="en-US" altLang="zh-CN"/>
            </a:fld>
            <a:endParaRPr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PhAnim="0" userDrawn="1">
  <p:cSld name="图片与标题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5" name="图片占位符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zh-CN"/>
          </a:p>
        </p:txBody>
      </p:sp>
      <p:sp>
        <p:nvSpPr>
          <p:cNvPr id="6" name="文本占位符 3"/>
          <p:cNvSpPr>
            <a:spLocks noGrp="1"/>
          </p:cNvSpPr>
          <p:nvPr>
            <p:ph type="body" sz="half" idx="2" hasCustomPrompt="1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zh-CN"/>
              <a:t>编辑母版文本样式</a:t>
            </a:r>
            <a:endParaRPr lang="zh-CN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5BD937-668E-4ED7-831D-23507F346543}" type="datetimeFigureOut">
              <a:rPr lang="en-US" altLang="zh-CN"/>
            </a:fld>
            <a:endParaRPr lang="zh-CN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89B8FD-6623-4F09-BECC-04F687FB7F27}" type="slidenum">
              <a:rPr lang="en-US" altLang="zh-CN"/>
            </a:fld>
            <a:endParaRPr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zh-CN"/>
              <a:t>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15BD937-668E-4ED7-831D-23507F346543}" type="datetimeFigureOut">
              <a:rPr lang="en-US" altLang="zh-CN"/>
            </a:fld>
            <a:endParaRPr lang="zh-CN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E89B8FD-6623-4F09-BECC-04F687FB7F27}" type="slidenum">
              <a:rPr lang="en-US" altLang="zh-CN"/>
            </a:fld>
            <a:endParaRPr 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 panose="020B0604020202020204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/>
          <p:nvPr/>
        </p:nvSpPr>
        <p:spPr bwMode="auto">
          <a:xfrm>
            <a:off x="4785369" y="1548409"/>
            <a:ext cx="26212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zh-CN" altLang="en-US" sz="48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设计进展</a:t>
            </a:r>
            <a:endParaRPr lang="zh-CN" altLang="en-US" sz="4800" dirty="0">
              <a:latin typeface="Times New Roman" panose="02020603050405020304"/>
              <a:ea typeface="黑体" panose="02010609060101010101" charset="-122"/>
              <a:cs typeface="Times New Roman" panose="02020603050405020304"/>
            </a:endParaRPr>
          </a:p>
        </p:txBody>
      </p:sp>
      <p:pic>
        <p:nvPicPr>
          <p:cNvPr id="5" name="图片 2" descr="图片包含 自然, 火山口&#10;&#10;描述已自动生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27380" y="52533"/>
            <a:ext cx="864000" cy="540000"/>
          </a:xfrm>
          <a:prstGeom prst="rect">
            <a:avLst/>
          </a:prstGeom>
        </p:spPr>
      </p:pic>
      <p:sp>
        <p:nvSpPr>
          <p:cNvPr id="6" name="文本框 1"/>
          <p:cNvSpPr/>
          <p:nvPr/>
        </p:nvSpPr>
        <p:spPr bwMode="auto">
          <a:xfrm>
            <a:off x="5471161" y="4325605"/>
            <a:ext cx="12496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zh-CN" altLang="en-US" sz="28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张俊嵩</a:t>
            </a:r>
            <a:endParaRPr lang="zh-CN" altLang="en-US" sz="2800" dirty="0">
              <a:latin typeface="Times New Roman" panose="02020603050405020304"/>
              <a:ea typeface="宋体" panose="02010600030101010101" pitchFamily="2" charset="-122"/>
              <a:cs typeface="Times New Roman" panose="02020603050405020304"/>
            </a:endParaRPr>
          </a:p>
          <a:p>
            <a:pPr algn="ctr">
              <a:defRPr/>
            </a:pPr>
            <a:r>
              <a:rPr lang="en-US" sz="20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3-17</a:t>
            </a:r>
            <a:endParaRPr lang="zh-CN" sz="2000" dirty="0">
              <a:latin typeface="Times New Roman" panose="02020603050405020304"/>
              <a:ea typeface="宋体" panose="02010600030101010101" pitchFamily="2" charset="-122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lumical </a:t>
            </a:r>
            <a:r>
              <a:rPr lang="zh-CN" altLang="en-US"/>
              <a:t>在线位置</a:t>
            </a:r>
            <a:r>
              <a:rPr lang="zh-CN" altLang="en-US"/>
              <a:t>监控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306945" y="923925"/>
            <a:ext cx="15970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讨论：</a:t>
            </a:r>
            <a:r>
              <a:rPr lang="zh-CN" altLang="en-US"/>
              <a:t>王小龙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76360" y="1988820"/>
            <a:ext cx="1428750" cy="28257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660" y="1628775"/>
            <a:ext cx="6421755" cy="35636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048115" y="5013325"/>
            <a:ext cx="14801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电容传感</a:t>
            </a:r>
            <a:r>
              <a:rPr lang="zh-CN" altLang="en-US"/>
              <a:t>器</a:t>
            </a: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711450" y="2925445"/>
            <a:ext cx="144145" cy="3600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2927350" y="2637155"/>
            <a:ext cx="144145" cy="3600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479425" y="2421255"/>
            <a:ext cx="55816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与加速器刚性</a:t>
            </a:r>
            <a:r>
              <a:rPr lang="zh-CN" altLang="en-US"/>
              <a:t>连接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8040370" y="2507615"/>
            <a:ext cx="55816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与</a:t>
            </a:r>
            <a:r>
              <a:rPr lang="zh-CN" altLang="en-US"/>
              <a:t>束流管刚性</a:t>
            </a:r>
            <a:r>
              <a:rPr lang="zh-CN" altLang="en-US"/>
              <a:t>连接</a:t>
            </a:r>
            <a:endParaRPr lang="zh-CN" altLang="en-US"/>
          </a:p>
        </p:txBody>
      </p:sp>
      <p:cxnSp>
        <p:nvCxnSpPr>
          <p:cNvPr id="15" name="直接箭头连接符 14"/>
          <p:cNvCxnSpPr/>
          <p:nvPr/>
        </p:nvCxnSpPr>
        <p:spPr>
          <a:xfrm flipV="1">
            <a:off x="1069975" y="3068955"/>
            <a:ext cx="1569720" cy="2540"/>
          </a:xfrm>
          <a:prstGeom prst="straightConnector1">
            <a:avLst/>
          </a:prstGeom>
          <a:ln w="53975" cmpd="sng">
            <a:solidFill>
              <a:srgbClr val="FFFF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H="1" flipV="1">
            <a:off x="3143250" y="2853055"/>
            <a:ext cx="4892675" cy="21590"/>
          </a:xfrm>
          <a:prstGeom prst="straightConnector1">
            <a:avLst/>
          </a:prstGeom>
          <a:ln w="53975" cmpd="sng">
            <a:solidFill>
              <a:srgbClr val="FFFF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1415415" y="5589270"/>
            <a:ext cx="73742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FF0000"/>
                </a:solidFill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ea typeface="宋体" panose="02010600030101010101" pitchFamily="2" charset="-122"/>
              </a:rPr>
              <a:t>、</a:t>
            </a:r>
            <a:r>
              <a:rPr lang="zh-CN" altLang="en-US" sz="2400" b="1">
                <a:solidFill>
                  <a:srgbClr val="FF0000"/>
                </a:solidFill>
              </a:rPr>
              <a:t>以束流管的位置为</a:t>
            </a:r>
            <a:r>
              <a:rPr lang="zh-CN" altLang="en-US" sz="2400" b="1">
                <a:solidFill>
                  <a:srgbClr val="FF0000"/>
                </a:solidFill>
              </a:rPr>
              <a:t>基准</a:t>
            </a:r>
            <a:endParaRPr lang="zh-CN" altLang="en-US" sz="2400" b="1">
              <a:solidFill>
                <a:srgbClr val="FF0000"/>
              </a:solidFill>
            </a:endParaRPr>
          </a:p>
          <a:p>
            <a:r>
              <a:rPr lang="en-US" altLang="zh-CN" sz="2400" b="1">
                <a:solidFill>
                  <a:srgbClr val="FF0000"/>
                </a:solidFill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ea typeface="宋体" panose="02010600030101010101" pitchFamily="2" charset="-122"/>
              </a:rPr>
              <a:t>、在加速器端</a:t>
            </a:r>
            <a:r>
              <a:rPr lang="en-US" altLang="zh-CN" sz="2400" b="1">
                <a:solidFill>
                  <a:srgbClr val="FF0000"/>
                </a:solidFill>
                <a:ea typeface="宋体" panose="02010600030101010101" pitchFamily="2" charset="-122"/>
              </a:rPr>
              <a:t>lumical</a:t>
            </a:r>
            <a:r>
              <a:rPr lang="zh-CN" altLang="en-US" sz="2400" b="1">
                <a:solidFill>
                  <a:srgbClr val="FF0000"/>
                </a:solidFill>
                <a:ea typeface="宋体" panose="02010600030101010101" pitchFamily="2" charset="-122"/>
              </a:rPr>
              <a:t>安装电容传感器</a:t>
            </a:r>
            <a:endParaRPr lang="zh-CN" altLang="en-US" sz="2400" b="1">
              <a:solidFill>
                <a:srgbClr val="FF0000"/>
              </a:solidFill>
            </a:endParaRPr>
          </a:p>
          <a:p>
            <a:r>
              <a:rPr lang="zh-CN" altLang="en-US" sz="2400" b="1">
                <a:solidFill>
                  <a:srgbClr val="FF0000"/>
                </a:solidFill>
              </a:rPr>
              <a:t>测量精度</a:t>
            </a:r>
            <a:r>
              <a:rPr lang="en-US" altLang="zh-CN" sz="2400" b="1">
                <a:solidFill>
                  <a:srgbClr val="FF0000"/>
                </a:solidFill>
              </a:rPr>
              <a:t>2-3</a:t>
            </a:r>
            <a:r>
              <a:rPr lang="zh-CN" altLang="en-US" sz="2400" b="1">
                <a:solidFill>
                  <a:srgbClr val="FF0000"/>
                </a:solidFill>
              </a:rPr>
              <a:t>微米，但是无法测量安装时的位置误差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/>
          <p:nvPr/>
        </p:nvSpPr>
        <p:spPr bwMode="auto">
          <a:xfrm>
            <a:off x="4310898" y="2572240"/>
            <a:ext cx="357020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8800">
                <a:solidFill>
                  <a:srgbClr val="0070C0"/>
                </a:solidFill>
                <a:latin typeface="Times New Roman" panose="02020603050405020304"/>
                <a:ea typeface="楷体" panose="02010609060101010101" charset="-122"/>
                <a:cs typeface="Times New Roman" panose="02020603050405020304"/>
              </a:rPr>
              <a:t>Thanks</a:t>
            </a:r>
            <a:endParaRPr lang="zh-CN" sz="8800">
              <a:solidFill>
                <a:srgbClr val="0070C0"/>
              </a:solidFill>
              <a:latin typeface="Times New Roman" panose="02020603050405020304"/>
              <a:ea typeface="楷体" panose="02010609060101010101" charset="-122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探测器总体装配的</a:t>
            </a:r>
            <a:r>
              <a:rPr lang="zh-CN" altLang="en-US"/>
              <a:t>探讨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5280" y="1557020"/>
            <a:ext cx="11139805" cy="45135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899410" y="6296660"/>
            <a:ext cx="62204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修改相应的三维总图，轭铁增大，变为</a:t>
            </a:r>
            <a:r>
              <a:rPr lang="zh-CN" altLang="en-US"/>
              <a:t>对称式，</a:t>
            </a:r>
            <a:r>
              <a:rPr lang="en-US" altLang="zh-CN"/>
              <a:t>HCAL</a:t>
            </a:r>
            <a:r>
              <a:rPr lang="zh-CN" altLang="en-US"/>
              <a:t>增大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探测器总体装配的</a:t>
            </a:r>
            <a:r>
              <a:rPr lang="zh-CN" altLang="en-US"/>
              <a:t>探讨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5370" y="1412875"/>
            <a:ext cx="5475605" cy="51822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536180" y="908685"/>
            <a:ext cx="3779520" cy="53543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初步的安装</a:t>
            </a:r>
            <a:r>
              <a:rPr lang="zh-CN" altLang="en-US"/>
              <a:t>顺序：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轭铁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超导</a:t>
            </a:r>
            <a:r>
              <a:rPr lang="zh-CN" altLang="en-US"/>
              <a:t>线圈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H</a:t>
            </a:r>
            <a:r>
              <a:rPr lang="en-US" altLang="zh-CN"/>
              <a:t>CAL </a:t>
            </a:r>
            <a:r>
              <a:rPr lang="zh-CN" altLang="en-US"/>
              <a:t>桶部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ECAL  </a:t>
            </a:r>
            <a:r>
              <a:rPr lang="zh-CN" altLang="en-US"/>
              <a:t>桶部</a:t>
            </a:r>
            <a:endParaRPr lang="zh-CN" altLang="en-US"/>
          </a:p>
          <a:p>
            <a:endParaRPr lang="zh-CN" altLang="en-US"/>
          </a:p>
          <a:p>
            <a:r>
              <a:rPr lang="en-US" altLang="zh-CN" b="1">
                <a:solidFill>
                  <a:srgbClr val="FF0000"/>
                </a:solidFill>
              </a:rPr>
              <a:t>TPC+OTK  </a:t>
            </a:r>
            <a:r>
              <a:rPr lang="zh-CN" altLang="en-US" b="1">
                <a:solidFill>
                  <a:srgbClr val="FF0000"/>
                </a:solidFill>
              </a:rPr>
              <a:t>桶部</a:t>
            </a:r>
            <a:endParaRPr lang="en-US" altLang="zh-CN" b="1">
              <a:solidFill>
                <a:srgbClr val="FF0000"/>
              </a:solidFill>
            </a:endParaRPr>
          </a:p>
          <a:p>
            <a:endParaRPr lang="en-US" altLang="zh-CN"/>
          </a:p>
          <a:p>
            <a:r>
              <a:rPr lang="zh-CN" altLang="en-US"/>
              <a:t>束流管</a:t>
            </a:r>
            <a:endParaRPr lang="zh-CN" altLang="en-US"/>
          </a:p>
          <a:p>
            <a:endParaRPr lang="zh-CN" altLang="en-US"/>
          </a:p>
          <a:p>
            <a:r>
              <a:rPr lang="en-US" altLang="zh-CN" b="1">
                <a:solidFill>
                  <a:srgbClr val="FF0000"/>
                </a:solidFill>
              </a:rPr>
              <a:t>ECAL  </a:t>
            </a:r>
            <a:r>
              <a:rPr lang="zh-CN" altLang="en-US" b="1">
                <a:solidFill>
                  <a:srgbClr val="FF0000"/>
                </a:solidFill>
              </a:rPr>
              <a:t>端部</a:t>
            </a:r>
            <a:r>
              <a:rPr lang="en-US" altLang="zh-CN" b="1">
                <a:solidFill>
                  <a:srgbClr val="FF0000"/>
                </a:solidFill>
              </a:rPr>
              <a:t>+OTK</a:t>
            </a:r>
            <a:r>
              <a:rPr lang="zh-CN" altLang="en-US" b="1">
                <a:solidFill>
                  <a:srgbClr val="FF0000"/>
                </a:solidFill>
              </a:rPr>
              <a:t>端部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pPr algn="l">
              <a:buClrTx/>
              <a:buSzTx/>
              <a:buFontTx/>
            </a:pPr>
            <a:r>
              <a:rPr lang="zh-CN" altLang="en-US"/>
              <a:t>HCAL 端部</a:t>
            </a:r>
            <a:endParaRPr lang="zh-CN" altLang="en-US"/>
          </a:p>
          <a:p>
            <a:pPr algn="l">
              <a:buClrTx/>
              <a:buSzTx/>
              <a:buFontTx/>
            </a:pPr>
            <a:endParaRPr lang="en-US" altLang="zh-CN"/>
          </a:p>
          <a:p>
            <a:pPr algn="l">
              <a:buClrTx/>
              <a:buSzTx/>
              <a:buFontTx/>
            </a:pPr>
            <a:r>
              <a:rPr lang="zh-CN" altLang="en-US"/>
              <a:t>轭铁</a:t>
            </a:r>
            <a:r>
              <a:rPr lang="en-US" altLang="zh-CN"/>
              <a:t>   </a:t>
            </a:r>
            <a:r>
              <a:rPr lang="zh-CN" altLang="en-US"/>
              <a:t>端部</a:t>
            </a:r>
            <a:endParaRPr lang="zh-CN" altLang="en-US"/>
          </a:p>
        </p:txBody>
      </p:sp>
      <p:sp>
        <p:nvSpPr>
          <p:cNvPr id="7" name="下箭头 6"/>
          <p:cNvSpPr/>
          <p:nvPr/>
        </p:nvSpPr>
        <p:spPr>
          <a:xfrm>
            <a:off x="6888480" y="1628775"/>
            <a:ext cx="503555" cy="3960495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1180" y="1557020"/>
            <a:ext cx="5142230" cy="427736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HCAL </a:t>
            </a:r>
            <a:r>
              <a:rPr lang="zh-CN" altLang="en-US"/>
              <a:t>的吊挂</a:t>
            </a:r>
            <a:r>
              <a:rPr lang="zh-CN" altLang="en-US"/>
              <a:t>装配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943475" y="2277110"/>
            <a:ext cx="206819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轭铁</a:t>
            </a:r>
            <a:endParaRPr lang="zh-CN" altLang="en-US" sz="2400" b="1"/>
          </a:p>
          <a:p>
            <a:endParaRPr lang="zh-CN" altLang="en-US" sz="2400" b="1"/>
          </a:p>
          <a:p>
            <a:endParaRPr lang="zh-CN" altLang="en-US" sz="2400" b="1"/>
          </a:p>
          <a:p>
            <a:r>
              <a:rPr lang="en-US" altLang="zh-CN" sz="2400" b="1"/>
              <a:t>HCAL </a:t>
            </a:r>
            <a:r>
              <a:rPr lang="zh-CN" altLang="en-US" sz="2400" b="1"/>
              <a:t>桶部</a:t>
            </a:r>
            <a:endParaRPr lang="zh-CN" altLang="en-US" sz="2400" b="1"/>
          </a:p>
          <a:p>
            <a:endParaRPr lang="zh-CN" altLang="en-US" sz="2400" b="1"/>
          </a:p>
          <a:p>
            <a:endParaRPr lang="zh-CN" altLang="en-US" sz="2400" b="1"/>
          </a:p>
          <a:p>
            <a:r>
              <a:rPr lang="zh-CN" altLang="en-US" sz="2400" b="1"/>
              <a:t>连接构件</a:t>
            </a:r>
            <a:endParaRPr lang="zh-CN" altLang="en-US" sz="2400" b="1"/>
          </a:p>
        </p:txBody>
      </p:sp>
      <p:sp>
        <p:nvSpPr>
          <p:cNvPr id="9" name="右箭头 8"/>
          <p:cNvSpPr/>
          <p:nvPr/>
        </p:nvSpPr>
        <p:spPr>
          <a:xfrm>
            <a:off x="3575685" y="2421255"/>
            <a:ext cx="1224280" cy="14351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右箭头 9"/>
          <p:cNvSpPr/>
          <p:nvPr/>
        </p:nvSpPr>
        <p:spPr>
          <a:xfrm>
            <a:off x="3429000" y="3501390"/>
            <a:ext cx="1514475" cy="14351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右箭头 10"/>
          <p:cNvSpPr/>
          <p:nvPr/>
        </p:nvSpPr>
        <p:spPr>
          <a:xfrm>
            <a:off x="3359785" y="4581525"/>
            <a:ext cx="1653540" cy="14351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335" y="1122045"/>
            <a:ext cx="5302250" cy="4902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TPC+OTK  </a:t>
            </a:r>
            <a:r>
              <a:rPr lang="zh-CN" altLang="en-US"/>
              <a:t>桶部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0" y="1917065"/>
            <a:ext cx="5814060" cy="4022725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6168390" y="2132965"/>
            <a:ext cx="1296035" cy="864235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25" y="1772920"/>
            <a:ext cx="5187315" cy="4505960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1842135" y="3429000"/>
            <a:ext cx="1296035" cy="864235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超导磁体</a:t>
            </a:r>
            <a:r>
              <a:rPr lang="zh-CN" altLang="en-US"/>
              <a:t>要求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2935" y="1557020"/>
            <a:ext cx="5800090" cy="403415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247890" y="2637155"/>
            <a:ext cx="361124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超导磁铁采用热虹吸方案（</a:t>
            </a:r>
            <a:r>
              <a:rPr lang="en-US" altLang="zh-CN"/>
              <a:t>CMS</a:t>
            </a:r>
            <a:r>
              <a:rPr lang="zh-CN" altLang="en-US"/>
              <a:t>）；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需要在顶部安装一个液氦杜瓦，在超导</a:t>
            </a:r>
            <a:r>
              <a:rPr lang="zh-CN" altLang="en-US"/>
              <a:t>线圈上方</a:t>
            </a:r>
            <a:r>
              <a:rPr lang="en-US" altLang="zh-CN">
                <a:solidFill>
                  <a:srgbClr val="FF0000"/>
                </a:solidFill>
              </a:rPr>
              <a:t>10</a:t>
            </a:r>
            <a:r>
              <a:rPr lang="zh-CN" altLang="en-US">
                <a:solidFill>
                  <a:srgbClr val="FF0000"/>
                </a:solidFill>
              </a:rPr>
              <a:t>米</a:t>
            </a:r>
            <a:r>
              <a:rPr lang="zh-CN" altLang="en-US"/>
              <a:t>左右。杜瓦只在单侧有，并且不对轭铁的其他探测器产生</a:t>
            </a:r>
            <a:r>
              <a:rPr lang="zh-CN" altLang="en-US"/>
              <a:t>干涉。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390515" y="887095"/>
            <a:ext cx="22891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讨论：</a:t>
            </a:r>
            <a:r>
              <a:rPr lang="zh-CN" altLang="en-US"/>
              <a:t>宁飞鹏</a:t>
            </a: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探测器和加速器端</a:t>
            </a:r>
            <a:r>
              <a:rPr lang="zh-CN" altLang="en-US"/>
              <a:t>准直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306945" y="923925"/>
            <a:ext cx="15970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讨论：</a:t>
            </a:r>
            <a:r>
              <a:rPr lang="zh-CN" altLang="en-US"/>
              <a:t>王小龙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2935" y="1701165"/>
            <a:ext cx="10878185" cy="31540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501775" y="5270500"/>
            <a:ext cx="83381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讨论问题：</a:t>
            </a:r>
            <a:r>
              <a:rPr lang="en-US" altLang="zh-CN"/>
              <a:t>1</a:t>
            </a:r>
            <a:r>
              <a:rPr lang="zh-CN" altLang="en-US">
                <a:ea typeface="宋体" panose="02010600030101010101" pitchFamily="2" charset="-122"/>
              </a:rPr>
              <a:t>、探测器的标定和准直</a:t>
            </a:r>
            <a:r>
              <a:rPr lang="en-US" altLang="zh-CN">
                <a:ea typeface="宋体" panose="02010600030101010101" pitchFamily="2" charset="-122"/>
              </a:rPr>
              <a:t> </a:t>
            </a:r>
            <a:endParaRPr lang="en-US" altLang="zh-CN">
              <a:ea typeface="宋体" panose="02010600030101010101" pitchFamily="2" charset="-122"/>
            </a:endParaRPr>
          </a:p>
          <a:p>
            <a:r>
              <a:rPr lang="en-US" altLang="zh-CN">
                <a:ea typeface="宋体" panose="02010600030101010101" pitchFamily="2" charset="-122"/>
              </a:rPr>
              <a:t>                  </a:t>
            </a:r>
            <a:endParaRPr lang="zh-CN" altLang="en-US">
              <a:ea typeface="宋体" panose="02010600030101010101" pitchFamily="2" charset="-122"/>
            </a:endParaRPr>
          </a:p>
          <a:p>
            <a:r>
              <a:rPr lang="en-US" altLang="zh-CN">
                <a:ea typeface="宋体" panose="02010600030101010101" pitchFamily="2" charset="-122"/>
              </a:rPr>
              <a:t>                  2</a:t>
            </a:r>
            <a:r>
              <a:rPr lang="zh-CN" altLang="en-US">
                <a:ea typeface="宋体" panose="02010600030101010101" pitchFamily="2" charset="-122"/>
              </a:rPr>
              <a:t>、</a:t>
            </a:r>
            <a:r>
              <a:rPr lang="en-US" altLang="zh-CN">
                <a:ea typeface="宋体" panose="02010600030101010101" pitchFamily="2" charset="-122"/>
              </a:rPr>
              <a:t>lumical</a:t>
            </a:r>
            <a:r>
              <a:rPr lang="zh-CN" altLang="en-US">
                <a:ea typeface="宋体" panose="02010600030101010101" pitchFamily="2" charset="-122"/>
              </a:rPr>
              <a:t>的在线</a:t>
            </a:r>
            <a:r>
              <a:rPr lang="zh-CN" altLang="en-US">
                <a:ea typeface="宋体" panose="02010600030101010101" pitchFamily="2" charset="-122"/>
              </a:rPr>
              <a:t>位置监测</a:t>
            </a:r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探测器的标定和</a:t>
            </a:r>
            <a:r>
              <a:rPr lang="zh-CN" altLang="en-US"/>
              <a:t>准直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306945" y="923925"/>
            <a:ext cx="15970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讨论：</a:t>
            </a:r>
            <a:r>
              <a:rPr lang="zh-CN" altLang="en-US"/>
              <a:t>王小龙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07670" y="5733415"/>
            <a:ext cx="83381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讨论问题：</a:t>
            </a:r>
            <a:r>
              <a:rPr lang="en-US" altLang="zh-CN"/>
              <a:t>1</a:t>
            </a:r>
            <a:r>
              <a:rPr lang="zh-CN" altLang="en-US">
                <a:ea typeface="宋体" panose="02010600030101010101" pitchFamily="2" charset="-122"/>
              </a:rPr>
              <a:t>、轭铁的标定</a:t>
            </a:r>
            <a:endParaRPr lang="en-US" altLang="zh-CN">
              <a:ea typeface="宋体" panose="02010600030101010101" pitchFamily="2" charset="-122"/>
            </a:endParaRPr>
          </a:p>
          <a:p>
            <a:r>
              <a:rPr lang="en-US" altLang="zh-CN">
                <a:ea typeface="宋体" panose="02010600030101010101" pitchFamily="2" charset="-122"/>
              </a:rPr>
              <a:t>                  2</a:t>
            </a:r>
            <a:r>
              <a:rPr lang="zh-CN" altLang="en-US">
                <a:ea typeface="宋体" panose="02010600030101010101" pitchFamily="2" charset="-122"/>
              </a:rPr>
              <a:t>、束流管的标定和</a:t>
            </a:r>
            <a:r>
              <a:rPr lang="zh-CN" altLang="en-US">
                <a:ea typeface="宋体" panose="02010600030101010101" pitchFamily="2" charset="-122"/>
              </a:rPr>
              <a:t>准直</a:t>
            </a:r>
            <a:endParaRPr lang="zh-CN" altLang="en-US">
              <a:ea typeface="宋体" panose="02010600030101010101" pitchFamily="2" charset="-122"/>
            </a:endParaRPr>
          </a:p>
          <a:p>
            <a:r>
              <a:rPr lang="en-US" altLang="zh-CN">
                <a:ea typeface="宋体" panose="02010600030101010101" pitchFamily="2" charset="-122"/>
              </a:rPr>
              <a:t>                 </a:t>
            </a:r>
            <a:endParaRPr lang="zh-CN" altLang="en-US">
              <a:ea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1225" y="1557020"/>
            <a:ext cx="6291580" cy="38512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328025" y="1988820"/>
            <a:ext cx="301625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轭铁的标定，也是探测器总体的标定，需要围绕着探测器进行标定测量。在轭铁表面加工</a:t>
            </a:r>
            <a:r>
              <a:rPr lang="zh-CN" altLang="en-US"/>
              <a:t>靶标座，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激光跟踪仪位置，一层。二层可以实现顶部的</a:t>
            </a:r>
            <a:r>
              <a:rPr lang="zh-CN" altLang="en-US"/>
              <a:t>标定。</a:t>
            </a:r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探测器的标定和</a:t>
            </a:r>
            <a:r>
              <a:rPr lang="zh-CN" altLang="en-US"/>
              <a:t>准直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306945" y="923925"/>
            <a:ext cx="15970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讨论：</a:t>
            </a:r>
            <a:r>
              <a:rPr lang="zh-CN" altLang="en-US"/>
              <a:t>王小龙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501775" y="5373370"/>
            <a:ext cx="83381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讨论问题：</a:t>
            </a:r>
            <a:r>
              <a:rPr lang="en-US" altLang="zh-CN"/>
              <a:t>1</a:t>
            </a:r>
            <a:r>
              <a:rPr lang="zh-CN" altLang="en-US">
                <a:ea typeface="宋体" panose="02010600030101010101" pitchFamily="2" charset="-122"/>
              </a:rPr>
              <a:t>、轭铁的标定</a:t>
            </a:r>
            <a:endParaRPr lang="en-US" altLang="zh-CN">
              <a:ea typeface="宋体" panose="02010600030101010101" pitchFamily="2" charset="-122"/>
            </a:endParaRPr>
          </a:p>
          <a:p>
            <a:r>
              <a:rPr lang="en-US" altLang="zh-CN">
                <a:ea typeface="宋体" panose="02010600030101010101" pitchFamily="2" charset="-122"/>
              </a:rPr>
              <a:t>                  2</a:t>
            </a:r>
            <a:r>
              <a:rPr lang="zh-CN" altLang="en-US">
                <a:ea typeface="宋体" panose="02010600030101010101" pitchFamily="2" charset="-122"/>
              </a:rPr>
              <a:t>、束流管的标定和</a:t>
            </a:r>
            <a:r>
              <a:rPr lang="zh-CN" altLang="en-US">
                <a:ea typeface="宋体" panose="02010600030101010101" pitchFamily="2" charset="-122"/>
              </a:rPr>
              <a:t>准直</a:t>
            </a:r>
            <a:endParaRPr lang="zh-CN" altLang="en-US">
              <a:ea typeface="宋体" panose="02010600030101010101" pitchFamily="2" charset="-122"/>
            </a:endParaRPr>
          </a:p>
          <a:p>
            <a:r>
              <a:rPr lang="en-US" altLang="zh-CN">
                <a:ea typeface="宋体" panose="02010600030101010101" pitchFamily="2" charset="-122"/>
              </a:rPr>
              <a:t>                 </a:t>
            </a:r>
            <a:endParaRPr lang="zh-CN" altLang="en-US"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9605" y="2132965"/>
            <a:ext cx="8002905" cy="20980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015865" y="4509135"/>
            <a:ext cx="19945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束流管</a:t>
            </a:r>
            <a:r>
              <a:rPr lang="zh-CN" altLang="en-US"/>
              <a:t>要求可调</a:t>
            </a:r>
            <a:endParaRPr lang="zh-CN" altLang="en-US"/>
          </a:p>
          <a:p>
            <a:pPr algn="ctr"/>
            <a:r>
              <a:rPr lang="zh-CN" altLang="en-US"/>
              <a:t>准直精度</a:t>
            </a:r>
            <a:r>
              <a:rPr lang="en-US" altLang="zh-CN"/>
              <a:t>0.05</a:t>
            </a:r>
            <a:r>
              <a:rPr lang="en-US" altLang="zh-CN"/>
              <a:t>mm</a:t>
            </a:r>
            <a:endParaRPr lang="en-US" altLang="zh-CN"/>
          </a:p>
        </p:txBody>
      </p:sp>
      <p:cxnSp>
        <p:nvCxnSpPr>
          <p:cNvPr id="8" name="直接箭头连接符 7"/>
          <p:cNvCxnSpPr>
            <a:stCxn id="7" idx="0"/>
          </p:cNvCxnSpPr>
          <p:nvPr/>
        </p:nvCxnSpPr>
        <p:spPr>
          <a:xfrm flipH="1" flipV="1">
            <a:off x="2783205" y="3573145"/>
            <a:ext cx="3230245" cy="93599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直接箭头连接符 8"/>
          <p:cNvCxnSpPr>
            <a:stCxn id="7" idx="0"/>
          </p:cNvCxnSpPr>
          <p:nvPr/>
        </p:nvCxnSpPr>
        <p:spPr>
          <a:xfrm flipV="1">
            <a:off x="6013450" y="3501390"/>
            <a:ext cx="2962910" cy="1007745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DM4OWVjNTEwOTgzYzJlZDIyZDYyOWVjM2ViNTg1NGUifQ=="/>
  <p:tag name="resource_record_key" val="{&quot;13&quot;:[20482067]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</a:majorFont>
      <a:minorFont>
        <a:latin typeface="等线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662</Words>
  <Application>WPS 演示</Application>
  <PresentationFormat>宽屏</PresentationFormat>
  <Paragraphs>98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4" baseType="lpstr">
      <vt:lpstr>Arial</vt:lpstr>
      <vt:lpstr>宋体</vt:lpstr>
      <vt:lpstr>Wingdings</vt:lpstr>
      <vt:lpstr>Arial</vt:lpstr>
      <vt:lpstr>Times New Roman</vt:lpstr>
      <vt:lpstr>黑体</vt:lpstr>
      <vt:lpstr>楷体</vt:lpstr>
      <vt:lpstr>微软雅黑</vt:lpstr>
      <vt:lpstr>Arial Unicode MS</vt:lpstr>
      <vt:lpstr>等线 Light</vt:lpstr>
      <vt:lpstr>等线</vt:lpstr>
      <vt:lpstr>Calibri</vt:lpstr>
      <vt:lpstr>Office 主题​​</vt:lpstr>
      <vt:lpstr>PowerPoint 演示文稿</vt:lpstr>
      <vt:lpstr>探测器总体装配的探讨</vt:lpstr>
      <vt:lpstr>探测器总体装配的探讨</vt:lpstr>
      <vt:lpstr>HCAL 的吊挂装配</vt:lpstr>
      <vt:lpstr>TPC+OTK  桶部</vt:lpstr>
      <vt:lpstr>超导磁体要求</vt:lpstr>
      <vt:lpstr>探测器和加速器端准直</vt:lpstr>
      <vt:lpstr>探测器的标定和准直</vt:lpstr>
      <vt:lpstr>探测器的标定和准直</vt:lpstr>
      <vt:lpstr>lumical 在线位置监控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Lucifer</cp:lastModifiedBy>
  <cp:revision>2330</cp:revision>
  <dcterms:created xsi:type="dcterms:W3CDTF">2021-11-01T07:05:00Z</dcterms:created>
  <dcterms:modified xsi:type="dcterms:W3CDTF">2024-03-18T05:28:33Z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0361166FFC6E40CEB85B988571C2B191_12</vt:lpwstr>
  </property>
  <property fmtid="{D5CDD505-2E9C-101B-9397-08002B2CF9AE}" pid="3" name="KSOProductBuildVer">
    <vt:lpwstr>2052-12.1.0.16388</vt:lpwstr>
  </property>
</Properties>
</file>