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3"/>
  </p:notesMasterIdLst>
  <p:sldIdLst>
    <p:sldId id="257" r:id="rId2"/>
    <p:sldId id="595" r:id="rId3"/>
    <p:sldId id="591" r:id="rId4"/>
    <p:sldId id="586" r:id="rId5"/>
    <p:sldId id="589" r:id="rId6"/>
    <p:sldId id="590" r:id="rId7"/>
    <p:sldId id="592" r:id="rId8"/>
    <p:sldId id="593" r:id="rId9"/>
    <p:sldId id="587" r:id="rId10"/>
    <p:sldId id="585" r:id="rId11"/>
    <p:sldId id="594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F528F"/>
    <a:srgbClr val="8BB1F5"/>
    <a:srgbClr val="5A8B39"/>
    <a:srgbClr val="4472C4"/>
    <a:srgbClr val="0E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0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035B-4732-46DD-A2C5-E8BC06CA16E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8487C-BDCF-437E-8D5D-32A9AD38F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3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6E05E-52B5-4625-ABB7-1F4EC794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75677F-7635-44EC-A97C-8C3B813E3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E4A0C-9FC3-47D7-9BCF-018793EB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8DECE-E51C-49DD-899F-EED93F61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091B3-F7D0-46C6-90DD-9AC4C473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7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1A04A-F744-4531-A0B8-7034E8E6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94B45-1139-4BC0-AAE7-277BF838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30A07-23CD-4943-BA20-1D35A80A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EA0C3-03E4-45DF-BC22-9AB996D9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638B20-44A6-4070-B6C9-2A2D87EA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6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DA55A5-D5C0-4060-9405-44EDCDEA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8539D7-2569-4D61-8D76-2BD534AB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4A145-D699-4561-AF0F-9644CB4D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B8BCE-C7BA-4FBB-9FD6-E06839CB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18AB8-58BF-482E-B3A2-13096CF8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93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AEA10-A6D9-48DF-BD68-FC96BB79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CA458B-D541-4FC6-B6E7-21BB9A383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46532-078A-4FF5-AC58-BC8673E2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DF99F-1EF6-4155-8721-595E9066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AB57F-9848-49A4-8FF8-16684D3B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F9E6-88BB-4455-910F-3D8ACA91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7EB83-5303-43DF-8364-FDBA843C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273F8-B470-461B-B599-2CAD3A5B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31E25-64C7-4064-80E5-5E5CC2AE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B0B67-C7E5-4F7D-80DA-41CAEC46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87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B4632-BB16-4575-98B7-22E9C6B2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58060-2AD2-4203-AE4F-2B5A9423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0E25F4-423E-4C9D-8CB4-C03E5F7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FFA42-72B5-4B3C-8187-28CD6666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FB89B2-48DF-4A73-A68E-6D1ACC4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C20BC-8414-4758-AF5F-B4C25037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3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BBC04-E6E8-4AE1-AEC2-F9AA5932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A8245-7337-4C22-A0B1-7339FE10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F3DDAB-98AB-42D6-8070-22029400C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D89A2C-8E7B-4B25-A7D9-FFB3C6D8A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8E2F303-5776-4BEC-8E5B-F86015AC2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6AB277-8505-45B5-9497-CC1263F7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82DF99-26F8-4694-BEE9-297CC278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2BF456-DB82-4FB5-A564-609B498C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62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F4337-BA5E-4F8D-9E7E-0419305C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DA7BE4-7E09-4CD6-BEC2-8FD5660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5F89BE-FCCE-417A-B07E-D7285B88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E0E315-D450-4CB0-A6E0-4C641468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7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46059C-502F-4005-BAA2-3157BAA7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070C50-4DAE-4B11-908E-DE2C3283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6CAD2E-D4B5-4667-8ECD-F47E666D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D0E21-929A-4B4A-8A88-C3348881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05BF6F-5C53-4E93-B7A8-00DA3329B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455F1B-2E97-414D-AAD3-4BE9BB8B3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E1D70-78ED-4DBD-9C3F-7AAA7D7F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6E9B15-A247-47EB-8AF8-08E1658F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AEF42-B0E6-4AB4-98BE-08D42CC2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17F5-5286-47BA-A0A6-3191D549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DB0E03-42C2-4E14-8ACE-0F7C58EAF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89A61B-847A-4938-94FC-AC9FD9FDC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0EB467-2F8F-48B7-8ED1-12D7DBB7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BAADFD-8F55-4372-AA30-CB7C1A91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F2EFD-829B-4C94-BF6D-21418DF9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6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D6EBF7-970C-42AC-9E03-6F72824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6A33D7-79A5-44F5-931F-F6AEA35C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800E17-5633-4C0B-9E12-E419FED4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F844C-7A6C-4488-A0D0-CF56F3AA2AF9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BC1854-61EF-4C8C-BBBA-DB73BBD33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CB526-034D-45F3-BC76-BDFB53CA5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39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C85E757-F932-4A4A-A4B7-7FF1040BFE8A}"/>
              </a:ext>
            </a:extLst>
          </p:cNvPr>
          <p:cNvSpPr/>
          <p:nvPr/>
        </p:nvSpPr>
        <p:spPr>
          <a:xfrm>
            <a:off x="1" y="653140"/>
            <a:ext cx="1397726" cy="287382"/>
          </a:xfrm>
          <a:prstGeom prst="rect">
            <a:avLst/>
          </a:prstGeom>
          <a:solidFill>
            <a:srgbClr val="0E4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AE40B21-0CC1-498B-86F8-E2C8671D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4" y="774163"/>
            <a:ext cx="10368945" cy="60471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4C0B2F5-577E-4D09-AFCC-D031F88146BB}"/>
              </a:ext>
            </a:extLst>
          </p:cNvPr>
          <p:cNvSpPr/>
          <p:nvPr/>
        </p:nvSpPr>
        <p:spPr>
          <a:xfrm>
            <a:off x="3334871" y="653140"/>
            <a:ext cx="8857128" cy="287382"/>
          </a:xfrm>
          <a:prstGeom prst="rect">
            <a:avLst/>
          </a:prstGeom>
          <a:solidFill>
            <a:srgbClr val="0E419C"/>
          </a:solidFill>
          <a:ln>
            <a:solidFill>
              <a:srgbClr val="0E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AB0B9C-C717-4690-8AB7-603F08176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503198"/>
            <a:ext cx="1397727" cy="6020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8A94BAE-8D51-49E8-9826-6427BB8E334A}"/>
              </a:ext>
            </a:extLst>
          </p:cNvPr>
          <p:cNvSpPr txBox="1"/>
          <p:nvPr/>
        </p:nvSpPr>
        <p:spPr>
          <a:xfrm>
            <a:off x="1278742" y="3336058"/>
            <a:ext cx="9199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/>
              <a:t>CEPC </a:t>
            </a:r>
            <a:r>
              <a:rPr lang="zh-CN" altLang="en-US" sz="5400" b="1" dirty="0"/>
              <a:t>缪子探测器前端电子学</a:t>
            </a:r>
            <a:endParaRPr lang="en-US" altLang="zh-CN" sz="54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C99EBE5-F143-41ED-8860-D8F1EBEC311C}"/>
              </a:ext>
            </a:extLst>
          </p:cNvPr>
          <p:cNvSpPr txBox="1"/>
          <p:nvPr/>
        </p:nvSpPr>
        <p:spPr>
          <a:xfrm>
            <a:off x="2346307" y="4584852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entury Gothic" panose="020B0502020202020204" pitchFamily="34" charset="0"/>
              </a:rPr>
              <a:t>2024/3/18</a:t>
            </a:r>
          </a:p>
          <a:p>
            <a:r>
              <a:rPr lang="zh-CN" altLang="en-US" dirty="0">
                <a:latin typeface="Century Gothic" panose="020B0502020202020204" pitchFamily="34" charset="0"/>
              </a:rPr>
              <a:t>王曦阳</a:t>
            </a:r>
            <a:endParaRPr lang="en-US" altLang="zh-CN" dirty="0">
              <a:latin typeface="Century Gothic" panose="020B0502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56BC22-C153-41E9-A15A-94A6291D0696}"/>
              </a:ext>
            </a:extLst>
          </p:cNvPr>
          <p:cNvCxnSpPr>
            <a:cxnSpLocks/>
          </p:cNvCxnSpPr>
          <p:nvPr/>
        </p:nvCxnSpPr>
        <p:spPr>
          <a:xfrm>
            <a:off x="2271860" y="4408437"/>
            <a:ext cx="6966408" cy="0"/>
          </a:xfrm>
          <a:prstGeom prst="line">
            <a:avLst/>
          </a:prstGeom>
          <a:ln w="38100">
            <a:solidFill>
              <a:srgbClr val="0E4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9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4370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不同通道的</a:t>
            </a:r>
            <a:r>
              <a:rPr lang="en-US" altLang="zh-CN" sz="3200" b="1" dirty="0">
                <a:solidFill>
                  <a:schemeClr val="bg1"/>
                </a:solidFill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</a:rPr>
              <a:t>分布谱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E13DD1A-C55B-4B32-9893-C5CE55AD6EA2}"/>
              </a:ext>
            </a:extLst>
          </p:cNvPr>
          <p:cNvGrpSpPr/>
          <p:nvPr/>
        </p:nvGrpSpPr>
        <p:grpSpPr>
          <a:xfrm>
            <a:off x="68728" y="955549"/>
            <a:ext cx="11704172" cy="5754531"/>
            <a:chOff x="68728" y="955549"/>
            <a:chExt cx="12593906" cy="631834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A42FF31-96B4-4B0A-BBEF-CABCA5796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28" y="955549"/>
              <a:ext cx="4221343" cy="2136484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5FB1227-68DF-4EC4-BC6D-736C2AC47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0071" y="955549"/>
              <a:ext cx="4151220" cy="213648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C0FEDB3-20C0-40BE-88BB-22D68A7B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1291" y="985300"/>
              <a:ext cx="4221343" cy="2106733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82A5074-3070-4B9D-A346-FD414567C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28" y="3088531"/>
              <a:ext cx="4221343" cy="212072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C29CB00-229A-4411-93F1-55BCCAC3C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0070" y="3088531"/>
              <a:ext cx="4113200" cy="212072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9F304F6-136E-4984-AEA5-C220E213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3270" y="3092033"/>
              <a:ext cx="4259364" cy="210673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8CCA5EA-E919-4C27-BA52-19619813C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728" y="5198766"/>
              <a:ext cx="4084172" cy="207119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689542-E72F-4847-B6C9-921C69938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2900" y="5198766"/>
              <a:ext cx="4113199" cy="2075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08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闪烁体时间分辨测试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DDED28-389B-403C-AA01-3CF2C8E84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85" y="1507616"/>
            <a:ext cx="2773960" cy="2080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B4362B-2598-4569-B98E-262118998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6" y="1507616"/>
            <a:ext cx="2773960" cy="208047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FECE5D-365E-4FD5-B17A-539A55D71CFF}"/>
              </a:ext>
            </a:extLst>
          </p:cNvPr>
          <p:cNvSpPr txBox="1"/>
          <p:nvPr/>
        </p:nvSpPr>
        <p:spPr>
          <a:xfrm>
            <a:off x="5434012" y="167902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T1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C318B2D-5548-4AB4-B709-E5CA87CE83C3}"/>
              </a:ext>
            </a:extLst>
          </p:cNvPr>
          <p:cNvSpPr txBox="1"/>
          <p:nvPr/>
        </p:nvSpPr>
        <p:spPr>
          <a:xfrm>
            <a:off x="5434012" y="188258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T2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4A2D3F4-A730-47A5-89D7-83CAC18B4502}"/>
              </a:ext>
            </a:extLst>
          </p:cNvPr>
          <p:cNvSpPr txBox="1"/>
          <p:nvPr/>
        </p:nvSpPr>
        <p:spPr>
          <a:xfrm>
            <a:off x="5434012" y="209102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T3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7F6E2C0-5E12-4630-9109-0D4C81CAE830}"/>
              </a:ext>
            </a:extLst>
          </p:cNvPr>
          <p:cNvSpPr txBox="1"/>
          <p:nvPr/>
        </p:nvSpPr>
        <p:spPr>
          <a:xfrm>
            <a:off x="5434012" y="229484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T4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D135D9F-2437-4D2C-A9BE-38F7C162E135}"/>
              </a:ext>
            </a:extLst>
          </p:cNvPr>
          <p:cNvSpPr txBox="1"/>
          <p:nvPr/>
        </p:nvSpPr>
        <p:spPr>
          <a:xfrm>
            <a:off x="5434012" y="250301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T5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364640B-1349-449E-A431-72C73253EAF6}"/>
              </a:ext>
            </a:extLst>
          </p:cNvPr>
          <p:cNvSpPr txBox="1"/>
          <p:nvPr/>
        </p:nvSpPr>
        <p:spPr>
          <a:xfrm>
            <a:off x="5434012" y="270683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T6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A39B013-31D7-4B2E-BB0A-C69CCC4E2808}"/>
              </a:ext>
            </a:extLst>
          </p:cNvPr>
          <p:cNvSpPr txBox="1"/>
          <p:nvPr/>
        </p:nvSpPr>
        <p:spPr>
          <a:xfrm>
            <a:off x="5434012" y="291501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T7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2998344-0D0C-42D6-99E2-49ACD74E101D}"/>
              </a:ext>
            </a:extLst>
          </p:cNvPr>
          <p:cNvSpPr txBox="1"/>
          <p:nvPr/>
        </p:nvSpPr>
        <p:spPr>
          <a:xfrm>
            <a:off x="5434012" y="311883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T8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EC4EE2C-B16F-4302-A896-3FDC62071067}"/>
              </a:ext>
            </a:extLst>
          </p:cNvPr>
          <p:cNvCxnSpPr>
            <a:cxnSpLocks/>
          </p:cNvCxnSpPr>
          <p:nvPr/>
        </p:nvCxnSpPr>
        <p:spPr>
          <a:xfrm flipH="1">
            <a:off x="3934437" y="3287042"/>
            <a:ext cx="1571066" cy="17843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3144539C-77A4-4C1B-810E-96ABD96A3E6E}"/>
              </a:ext>
            </a:extLst>
          </p:cNvPr>
          <p:cNvSpPr txBox="1"/>
          <p:nvPr/>
        </p:nvSpPr>
        <p:spPr>
          <a:xfrm>
            <a:off x="4656038" y="33728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10cm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4FFC04F-3E67-4666-AB93-14317DBE80D4}"/>
              </a:ext>
            </a:extLst>
          </p:cNvPr>
          <p:cNvSpPr/>
          <p:nvPr/>
        </p:nvSpPr>
        <p:spPr>
          <a:xfrm>
            <a:off x="322861" y="1041888"/>
            <a:ext cx="342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逻辑触发： </a:t>
            </a:r>
            <a:r>
              <a:rPr lang="en-US" altLang="zh-CN" dirty="0"/>
              <a:t>CH1</a:t>
            </a:r>
            <a:r>
              <a:rPr lang="zh-CN" altLang="en-US" dirty="0"/>
              <a:t>与</a:t>
            </a:r>
            <a:r>
              <a:rPr lang="en-US" altLang="zh-CN" dirty="0"/>
              <a:t>CH8</a:t>
            </a:r>
            <a:r>
              <a:rPr lang="zh-CN" altLang="en-US" dirty="0"/>
              <a:t>进行符合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AD3F22E-125B-4739-816E-272E2B7DCB8B}"/>
              </a:ext>
            </a:extLst>
          </p:cNvPr>
          <p:cNvSpPr txBox="1"/>
          <p:nvPr/>
        </p:nvSpPr>
        <p:spPr>
          <a:xfrm>
            <a:off x="374276" y="2889396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塑料闪烁体</a:t>
            </a:r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×8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69C199B-DEDA-42DF-A49A-97C21706B61E}"/>
              </a:ext>
            </a:extLst>
          </p:cNvPr>
          <p:cNvSpPr txBox="1"/>
          <p:nvPr/>
        </p:nvSpPr>
        <p:spPr>
          <a:xfrm>
            <a:off x="1621173" y="1691988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前置放大器</a:t>
            </a:r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×8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8E17811-95A8-4661-84C5-A747765F52BC}"/>
              </a:ext>
            </a:extLst>
          </p:cNvPr>
          <p:cNvSpPr txBox="1"/>
          <p:nvPr/>
        </p:nvSpPr>
        <p:spPr>
          <a:xfrm>
            <a:off x="2510703" y="286072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示波器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D9785A1-C8D3-4E57-B7E1-B69F96371A15}"/>
                  </a:ext>
                </a:extLst>
              </p:cNvPr>
              <p:cNvSpPr txBox="1"/>
              <p:nvPr/>
            </p:nvSpPr>
            <p:spPr>
              <a:xfrm>
                <a:off x="6164057" y="1541715"/>
                <a:ext cx="1821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T1–T3 </a:t>
                </a:r>
                <a:r>
                  <a:rPr lang="zh-CN" altLang="en-US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D9785A1-C8D3-4E57-B7E1-B69F96371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057" y="1541715"/>
                <a:ext cx="1821717" cy="369332"/>
              </a:xfrm>
              <a:prstGeom prst="rect">
                <a:avLst/>
              </a:prstGeom>
              <a:blipFill>
                <a:blip r:embed="rId5"/>
                <a:stretch>
                  <a:fillRect l="-267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6F3EED38-4573-4060-9C89-D743E60AF24D}"/>
                  </a:ext>
                </a:extLst>
              </p:cNvPr>
              <p:cNvSpPr/>
              <p:nvPr/>
            </p:nvSpPr>
            <p:spPr>
              <a:xfrm>
                <a:off x="7985774" y="2245902"/>
                <a:ext cx="1786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6F3EED38-4573-4060-9C89-D743E60AF2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74" y="2245902"/>
                <a:ext cx="1786836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C6B5F4E-E0FE-41B3-A509-E58FA7D23101}"/>
                  </a:ext>
                </a:extLst>
              </p:cNvPr>
              <p:cNvSpPr/>
              <p:nvPr/>
            </p:nvSpPr>
            <p:spPr>
              <a:xfrm>
                <a:off x="6164057" y="2265050"/>
                <a:ext cx="18750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CN" dirty="0"/>
                        <m:t>T</m:t>
                      </m:r>
                      <m:r>
                        <m:rPr>
                          <m:nor/>
                        </m:rPr>
                        <a:rPr lang="en-US" altLang="zh-CN" dirty="0"/>
                        <m:t>1+</m:t>
                      </m:r>
                      <m:r>
                        <m:rPr>
                          <m:nor/>
                        </m:rPr>
                        <a:rPr lang="en-US" altLang="zh-CN" dirty="0"/>
                        <m:t>T</m:t>
                      </m:r>
                      <m:r>
                        <m:rPr>
                          <m:nor/>
                        </m:rPr>
                        <a:rPr lang="en-US" altLang="zh-CN" dirty="0"/>
                        <m:t>3) / 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C6B5F4E-E0FE-41B3-A509-E58FA7D23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057" y="2265050"/>
                <a:ext cx="1875000" cy="369332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3F163E6-7612-4A02-84A2-B6283C5EDC86}"/>
                  </a:ext>
                </a:extLst>
              </p:cNvPr>
              <p:cNvSpPr/>
              <p:nvPr/>
            </p:nvSpPr>
            <p:spPr>
              <a:xfrm>
                <a:off x="6164057" y="3073907"/>
                <a:ext cx="17579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3F163E6-7612-4A02-84A2-B6283C5EDC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057" y="3073907"/>
                <a:ext cx="175791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307604D9-2BEF-4DAB-AB17-F9444FD59E69}"/>
                  </a:ext>
                </a:extLst>
              </p:cNvPr>
              <p:cNvSpPr/>
              <p:nvPr/>
            </p:nvSpPr>
            <p:spPr>
              <a:xfrm>
                <a:off x="7921974" y="3066638"/>
                <a:ext cx="2441053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0−2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307604D9-2BEF-4DAB-AB17-F9444FD59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974" y="3066638"/>
                <a:ext cx="2441053" cy="4277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下 9">
            <a:extLst>
              <a:ext uri="{FF2B5EF4-FFF2-40B4-BE49-F238E27FC236}">
                <a16:creationId xmlns:a16="http://schemas.microsoft.com/office/drawing/2014/main" id="{81F8611E-8E3C-4B1D-96E8-AC070CD394C0}"/>
              </a:ext>
            </a:extLst>
          </p:cNvPr>
          <p:cNvSpPr/>
          <p:nvPr/>
        </p:nvSpPr>
        <p:spPr>
          <a:xfrm>
            <a:off x="6875235" y="1930196"/>
            <a:ext cx="335559" cy="3065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箭头: 下 40">
            <a:extLst>
              <a:ext uri="{FF2B5EF4-FFF2-40B4-BE49-F238E27FC236}">
                <a16:creationId xmlns:a16="http://schemas.microsoft.com/office/drawing/2014/main" id="{C6804225-AF65-40E2-8764-EBE8A2051496}"/>
              </a:ext>
            </a:extLst>
          </p:cNvPr>
          <p:cNvSpPr/>
          <p:nvPr/>
        </p:nvSpPr>
        <p:spPr>
          <a:xfrm>
            <a:off x="6875234" y="2723577"/>
            <a:ext cx="335559" cy="3065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D7C7386-3A91-4EAE-A31E-1CFEAE337C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275" y="3793623"/>
            <a:ext cx="3677607" cy="29372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C80E3B-A15E-4144-A7A4-17455C086D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6238" y="3791645"/>
            <a:ext cx="3564262" cy="29414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C73C06-A3E2-4A04-94EB-A9980BFFCC4D}"/>
                  </a:ext>
                </a:extLst>
              </p:cNvPr>
              <p:cNvSpPr txBox="1"/>
              <p:nvPr/>
            </p:nvSpPr>
            <p:spPr>
              <a:xfrm>
                <a:off x="8004856" y="4400497"/>
                <a:ext cx="4031873" cy="1973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/>
                  <a:t>多的光子数收集对应好的时间分辨</a:t>
                </a:r>
                <a:endParaRPr lang="en-US" altLang="zh-CN" sz="2000" dirty="0"/>
              </a:p>
              <a:p>
                <a:endParaRPr lang="en-US" altLang="zh-CN" sz="2000" dirty="0"/>
              </a:p>
              <a:p>
                <a:r>
                  <a:rPr lang="zh-CN" altLang="en-US" sz="2000" dirty="0"/>
                  <a:t>对于</a:t>
                </a:r>
                <a:r>
                  <a:rPr lang="en-US" altLang="zh-CN" sz="2000" dirty="0"/>
                  <a:t>N</a:t>
                </a:r>
                <a:r>
                  <a:rPr lang="zh-CN" altLang="en-US" sz="2000" dirty="0"/>
                  <a:t>层闪烁体的平均时间</a:t>
                </a:r>
                <a:endParaRPr lang="en-US" altLang="zh-CN" sz="2000" dirty="0"/>
              </a:p>
              <a:p>
                <a:endParaRPr lang="en-US" altLang="zh-CN" sz="20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en-US" altLang="zh-CN" sz="2000" dirty="0"/>
              </a:p>
              <a:p>
                <a:endParaRPr lang="zh-CN" altLang="en-US" sz="2000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C73C06-A3E2-4A04-94EB-A9980BFFC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856" y="4400497"/>
                <a:ext cx="4031873" cy="1973297"/>
              </a:xfrm>
              <a:prstGeom prst="rect">
                <a:avLst/>
              </a:prstGeom>
              <a:blipFill>
                <a:blip r:embed="rId12"/>
                <a:stretch>
                  <a:fillRect l="-1511" t="-2469" r="-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93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4185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CEPC</a:t>
            </a:r>
            <a:r>
              <a:rPr lang="zh-CN" altLang="en-US" sz="3200" b="1" dirty="0">
                <a:solidFill>
                  <a:schemeClr val="bg1"/>
                </a:solidFill>
              </a:rPr>
              <a:t>前端电子学测试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B0D34C9-BDB9-4FA5-AA5F-9B8639691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24" y="1119929"/>
            <a:ext cx="3694951" cy="27712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6A52CD-A0A1-4D97-94CD-B58726749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35" y="1119929"/>
            <a:ext cx="3694951" cy="2771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844DFF-319E-42AA-95D3-A6C7B627C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3" y="1119929"/>
            <a:ext cx="3694951" cy="27712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9EAEFC-179B-4718-996D-85ED20095925}"/>
              </a:ext>
            </a:extLst>
          </p:cNvPr>
          <p:cNvSpPr txBox="1"/>
          <p:nvPr/>
        </p:nvSpPr>
        <p:spPr>
          <a:xfrm>
            <a:off x="1247546" y="4472705"/>
            <a:ext cx="4230645" cy="1701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SiPM</a:t>
            </a:r>
            <a:r>
              <a:rPr lang="zh-CN" altLang="en-US" dirty="0"/>
              <a:t>增益刻度   </a:t>
            </a:r>
            <a:r>
              <a:rPr lang="zh-CN" altLang="en-US" dirty="0">
                <a:sym typeface="Wingdings" panose="05000000000000000000" pitchFamily="2" charset="2"/>
              </a:rPr>
              <a:t>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前端电子学增益刻度</a:t>
            </a:r>
            <a:r>
              <a:rPr lang="en-US" altLang="zh-CN" dirty="0"/>
              <a:t>/</a:t>
            </a:r>
            <a:r>
              <a:rPr lang="zh-CN" altLang="en-US" dirty="0"/>
              <a:t>动态范围测试 </a:t>
            </a:r>
            <a:r>
              <a:rPr lang="zh-CN" altLang="en-US" dirty="0">
                <a:sym typeface="Wingdings" panose="05000000000000000000" pitchFamily="2" charset="2"/>
              </a:rPr>
              <a:t>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前端电子学时间分辨测试 </a:t>
            </a:r>
            <a:r>
              <a:rPr lang="zh-CN" altLang="en-US" dirty="0">
                <a:sym typeface="Wingdings" panose="05000000000000000000" pitchFamily="2" charset="2"/>
              </a:rPr>
              <a:t>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暗计数对时间分辨的影响 </a:t>
            </a:r>
            <a:r>
              <a:rPr lang="zh-CN" altLang="en-US" dirty="0">
                <a:sym typeface="Wingdings" panose="05000000000000000000" pitchFamily="2" charset="2"/>
              </a:rPr>
              <a:t></a:t>
            </a:r>
            <a:endParaRPr lang="en-US" altLang="zh-CN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C48F93F-5AA6-4716-A38A-6682630C5A5B}"/>
              </a:ext>
            </a:extLst>
          </p:cNvPr>
          <p:cNvSpPr txBox="1"/>
          <p:nvPr/>
        </p:nvSpPr>
        <p:spPr>
          <a:xfrm>
            <a:off x="6335649" y="4264956"/>
            <a:ext cx="4031873" cy="2117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宇宙线测试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闪烁体探测效率测试 </a:t>
            </a:r>
            <a:r>
              <a:rPr lang="zh-CN" altLang="en-US" dirty="0">
                <a:sym typeface="Wingdings" panose="05000000000000000000" pitchFamily="2" charset="2"/>
              </a:rPr>
              <a:t>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闪烁体时间分辨测试 </a:t>
            </a:r>
            <a:r>
              <a:rPr lang="zh-CN" altLang="en-US" dirty="0">
                <a:sym typeface="Wingdings" panose="05000000000000000000" pitchFamily="2" charset="2"/>
              </a:rPr>
              <a:t>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ym typeface="Wingdings" panose="05000000000000000000" pitchFamily="2" charset="2"/>
              </a:rPr>
              <a:t>SiPM</a:t>
            </a:r>
            <a:r>
              <a:rPr lang="zh-CN" altLang="en-US" dirty="0">
                <a:sym typeface="Wingdings" panose="05000000000000000000" pitchFamily="2" charset="2"/>
              </a:rPr>
              <a:t>不同偏置电压时间分辨测试 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ym typeface="Wingdings" panose="05000000000000000000" pitchFamily="2" charset="2"/>
              </a:rPr>
              <a:t>1.5m</a:t>
            </a:r>
            <a:r>
              <a:rPr lang="zh-CN" altLang="en-US" dirty="0">
                <a:sym typeface="Wingdings" panose="05000000000000000000" pitchFamily="2" charset="2"/>
              </a:rPr>
              <a:t>长闪烁体远端时间分辨测试</a:t>
            </a:r>
            <a:endParaRPr lang="en-US" altLang="zh-CN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64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2811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SiPM</a:t>
            </a:r>
            <a:r>
              <a:rPr lang="zh-CN" altLang="en-US" sz="3200" b="1" dirty="0">
                <a:solidFill>
                  <a:schemeClr val="bg1"/>
                </a:solidFill>
              </a:rPr>
              <a:t>增益刻度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882FA20-5E55-4A33-8900-C8AD372CFF32}"/>
              </a:ext>
            </a:extLst>
          </p:cNvPr>
          <p:cNvGrpSpPr/>
          <p:nvPr/>
        </p:nvGrpSpPr>
        <p:grpSpPr>
          <a:xfrm>
            <a:off x="2255311" y="1641777"/>
            <a:ext cx="3135406" cy="1113570"/>
            <a:chOff x="2238375" y="2171698"/>
            <a:chExt cx="5229228" cy="175260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31B9672-42CE-4988-B173-AF5C3E6CF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81" t="15815" r="36147" b="18906"/>
            <a:stretch/>
          </p:blipFill>
          <p:spPr>
            <a:xfrm rot="16200000">
              <a:off x="3976688" y="433385"/>
              <a:ext cx="1752601" cy="52292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5900A3B-EE3C-4B0E-A28C-06B17233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1759" y="3495675"/>
              <a:ext cx="3722015" cy="30885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0E61C48-3BF4-42DB-A9F7-E49D236CE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0665">
              <a:off x="2295039" y="3533628"/>
              <a:ext cx="850938" cy="3088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1CB98AE-C8B4-4E66-9820-39FD6C2B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630790" y="2875644"/>
              <a:ext cx="1612849" cy="3088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2547817-5204-4727-94D7-A57545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6" t="16514" r="32168" b="20367"/>
          <a:stretch/>
        </p:blipFill>
        <p:spPr>
          <a:xfrm rot="16200000">
            <a:off x="8453673" y="411123"/>
            <a:ext cx="1113568" cy="35542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988DFF9-F694-43B5-8462-6CEB29256B24}"/>
              </a:ext>
            </a:extLst>
          </p:cNvPr>
          <p:cNvSpPr txBox="1"/>
          <p:nvPr/>
        </p:nvSpPr>
        <p:spPr>
          <a:xfrm>
            <a:off x="3379623" y="104311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SiPM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661FA26-DDC8-4505-A634-FB2FAE93D2E3}"/>
              </a:ext>
            </a:extLst>
          </p:cNvPr>
          <p:cNvSpPr txBox="1"/>
          <p:nvPr/>
        </p:nvSpPr>
        <p:spPr>
          <a:xfrm>
            <a:off x="8148682" y="104421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前端电子学</a:t>
            </a: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EDE83CF6-0FEF-4CAA-B47D-3536252A66B0}"/>
              </a:ext>
            </a:extLst>
          </p:cNvPr>
          <p:cNvSpPr/>
          <p:nvPr/>
        </p:nvSpPr>
        <p:spPr>
          <a:xfrm rot="16200000">
            <a:off x="6084263" y="1582415"/>
            <a:ext cx="580270" cy="14053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78B87EB1-F170-4F67-B3F7-16AF0E51D770}"/>
              </a:ext>
            </a:extLst>
          </p:cNvPr>
          <p:cNvSpPr/>
          <p:nvPr/>
        </p:nvSpPr>
        <p:spPr>
          <a:xfrm rot="16200000">
            <a:off x="1140207" y="1801946"/>
            <a:ext cx="580270" cy="9662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FD3DB243-53FA-4FBA-ACBF-7162E0BDDBDF}"/>
              </a:ext>
            </a:extLst>
          </p:cNvPr>
          <p:cNvSpPr/>
          <p:nvPr/>
        </p:nvSpPr>
        <p:spPr>
          <a:xfrm>
            <a:off x="8458569" y="2908501"/>
            <a:ext cx="580270" cy="9662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FC3EEE-2C62-455B-9205-A53AE6AFBA4F}"/>
              </a:ext>
            </a:extLst>
          </p:cNvPr>
          <p:cNvSpPr txBox="1"/>
          <p:nvPr/>
        </p:nvSpPr>
        <p:spPr>
          <a:xfrm>
            <a:off x="947196" y="152281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 photo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2518130-9E4C-4C28-A8C3-6AF5EE56CBA5}"/>
              </a:ext>
            </a:extLst>
          </p:cNvPr>
          <p:cNvSpPr txBox="1"/>
          <p:nvPr/>
        </p:nvSpPr>
        <p:spPr>
          <a:xfrm>
            <a:off x="5576058" y="1532022"/>
            <a:ext cx="153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 = </a:t>
            </a:r>
            <a:r>
              <a:rPr lang="en-US" altLang="zh-CN" dirty="0" err="1"/>
              <a:t>N×G×e</a:t>
            </a:r>
            <a:endParaRPr lang="en-US" altLang="zh-CN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ED20213-A9FA-46E0-9360-3F97E5F9CF56}"/>
              </a:ext>
            </a:extLst>
          </p:cNvPr>
          <p:cNvSpPr txBox="1"/>
          <p:nvPr/>
        </p:nvSpPr>
        <p:spPr>
          <a:xfrm>
            <a:off x="9138959" y="3123016"/>
            <a:ext cx="29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</a:t>
            </a:r>
            <a:r>
              <a:rPr lang="en-US" altLang="zh-CN" baseline="-25000" dirty="0"/>
              <a:t>N</a:t>
            </a:r>
            <a:r>
              <a:rPr lang="en-US" altLang="zh-CN" dirty="0"/>
              <a:t> = Q×A = N×G ×A ×e</a:t>
            </a:r>
            <a:endParaRPr lang="zh-CN" alt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09F9DC3-1961-4DB0-9D6F-105381BE2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7" y="2942553"/>
            <a:ext cx="6449798" cy="362465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8F32BC7-8039-487C-87ED-90D1311F6554}"/>
              </a:ext>
            </a:extLst>
          </p:cNvPr>
          <p:cNvSpPr txBox="1"/>
          <p:nvPr/>
        </p:nvSpPr>
        <p:spPr>
          <a:xfrm>
            <a:off x="1954767" y="3580817"/>
            <a:ext cx="654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N =1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D16700-5A66-4F1D-A233-EBEE3E3B63A9}"/>
              </a:ext>
            </a:extLst>
          </p:cNvPr>
          <p:cNvSpPr txBox="1"/>
          <p:nvPr/>
        </p:nvSpPr>
        <p:spPr>
          <a:xfrm>
            <a:off x="3095400" y="3874793"/>
            <a:ext cx="654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N =2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F2489B7-1044-4499-B27F-FEE7B2BBA9A6}"/>
              </a:ext>
            </a:extLst>
          </p:cNvPr>
          <p:cNvSpPr txBox="1"/>
          <p:nvPr/>
        </p:nvSpPr>
        <p:spPr>
          <a:xfrm>
            <a:off x="4200624" y="4135888"/>
            <a:ext cx="654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N =3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A9BB728-194B-4F8D-91DE-AC7C7AFF4C08}"/>
              </a:ext>
            </a:extLst>
          </p:cNvPr>
          <p:cNvSpPr txBox="1"/>
          <p:nvPr/>
        </p:nvSpPr>
        <p:spPr>
          <a:xfrm>
            <a:off x="2334240" y="5767968"/>
            <a:ext cx="42030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900" dirty="0"/>
              <a:t>N =1</a:t>
            </a:r>
            <a:endParaRPr lang="zh-CN" altLang="en-US" sz="9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DADD3D8-0EA8-44CF-8AD2-A00DD9572AB8}"/>
              </a:ext>
            </a:extLst>
          </p:cNvPr>
          <p:cNvSpPr txBox="1"/>
          <p:nvPr/>
        </p:nvSpPr>
        <p:spPr>
          <a:xfrm>
            <a:off x="2334240" y="5450444"/>
            <a:ext cx="42030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900" dirty="0"/>
              <a:t>N =2</a:t>
            </a:r>
            <a:endParaRPr lang="zh-CN" altLang="en-US" sz="9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35ABBE6-6DF3-4DE3-8A14-B0F8EC3A1B6A}"/>
              </a:ext>
            </a:extLst>
          </p:cNvPr>
          <p:cNvSpPr txBox="1"/>
          <p:nvPr/>
        </p:nvSpPr>
        <p:spPr>
          <a:xfrm>
            <a:off x="2334240" y="5128282"/>
            <a:ext cx="42030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900" dirty="0"/>
              <a:t>N =3</a:t>
            </a:r>
            <a:endParaRPr lang="zh-CN" altLang="en-US" sz="9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51A3A66-ADA8-4B32-A3AC-943963444EC8}"/>
              </a:ext>
            </a:extLst>
          </p:cNvPr>
          <p:cNvSpPr txBox="1"/>
          <p:nvPr/>
        </p:nvSpPr>
        <p:spPr>
          <a:xfrm>
            <a:off x="8002885" y="3950149"/>
            <a:ext cx="355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通过测量单光子幅度</a:t>
            </a:r>
            <a:r>
              <a:rPr lang="en-US" altLang="zh-CN" dirty="0"/>
              <a:t>V</a:t>
            </a:r>
            <a:r>
              <a:rPr lang="en-US" altLang="zh-CN" baseline="-25000" dirty="0"/>
              <a:t>1</a:t>
            </a:r>
            <a:r>
              <a:rPr lang="zh-CN" altLang="en-US" dirty="0"/>
              <a:t>，以及</a:t>
            </a:r>
            <a:r>
              <a:rPr lang="zh-CN" altLang="en-US" dirty="0">
                <a:solidFill>
                  <a:srgbClr val="FF0000"/>
                </a:solidFill>
              </a:rPr>
              <a:t>电荷增益系数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刻度</a:t>
            </a:r>
            <a:r>
              <a:rPr lang="en-US" altLang="zh-CN" dirty="0">
                <a:solidFill>
                  <a:srgbClr val="FF0000"/>
                </a:solidFill>
              </a:rPr>
              <a:t>SiPM</a:t>
            </a:r>
            <a:r>
              <a:rPr lang="zh-CN" altLang="en-US" dirty="0">
                <a:solidFill>
                  <a:srgbClr val="FF0000"/>
                </a:solidFill>
              </a:rPr>
              <a:t>的增益</a:t>
            </a:r>
            <a:r>
              <a:rPr lang="en-US" altLang="zh-CN" dirty="0">
                <a:solidFill>
                  <a:srgbClr val="FF0000"/>
                </a:solidFill>
              </a:rPr>
              <a:t>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59366BD-F674-411A-B19C-38423DDC0E31}"/>
              </a:ext>
            </a:extLst>
          </p:cNvPr>
          <p:cNvSpPr txBox="1"/>
          <p:nvPr/>
        </p:nvSpPr>
        <p:spPr>
          <a:xfrm>
            <a:off x="8538537" y="4703292"/>
            <a:ext cx="2843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G</a:t>
            </a:r>
            <a:r>
              <a:rPr lang="en-US" altLang="zh-CN" sz="2800" dirty="0"/>
              <a:t>  = V</a:t>
            </a:r>
            <a:r>
              <a:rPr lang="en-US" altLang="zh-CN" sz="2800" baseline="-25000" dirty="0"/>
              <a:t>1</a:t>
            </a:r>
            <a:r>
              <a:rPr lang="en-US" altLang="zh-CN" sz="2800" dirty="0"/>
              <a:t> / (</a:t>
            </a:r>
            <a:r>
              <a:rPr lang="en-US" altLang="zh-CN" sz="2800" dirty="0">
                <a:solidFill>
                  <a:srgbClr val="FF0000"/>
                </a:solidFill>
              </a:rPr>
              <a:t>A</a:t>
            </a:r>
            <a:r>
              <a:rPr lang="en-US" altLang="zh-CN" sz="2800" dirty="0"/>
              <a:t> × e )</a:t>
            </a:r>
            <a:endParaRPr lang="zh-CN" altLang="en-US" sz="28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E3D515F-D200-41D5-8122-C9C406C68391}"/>
              </a:ext>
            </a:extLst>
          </p:cNvPr>
          <p:cNvSpPr/>
          <p:nvPr/>
        </p:nvSpPr>
        <p:spPr>
          <a:xfrm>
            <a:off x="5580143" y="102766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 </a:t>
            </a:r>
            <a:r>
              <a:rPr lang="zh-CN" altLang="en-US" dirty="0"/>
              <a:t>： 单位电荷量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2F44B8E-4773-4B0E-ABF4-B43F432037D8}"/>
              </a:ext>
            </a:extLst>
          </p:cNvPr>
          <p:cNvSpPr txBox="1"/>
          <p:nvPr/>
        </p:nvSpPr>
        <p:spPr>
          <a:xfrm>
            <a:off x="8002885" y="5537135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根据信号幅度计算</a:t>
            </a:r>
            <a:r>
              <a:rPr lang="en-US" altLang="zh-CN" dirty="0"/>
              <a:t>SiPM</a:t>
            </a:r>
            <a:r>
              <a:rPr lang="zh-CN" altLang="en-US" dirty="0"/>
              <a:t>收集到的光子数</a:t>
            </a:r>
            <a:endParaRPr lang="en-US" altLang="zh-CN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BD5F6ED-A872-4100-803C-3217D8CB4E0A}"/>
              </a:ext>
            </a:extLst>
          </p:cNvPr>
          <p:cNvSpPr/>
          <p:nvPr/>
        </p:nvSpPr>
        <p:spPr>
          <a:xfrm>
            <a:off x="8399885" y="6043986"/>
            <a:ext cx="3577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N  = V</a:t>
            </a:r>
            <a:r>
              <a:rPr lang="en-US" altLang="zh-CN" sz="2800" baseline="-25000" dirty="0"/>
              <a:t>N</a:t>
            </a:r>
            <a:r>
              <a:rPr lang="en-US" altLang="zh-CN" sz="2800" dirty="0"/>
              <a:t> / (G× A × e )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311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3570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电子学增益刻度</a:t>
            </a:r>
            <a:r>
              <a:rPr lang="en-US" altLang="zh-CN" sz="3200" b="1" dirty="0">
                <a:solidFill>
                  <a:schemeClr val="bg1"/>
                </a:solidFill>
              </a:rPr>
              <a:t>_A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035111-9E35-4829-B837-008AEA4C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15" y="3079567"/>
            <a:ext cx="2343667" cy="1762125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808BE03E-A0FA-4BFC-9DFB-EABF168929C7}"/>
              </a:ext>
            </a:extLst>
          </p:cNvPr>
          <p:cNvGrpSpPr/>
          <p:nvPr/>
        </p:nvGrpSpPr>
        <p:grpSpPr>
          <a:xfrm>
            <a:off x="191215" y="1064965"/>
            <a:ext cx="11762660" cy="2014602"/>
            <a:chOff x="191215" y="1064965"/>
            <a:chExt cx="11136217" cy="176396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A53615-0BAC-4C17-80CC-97D002315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215" y="1064965"/>
              <a:ext cx="2143749" cy="176396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B9FB48A-22FB-4F16-A50B-5630C293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964" y="1064965"/>
              <a:ext cx="2393641" cy="176396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25AA016-4D43-40F8-BE2B-10E57B18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8605" y="1064965"/>
              <a:ext cx="2204113" cy="176396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A365DB1-2551-4423-A169-3F05B5C5F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2718" y="1064965"/>
              <a:ext cx="2190601" cy="176396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7F16A3C-1E98-4BF6-9B9D-9A2C8C412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36831" y="1064965"/>
              <a:ext cx="2190601" cy="17639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7272164B-5626-40CD-9297-CF571074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3657" y="3079567"/>
            <a:ext cx="2158716" cy="1762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02DCB34-C56F-46D0-B651-B2B91C3D7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2373" y="3079567"/>
            <a:ext cx="2160860" cy="1762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8B370E5-5019-4ECE-8781-8D275F737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3913" y="3263267"/>
            <a:ext cx="4063722" cy="3343790"/>
          </a:xfrm>
          <a:prstGeom prst="rect">
            <a:avLst/>
          </a:prstGeom>
        </p:spPr>
      </p:pic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B83C1378-901F-4B38-8063-01B4A0065DB8}"/>
              </a:ext>
            </a:extLst>
          </p:cNvPr>
          <p:cNvCxnSpPr>
            <a:cxnSpLocks/>
          </p:cNvCxnSpPr>
          <p:nvPr/>
        </p:nvCxnSpPr>
        <p:spPr>
          <a:xfrm flipV="1">
            <a:off x="10410825" y="3352800"/>
            <a:ext cx="0" cy="28194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95C7EB11-7F1B-4920-BC0F-6C12C0250FFB}"/>
              </a:ext>
            </a:extLst>
          </p:cNvPr>
          <p:cNvSpPr/>
          <p:nvPr/>
        </p:nvSpPr>
        <p:spPr>
          <a:xfrm>
            <a:off x="191215" y="4909503"/>
            <a:ext cx="36847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电荷增益系数</a:t>
            </a:r>
            <a:r>
              <a:rPr lang="en-US" altLang="zh-CN" dirty="0"/>
              <a:t>A : 280 ~ 329 mV / </a:t>
            </a:r>
            <a:r>
              <a:rPr lang="en-US" altLang="zh-CN" dirty="0" err="1"/>
              <a:t>pC</a:t>
            </a:r>
            <a:endParaRPr lang="en-US" altLang="zh-CN" dirty="0"/>
          </a:p>
          <a:p>
            <a:r>
              <a:rPr lang="zh-CN" altLang="en-US" dirty="0"/>
              <a:t>线性动态范围</a:t>
            </a:r>
            <a:r>
              <a:rPr lang="en-US" altLang="zh-CN" dirty="0"/>
              <a:t>:0~4 </a:t>
            </a:r>
            <a:r>
              <a:rPr lang="en-US" altLang="zh-CN" dirty="0" err="1"/>
              <a:t>pC</a:t>
            </a:r>
            <a:endParaRPr lang="zh-CN" altLang="en-US" dirty="0"/>
          </a:p>
          <a:p>
            <a:r>
              <a:rPr lang="zh-CN" altLang="en-US" dirty="0"/>
              <a:t>等效约为：</a:t>
            </a:r>
            <a:r>
              <a:rPr lang="en-US" altLang="zh-CN" dirty="0"/>
              <a:t>0 ~ 80 </a:t>
            </a:r>
            <a:r>
              <a:rPr lang="en-US" altLang="zh-CN" dirty="0" err="1"/>
              <a:t>p.e.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13442CC-22E2-41B5-87B8-D420F146C522}"/>
              </a:ext>
            </a:extLst>
          </p:cNvPr>
          <p:cNvSpPr txBox="1"/>
          <p:nvPr/>
        </p:nvSpPr>
        <p:spPr>
          <a:xfrm>
            <a:off x="191215" y="5900644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动态范围受限于运算放大器</a:t>
            </a:r>
            <a:r>
              <a:rPr lang="en-US" altLang="zh-CN" dirty="0"/>
              <a:t>AD8605</a:t>
            </a:r>
            <a:r>
              <a:rPr lang="zh-CN" altLang="en-US" dirty="0"/>
              <a:t>的压摆率</a:t>
            </a:r>
            <a:r>
              <a:rPr lang="en-US" altLang="zh-CN" dirty="0"/>
              <a:t>5 V/ us</a:t>
            </a:r>
          </a:p>
          <a:p>
            <a:r>
              <a:rPr lang="zh-CN" altLang="en-US" dirty="0"/>
              <a:t>信号幅度小于</a:t>
            </a:r>
            <a:r>
              <a:rPr lang="en-US" altLang="zh-CN" dirty="0"/>
              <a:t>1V</a:t>
            </a:r>
            <a:r>
              <a:rPr lang="zh-CN" altLang="en-US" dirty="0"/>
              <a:t>时：成形信号上升时间 </a:t>
            </a:r>
            <a:r>
              <a:rPr lang="en-US" altLang="zh-CN" dirty="0"/>
              <a:t>~ 200ns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信号幅度大于</a:t>
            </a:r>
            <a:r>
              <a:rPr lang="en-US" altLang="zh-CN" dirty="0"/>
              <a:t>1V</a:t>
            </a:r>
            <a:r>
              <a:rPr lang="zh-CN" altLang="en-US" dirty="0"/>
              <a:t>时：成形信号上升时间由运放压摆率决定。</a:t>
            </a:r>
            <a:endParaRPr lang="en-US" altLang="zh-CN" dirty="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3A4F35DE-CB4E-453B-A68D-BEA22D23D4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3688" y="5304130"/>
            <a:ext cx="4519885" cy="5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5938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SiPM</a:t>
            </a:r>
            <a:r>
              <a:rPr lang="zh-CN" altLang="en-US" sz="3200" b="1" dirty="0">
                <a:solidFill>
                  <a:schemeClr val="bg1"/>
                </a:solidFill>
              </a:rPr>
              <a:t>增益刻度</a:t>
            </a:r>
            <a:r>
              <a:rPr lang="en-US" altLang="zh-CN" sz="3200" b="1" dirty="0">
                <a:solidFill>
                  <a:schemeClr val="bg1"/>
                </a:solidFill>
              </a:rPr>
              <a:t>_V (EQR15-3030)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CB5F165-3784-45BA-A88E-13FA056D0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" y="955549"/>
            <a:ext cx="3291038" cy="184949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EA69266-BAE8-4E37-B6D3-CED1E7505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87" y="955549"/>
            <a:ext cx="3291038" cy="184949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BCBAFB3-4F61-4B96-AF00-052D1A75C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2" y="951497"/>
            <a:ext cx="3291038" cy="184949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61FE10D-1BCE-41C0-A5A3-4AB6BAB5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" y="2805045"/>
            <a:ext cx="3291038" cy="184949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9755E77-2525-4531-A156-CC4DDB020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97" y="2805044"/>
            <a:ext cx="3291038" cy="1849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1E2E1FF-6711-46CC-80AA-C28D5EF50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2" y="2800992"/>
            <a:ext cx="3291038" cy="184949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4EBC5E3-09E9-4372-BEC3-D66499885D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9" y="4650489"/>
            <a:ext cx="3291038" cy="1849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2CB0705-7806-40DB-A171-4EEDBD808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64" y="4650487"/>
            <a:ext cx="3291038" cy="1849495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A112FE73-CBB1-44C9-8999-DCC740ACE634}"/>
              </a:ext>
            </a:extLst>
          </p:cNvPr>
          <p:cNvSpPr txBox="1"/>
          <p:nvPr/>
        </p:nvSpPr>
        <p:spPr>
          <a:xfrm>
            <a:off x="2400300" y="1146507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59072A2-F221-4436-9C7A-BE716DB3F4BC}"/>
              </a:ext>
            </a:extLst>
          </p:cNvPr>
          <p:cNvSpPr txBox="1"/>
          <p:nvPr/>
        </p:nvSpPr>
        <p:spPr>
          <a:xfrm>
            <a:off x="5553065" y="1146507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FCFECE7-BF28-4B9C-BA96-FEE835E39EE7}"/>
              </a:ext>
            </a:extLst>
          </p:cNvPr>
          <p:cNvSpPr txBox="1"/>
          <p:nvPr/>
        </p:nvSpPr>
        <p:spPr>
          <a:xfrm>
            <a:off x="2400300" y="3102918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D642A85-94CA-4F16-AEC9-1F29F53CEF1F}"/>
              </a:ext>
            </a:extLst>
          </p:cNvPr>
          <p:cNvSpPr txBox="1"/>
          <p:nvPr/>
        </p:nvSpPr>
        <p:spPr>
          <a:xfrm>
            <a:off x="8929204" y="1142455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53F71C3-F6BE-41E6-86D0-7CC44DC327D5}"/>
              </a:ext>
            </a:extLst>
          </p:cNvPr>
          <p:cNvSpPr txBox="1"/>
          <p:nvPr/>
        </p:nvSpPr>
        <p:spPr>
          <a:xfrm>
            <a:off x="5548145" y="3102918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CH5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C98E6EB-4BD7-44D4-9169-512D00CF9FB0}"/>
              </a:ext>
            </a:extLst>
          </p:cNvPr>
          <p:cNvSpPr txBox="1"/>
          <p:nvPr/>
        </p:nvSpPr>
        <p:spPr>
          <a:xfrm>
            <a:off x="8929203" y="3098866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CH6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BDF44FC-458A-423A-9BBE-2AB0D49E9A4F}"/>
              </a:ext>
            </a:extLst>
          </p:cNvPr>
          <p:cNvSpPr txBox="1"/>
          <p:nvPr/>
        </p:nvSpPr>
        <p:spPr>
          <a:xfrm>
            <a:off x="2396967" y="4915551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21A7D97-D12A-46C7-AB8C-4293210C7B23}"/>
              </a:ext>
            </a:extLst>
          </p:cNvPr>
          <p:cNvSpPr txBox="1"/>
          <p:nvPr/>
        </p:nvSpPr>
        <p:spPr>
          <a:xfrm>
            <a:off x="5544812" y="4915549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CH8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8958D97E-A597-4A48-8CDB-D8B77B632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3395" y="3806013"/>
            <a:ext cx="3821489" cy="2904068"/>
          </a:xfrm>
          <a:prstGeom prst="rect">
            <a:avLst/>
          </a:prstGeom>
        </p:spPr>
      </p:pic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A88632D2-96DA-4626-8742-F61CC7D9DB7B}"/>
              </a:ext>
            </a:extLst>
          </p:cNvPr>
          <p:cNvCxnSpPr>
            <a:cxnSpLocks/>
          </p:cNvCxnSpPr>
          <p:nvPr/>
        </p:nvCxnSpPr>
        <p:spPr>
          <a:xfrm>
            <a:off x="8548382" y="4670251"/>
            <a:ext cx="281031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976B42A0-0BBA-412C-8699-A43FA84B8C9A}"/>
              </a:ext>
            </a:extLst>
          </p:cNvPr>
          <p:cNvSpPr txBox="1"/>
          <p:nvPr/>
        </p:nvSpPr>
        <p:spPr>
          <a:xfrm>
            <a:off x="10249859" y="2062328"/>
            <a:ext cx="17584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根据数据手册，在</a:t>
            </a:r>
            <a:r>
              <a:rPr lang="en-US" altLang="zh-CN" dirty="0"/>
              <a:t>36V</a:t>
            </a:r>
            <a:r>
              <a:rPr lang="zh-CN" altLang="en-US" dirty="0"/>
              <a:t>的偏置电压下，</a:t>
            </a:r>
            <a:r>
              <a:rPr lang="en-US" altLang="zh-CN" dirty="0"/>
              <a:t>EQR15</a:t>
            </a:r>
            <a:r>
              <a:rPr lang="zh-CN" altLang="en-US" dirty="0"/>
              <a:t>的增益为</a:t>
            </a:r>
            <a:r>
              <a:rPr lang="en-US" altLang="zh-CN" dirty="0"/>
              <a:t>4.0×10</a:t>
            </a:r>
            <a:r>
              <a:rPr lang="en-US" altLang="zh-CN" baseline="30000" dirty="0"/>
              <a:t>5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9223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SiPM </a:t>
            </a:r>
            <a:r>
              <a:rPr lang="zh-CN" altLang="en-US" sz="3200" b="1" dirty="0">
                <a:solidFill>
                  <a:schemeClr val="bg1"/>
                </a:solidFill>
              </a:rPr>
              <a:t>暗计数问题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8DDD06-754A-4603-A8DE-9229AAE81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282" y="927120"/>
            <a:ext cx="4328718" cy="31696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70000F-4062-40A2-988D-A89195807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282" y="4146721"/>
            <a:ext cx="4328718" cy="267091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12B2B0C-6A85-4666-95A8-329960187625}"/>
              </a:ext>
            </a:extLst>
          </p:cNvPr>
          <p:cNvSpPr/>
          <p:nvPr/>
        </p:nvSpPr>
        <p:spPr>
          <a:xfrm>
            <a:off x="7997505" y="3326372"/>
            <a:ext cx="4026715" cy="226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B59A387C-5701-439A-82EE-AB0D6C8DFAA7}"/>
              </a:ext>
            </a:extLst>
          </p:cNvPr>
          <p:cNvSpPr/>
          <p:nvPr/>
        </p:nvSpPr>
        <p:spPr>
          <a:xfrm>
            <a:off x="8014283" y="3552876"/>
            <a:ext cx="4026715" cy="226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4387D79-A5CC-4D93-BB5C-9A3948BC30D8}"/>
              </a:ext>
            </a:extLst>
          </p:cNvPr>
          <p:cNvSpPr/>
          <p:nvPr/>
        </p:nvSpPr>
        <p:spPr>
          <a:xfrm>
            <a:off x="8057626" y="6269556"/>
            <a:ext cx="4026715" cy="226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AC5B874-AB7D-40D4-9721-DFB2ABF710D1}"/>
              </a:ext>
            </a:extLst>
          </p:cNvPr>
          <p:cNvSpPr/>
          <p:nvPr/>
        </p:nvSpPr>
        <p:spPr>
          <a:xfrm>
            <a:off x="8074404" y="6496060"/>
            <a:ext cx="4026715" cy="226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D62323C1-BDA5-4A42-88B3-2C70178C4341}"/>
              </a:ext>
            </a:extLst>
          </p:cNvPr>
          <p:cNvSpPr/>
          <p:nvPr/>
        </p:nvSpPr>
        <p:spPr>
          <a:xfrm>
            <a:off x="10027640" y="990460"/>
            <a:ext cx="662731" cy="3141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A48069C1-1D65-41AD-A7CC-2F1391EAD33F}"/>
              </a:ext>
            </a:extLst>
          </p:cNvPr>
          <p:cNvSpPr/>
          <p:nvPr/>
        </p:nvSpPr>
        <p:spPr>
          <a:xfrm>
            <a:off x="9886425" y="4211691"/>
            <a:ext cx="1147894" cy="3141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1C2D1E-0119-4CCB-A224-8CF256F94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5" y="955549"/>
            <a:ext cx="6871450" cy="38616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F6EF6EC-92A0-4B76-8E0C-578A21FFA8ED}"/>
              </a:ext>
            </a:extLst>
          </p:cNvPr>
          <p:cNvSpPr txBox="1"/>
          <p:nvPr/>
        </p:nvSpPr>
        <p:spPr>
          <a:xfrm>
            <a:off x="472325" y="5008332"/>
            <a:ext cx="6013185" cy="1701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经过成形电路后，信号脉冲宽度约为</a:t>
            </a:r>
            <a:r>
              <a:rPr lang="en-US" altLang="zh-CN" dirty="0"/>
              <a:t>1us</a:t>
            </a:r>
            <a:r>
              <a:rPr lang="zh-CN" altLang="en-US" dirty="0"/>
              <a:t>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NDL EQR15-11-3030</a:t>
            </a:r>
            <a:r>
              <a:rPr lang="zh-CN" altLang="en-US" dirty="0"/>
              <a:t>型号</a:t>
            </a:r>
            <a:r>
              <a:rPr lang="en-US" altLang="zh-CN" dirty="0"/>
              <a:t>SiPM</a:t>
            </a:r>
            <a:r>
              <a:rPr lang="zh-CN" altLang="en-US" dirty="0"/>
              <a:t>的暗计数率为</a:t>
            </a:r>
            <a:r>
              <a:rPr lang="en-US" altLang="zh-CN" dirty="0"/>
              <a:t>2.25MHz</a:t>
            </a:r>
            <a:r>
              <a:rPr lang="zh-CN" altLang="en-US" dirty="0"/>
              <a:t>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过高的暗计数率会造成暗计数的堆积，影响时间分辨。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对于闪烁体远端小信号的影响更严重。</a:t>
            </a:r>
            <a:endParaRPr lang="en-US" altLang="zh-CN" dirty="0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47E76836-4FFA-4CA7-89B5-88CC96F57043}"/>
              </a:ext>
            </a:extLst>
          </p:cNvPr>
          <p:cNvSpPr/>
          <p:nvPr/>
        </p:nvSpPr>
        <p:spPr>
          <a:xfrm>
            <a:off x="1851018" y="1608138"/>
            <a:ext cx="476250" cy="2413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A4464E-245F-482A-B34B-5314697A5F10}"/>
              </a:ext>
            </a:extLst>
          </p:cNvPr>
          <p:cNvSpPr txBox="1"/>
          <p:nvPr/>
        </p:nvSpPr>
        <p:spPr>
          <a:xfrm>
            <a:off x="1547969" y="126307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暗计数堆积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11C4931D-8C20-453E-B822-46076A6838DD}"/>
              </a:ext>
            </a:extLst>
          </p:cNvPr>
          <p:cNvCxnSpPr>
            <a:cxnSpLocks/>
          </p:cNvCxnSpPr>
          <p:nvPr/>
        </p:nvCxnSpPr>
        <p:spPr>
          <a:xfrm>
            <a:off x="3819525" y="1500188"/>
            <a:ext cx="120166" cy="1575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E6E9226D-FFB3-40AA-AC4D-1A3217BF9AB3}"/>
              </a:ext>
            </a:extLst>
          </p:cNvPr>
          <p:cNvSpPr txBox="1"/>
          <p:nvPr/>
        </p:nvSpPr>
        <p:spPr>
          <a:xfrm>
            <a:off x="3216416" y="126826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双光子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869100D-99C4-4F95-AFFC-6A898369BCE2}"/>
              </a:ext>
            </a:extLst>
          </p:cNvPr>
          <p:cNvCxnSpPr>
            <a:cxnSpLocks/>
          </p:cNvCxnSpPr>
          <p:nvPr/>
        </p:nvCxnSpPr>
        <p:spPr>
          <a:xfrm flipH="1">
            <a:off x="4113475" y="1500188"/>
            <a:ext cx="91813" cy="1867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636E2E4C-C64E-4BA2-9F17-A9AF49F578CD}"/>
              </a:ext>
            </a:extLst>
          </p:cNvPr>
          <p:cNvSpPr txBox="1"/>
          <p:nvPr/>
        </p:nvSpPr>
        <p:spPr>
          <a:xfrm>
            <a:off x="4115383" y="127120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单光子</a:t>
            </a:r>
          </a:p>
        </p:txBody>
      </p:sp>
    </p:spTree>
    <p:extLst>
      <p:ext uri="{BB962C8B-B14F-4D97-AF65-F5344CB8AC3E}">
        <p14:creationId xmlns:p14="http://schemas.microsoft.com/office/powerpoint/2010/main" val="410137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电子学时间分辨测试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DED5E5-1D9D-4B99-B21E-A7964E4A7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2736444"/>
            <a:ext cx="4829176" cy="39736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F4E5FF-624C-484B-B857-B5C227C1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25" y="2736443"/>
            <a:ext cx="4829176" cy="3973636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F982BA1-8C6B-4598-8C76-D8F124E9373F}"/>
              </a:ext>
            </a:extLst>
          </p:cNvPr>
          <p:cNvCxnSpPr/>
          <p:nvPr/>
        </p:nvCxnSpPr>
        <p:spPr>
          <a:xfrm>
            <a:off x="7429500" y="3365094"/>
            <a:ext cx="0" cy="279082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01103D8-8BD3-44ED-81A9-3FE304507D5E}"/>
              </a:ext>
            </a:extLst>
          </p:cNvPr>
          <p:cNvCxnSpPr>
            <a:cxnSpLocks/>
          </p:cNvCxnSpPr>
          <p:nvPr/>
        </p:nvCxnSpPr>
        <p:spPr>
          <a:xfrm>
            <a:off x="9928225" y="5841594"/>
            <a:ext cx="0" cy="3714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FE67161-24D3-487B-ACF8-25670A6347C7}"/>
              </a:ext>
            </a:extLst>
          </p:cNvPr>
          <p:cNvCxnSpPr>
            <a:cxnSpLocks/>
          </p:cNvCxnSpPr>
          <p:nvPr/>
        </p:nvCxnSpPr>
        <p:spPr>
          <a:xfrm>
            <a:off x="10671175" y="5784444"/>
            <a:ext cx="0" cy="3714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45E94FD-133B-4586-B77F-4584C6E263F1}"/>
              </a:ext>
            </a:extLst>
          </p:cNvPr>
          <p:cNvSpPr txBox="1"/>
          <p:nvPr/>
        </p:nvSpPr>
        <p:spPr>
          <a:xfrm>
            <a:off x="7047643" y="2866103"/>
            <a:ext cx="158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1181ps@5 </a:t>
            </a:r>
            <a:r>
              <a:rPr lang="en-US" altLang="zh-CN" b="1" dirty="0" err="1">
                <a:solidFill>
                  <a:srgbClr val="FF0000"/>
                </a:solidFill>
              </a:rPr>
              <a:t>p.e.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8102B23-6DAD-4827-8DE9-2A6F51B6B705}"/>
              </a:ext>
            </a:extLst>
          </p:cNvPr>
          <p:cNvSpPr txBox="1"/>
          <p:nvPr/>
        </p:nvSpPr>
        <p:spPr>
          <a:xfrm>
            <a:off x="8643938" y="5287433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131ps@77p.e.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0345F74-0854-4213-BCDF-D137AE2C20B4}"/>
              </a:ext>
            </a:extLst>
          </p:cNvPr>
          <p:cNvSpPr txBox="1"/>
          <p:nvPr/>
        </p:nvSpPr>
        <p:spPr>
          <a:xfrm>
            <a:off x="10437809" y="5287433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171ps@99p.e.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DF5AFB-850B-46B0-BE76-A235D8F549A0}"/>
              </a:ext>
            </a:extLst>
          </p:cNvPr>
          <p:cNvSpPr/>
          <p:nvPr/>
        </p:nvSpPr>
        <p:spPr>
          <a:xfrm>
            <a:off x="3845626" y="1882158"/>
            <a:ext cx="1590675" cy="638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前置放大器</a:t>
            </a:r>
            <a:r>
              <a:rPr lang="en-US" altLang="zh-CN" sz="2000" dirty="0">
                <a:solidFill>
                  <a:schemeClr val="tx1"/>
                </a:solidFill>
              </a:rPr>
              <a:t>T2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410FAFA-713D-45A1-8FEF-AB8E3577313F}"/>
              </a:ext>
            </a:extLst>
          </p:cNvPr>
          <p:cNvSpPr/>
          <p:nvPr/>
        </p:nvSpPr>
        <p:spPr>
          <a:xfrm>
            <a:off x="374276" y="1882159"/>
            <a:ext cx="1590675" cy="638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信号发生器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EC4C71F-73B9-4880-AEEF-1D36D8E1BA69}"/>
              </a:ext>
            </a:extLst>
          </p:cNvPr>
          <p:cNvCxnSpPr>
            <a:cxnSpLocks/>
            <a:stCxn id="35" idx="3"/>
            <a:endCxn id="17" idx="1"/>
          </p:cNvCxnSpPr>
          <p:nvPr/>
        </p:nvCxnSpPr>
        <p:spPr>
          <a:xfrm flipV="1">
            <a:off x="1964951" y="2201246"/>
            <a:ext cx="188067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CF5DAD68-D10E-4E64-B6F3-C90DA2D17ABF}"/>
              </a:ext>
            </a:extLst>
          </p:cNvPr>
          <p:cNvSpPr txBox="1"/>
          <p:nvPr/>
        </p:nvSpPr>
        <p:spPr>
          <a:xfrm>
            <a:off x="2116047" y="1722221"/>
            <a:ext cx="134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 = A*10pF</a:t>
            </a:r>
            <a:endParaRPr lang="zh-CN" altLang="en-US" dirty="0"/>
          </a:p>
        </p:txBody>
      </p: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CBD8EFBA-BC54-4337-BC85-6D8C262C6BD2}"/>
              </a:ext>
            </a:extLst>
          </p:cNvPr>
          <p:cNvCxnSpPr>
            <a:cxnSpLocks/>
          </p:cNvCxnSpPr>
          <p:nvPr/>
        </p:nvCxnSpPr>
        <p:spPr>
          <a:xfrm flipV="1">
            <a:off x="701675" y="1372029"/>
            <a:ext cx="581841" cy="356504"/>
          </a:xfrm>
          <a:prstGeom prst="bentConnector3">
            <a:avLst>
              <a:gd name="adj1" fmla="val 3908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7308A66-A702-4EA3-9E1E-21CE8D19DB57}"/>
              </a:ext>
            </a:extLst>
          </p:cNvPr>
          <p:cNvCxnSpPr>
            <a:cxnSpLocks/>
          </p:cNvCxnSpPr>
          <p:nvPr/>
        </p:nvCxnSpPr>
        <p:spPr>
          <a:xfrm>
            <a:off x="1283516" y="1351144"/>
            <a:ext cx="0" cy="377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4CDF32E-37C6-48FF-850F-D94A30A383B6}"/>
              </a:ext>
            </a:extLst>
          </p:cNvPr>
          <p:cNvCxnSpPr>
            <a:cxnSpLocks/>
          </p:cNvCxnSpPr>
          <p:nvPr/>
        </p:nvCxnSpPr>
        <p:spPr>
          <a:xfrm>
            <a:off x="1264444" y="1725870"/>
            <a:ext cx="266700" cy="2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178D369C-6565-42EB-9838-4E88779C3B19}"/>
              </a:ext>
            </a:extLst>
          </p:cNvPr>
          <p:cNvCxnSpPr>
            <a:cxnSpLocks/>
          </p:cNvCxnSpPr>
          <p:nvPr/>
        </p:nvCxnSpPr>
        <p:spPr>
          <a:xfrm>
            <a:off x="607219" y="1351144"/>
            <a:ext cx="0" cy="38440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BCFD45AF-FE28-4002-9728-1815F1C35EB4}"/>
              </a:ext>
            </a:extLst>
          </p:cNvPr>
          <p:cNvSpPr/>
          <p:nvPr/>
        </p:nvSpPr>
        <p:spPr>
          <a:xfrm>
            <a:off x="235066" y="1345853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4C63C14-C2C1-4501-8F6E-D18BB10EA406}"/>
              </a:ext>
            </a:extLst>
          </p:cNvPr>
          <p:cNvSpPr/>
          <p:nvPr/>
        </p:nvSpPr>
        <p:spPr>
          <a:xfrm>
            <a:off x="3845627" y="1097373"/>
            <a:ext cx="1590675" cy="638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前置放大器</a:t>
            </a:r>
            <a:r>
              <a:rPr lang="en-US" altLang="zh-CN" sz="2000" dirty="0">
                <a:solidFill>
                  <a:schemeClr val="tx1"/>
                </a:solidFill>
              </a:rPr>
              <a:t>T1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cxnSp>
        <p:nvCxnSpPr>
          <p:cNvPr id="69" name="连接符: 肘形 68">
            <a:extLst>
              <a:ext uri="{FF2B5EF4-FFF2-40B4-BE49-F238E27FC236}">
                <a16:creationId xmlns:a16="http://schemas.microsoft.com/office/drawing/2014/main" id="{87BD4753-8858-4EE9-A808-A2A0AFEEF5EF}"/>
              </a:ext>
            </a:extLst>
          </p:cNvPr>
          <p:cNvCxnSpPr>
            <a:cxnSpLocks/>
            <a:stCxn id="35" idx="3"/>
            <a:endCxn id="71" idx="1"/>
          </p:cNvCxnSpPr>
          <p:nvPr/>
        </p:nvCxnSpPr>
        <p:spPr>
          <a:xfrm flipV="1">
            <a:off x="1964951" y="1416461"/>
            <a:ext cx="1880676" cy="784786"/>
          </a:xfrm>
          <a:prstGeom prst="bentConnector3">
            <a:avLst>
              <a:gd name="adj1" fmla="val 7765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FC1C8AD7-328E-4338-8FE8-45977E4E388B}"/>
              </a:ext>
            </a:extLst>
          </p:cNvPr>
          <p:cNvSpPr/>
          <p:nvPr/>
        </p:nvSpPr>
        <p:spPr>
          <a:xfrm>
            <a:off x="5915901" y="1097373"/>
            <a:ext cx="2263484" cy="1422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示波器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采样率</a:t>
            </a:r>
            <a:r>
              <a:rPr lang="en-US" altLang="zh-CN" dirty="0">
                <a:solidFill>
                  <a:schemeClr val="tx1"/>
                </a:solidFill>
              </a:rPr>
              <a:t>: 31.25MHz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采样深度</a:t>
            </a:r>
            <a:r>
              <a:rPr lang="en-US" altLang="zh-CN" dirty="0">
                <a:solidFill>
                  <a:schemeClr val="tx1"/>
                </a:solidFill>
              </a:rPr>
              <a:t>:1024 points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8D049281-49A7-4557-B227-834760F35A20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5436302" y="1416460"/>
            <a:ext cx="4795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AAD8E784-2420-43C3-918F-5DDDB86CD701}"/>
              </a:ext>
            </a:extLst>
          </p:cNvPr>
          <p:cNvCxnSpPr>
            <a:cxnSpLocks/>
          </p:cNvCxnSpPr>
          <p:nvPr/>
        </p:nvCxnSpPr>
        <p:spPr>
          <a:xfrm flipV="1">
            <a:off x="5436302" y="2203886"/>
            <a:ext cx="4795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9ED6FE30-3691-4698-A506-79E9744CA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008" y="1070057"/>
            <a:ext cx="2258167" cy="1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5540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暗计数噪声对时间分辨的影响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DCB0759-DCB4-4AE7-8BAC-541F5ADFB782}"/>
              </a:ext>
            </a:extLst>
          </p:cNvPr>
          <p:cNvSpPr/>
          <p:nvPr/>
        </p:nvSpPr>
        <p:spPr>
          <a:xfrm>
            <a:off x="3845626" y="1882158"/>
            <a:ext cx="1590675" cy="638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前置放大器</a:t>
            </a:r>
            <a:r>
              <a:rPr lang="en-US" altLang="zh-CN" sz="2000" dirty="0">
                <a:solidFill>
                  <a:schemeClr val="tx1"/>
                </a:solidFill>
              </a:rPr>
              <a:t>T2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FF85318-E530-48AC-AED6-F6DB6AD9ABCF}"/>
              </a:ext>
            </a:extLst>
          </p:cNvPr>
          <p:cNvSpPr/>
          <p:nvPr/>
        </p:nvSpPr>
        <p:spPr>
          <a:xfrm>
            <a:off x="374276" y="1882159"/>
            <a:ext cx="1590675" cy="638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信号发生器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1FBDCFA-13A6-4D4B-86AD-5F5E8A5FC29E}"/>
              </a:ext>
            </a:extLst>
          </p:cNvPr>
          <p:cNvCxnSpPr>
            <a:stCxn id="17" idx="3"/>
            <a:endCxn id="16" idx="1"/>
          </p:cNvCxnSpPr>
          <p:nvPr/>
        </p:nvCxnSpPr>
        <p:spPr>
          <a:xfrm flipV="1">
            <a:off x="1964951" y="2201246"/>
            <a:ext cx="188067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D422A71-0F0E-4652-80CF-3A64820BAA2B}"/>
              </a:ext>
            </a:extLst>
          </p:cNvPr>
          <p:cNvSpPr txBox="1"/>
          <p:nvPr/>
        </p:nvSpPr>
        <p:spPr>
          <a:xfrm>
            <a:off x="2116047" y="1722221"/>
            <a:ext cx="134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 = A*10pF</a:t>
            </a:r>
            <a:endParaRPr lang="zh-CN" altLang="en-US" dirty="0"/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C45C69CC-FE3C-4599-AB05-9040751699E2}"/>
              </a:ext>
            </a:extLst>
          </p:cNvPr>
          <p:cNvCxnSpPr>
            <a:cxnSpLocks/>
          </p:cNvCxnSpPr>
          <p:nvPr/>
        </p:nvCxnSpPr>
        <p:spPr>
          <a:xfrm flipV="1">
            <a:off x="701675" y="1372029"/>
            <a:ext cx="581841" cy="356504"/>
          </a:xfrm>
          <a:prstGeom prst="bentConnector3">
            <a:avLst>
              <a:gd name="adj1" fmla="val 3908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C8D9DFD-48F6-4057-A419-9948DC223992}"/>
              </a:ext>
            </a:extLst>
          </p:cNvPr>
          <p:cNvCxnSpPr>
            <a:cxnSpLocks/>
          </p:cNvCxnSpPr>
          <p:nvPr/>
        </p:nvCxnSpPr>
        <p:spPr>
          <a:xfrm>
            <a:off x="1283516" y="1351144"/>
            <a:ext cx="0" cy="377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79AF491-17CD-470A-BDDE-6853E1AD4E86}"/>
              </a:ext>
            </a:extLst>
          </p:cNvPr>
          <p:cNvCxnSpPr>
            <a:cxnSpLocks/>
          </p:cNvCxnSpPr>
          <p:nvPr/>
        </p:nvCxnSpPr>
        <p:spPr>
          <a:xfrm>
            <a:off x="1264444" y="1725870"/>
            <a:ext cx="266700" cy="2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E6E0A89-38BA-4244-81F9-C2D385578B8E}"/>
              </a:ext>
            </a:extLst>
          </p:cNvPr>
          <p:cNvCxnSpPr>
            <a:cxnSpLocks/>
          </p:cNvCxnSpPr>
          <p:nvPr/>
        </p:nvCxnSpPr>
        <p:spPr>
          <a:xfrm>
            <a:off x="607219" y="1351144"/>
            <a:ext cx="0" cy="38440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D3B07FA3-3A05-4808-B082-910C43FB89C3}"/>
              </a:ext>
            </a:extLst>
          </p:cNvPr>
          <p:cNvSpPr/>
          <p:nvPr/>
        </p:nvSpPr>
        <p:spPr>
          <a:xfrm>
            <a:off x="235066" y="1345853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374181B-389E-437E-B8EF-381DFE3D7EF2}"/>
              </a:ext>
            </a:extLst>
          </p:cNvPr>
          <p:cNvSpPr/>
          <p:nvPr/>
        </p:nvSpPr>
        <p:spPr>
          <a:xfrm>
            <a:off x="3845627" y="1097373"/>
            <a:ext cx="1590675" cy="638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前置放大器</a:t>
            </a:r>
            <a:r>
              <a:rPr lang="en-US" altLang="zh-CN" sz="2000" dirty="0">
                <a:solidFill>
                  <a:schemeClr val="tx1"/>
                </a:solidFill>
              </a:rPr>
              <a:t>T1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002997B8-BE81-4AF7-A662-00481F372643}"/>
              </a:ext>
            </a:extLst>
          </p:cNvPr>
          <p:cNvCxnSpPr>
            <a:stCxn id="17" idx="3"/>
            <a:endCxn id="25" idx="1"/>
          </p:cNvCxnSpPr>
          <p:nvPr/>
        </p:nvCxnSpPr>
        <p:spPr>
          <a:xfrm flipV="1">
            <a:off x="1964951" y="1416461"/>
            <a:ext cx="1880676" cy="784786"/>
          </a:xfrm>
          <a:prstGeom prst="bentConnector3">
            <a:avLst>
              <a:gd name="adj1" fmla="val 7765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666F85ED-21C2-4FD9-B24D-2F66579C3263}"/>
              </a:ext>
            </a:extLst>
          </p:cNvPr>
          <p:cNvSpPr/>
          <p:nvPr/>
        </p:nvSpPr>
        <p:spPr>
          <a:xfrm>
            <a:off x="5915901" y="1097373"/>
            <a:ext cx="2263484" cy="1422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示波器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采样率</a:t>
            </a:r>
            <a:r>
              <a:rPr lang="en-US" altLang="zh-CN" dirty="0">
                <a:solidFill>
                  <a:schemeClr val="tx1"/>
                </a:solidFill>
              </a:rPr>
              <a:t>: 31.25MHz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采样深度</a:t>
            </a:r>
            <a:r>
              <a:rPr lang="en-US" altLang="zh-CN" dirty="0">
                <a:solidFill>
                  <a:schemeClr val="tx1"/>
                </a:solidFill>
              </a:rPr>
              <a:t>:1024 points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E85DA85-514A-45D8-A328-C8E9349E3A5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5436302" y="1416460"/>
            <a:ext cx="4795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5C15570-4D5C-439A-AA9E-1B920E5630A3}"/>
              </a:ext>
            </a:extLst>
          </p:cNvPr>
          <p:cNvCxnSpPr>
            <a:cxnSpLocks/>
          </p:cNvCxnSpPr>
          <p:nvPr/>
        </p:nvCxnSpPr>
        <p:spPr>
          <a:xfrm flipV="1">
            <a:off x="5436302" y="2203886"/>
            <a:ext cx="4795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肘形 33">
            <a:extLst>
              <a:ext uri="{FF2B5EF4-FFF2-40B4-BE49-F238E27FC236}">
                <a16:creationId xmlns:a16="http://schemas.microsoft.com/office/drawing/2014/main" id="{C773980F-95D6-4AE1-9C14-E39B13F5A983}"/>
              </a:ext>
            </a:extLst>
          </p:cNvPr>
          <p:cNvCxnSpPr>
            <a:cxnSpLocks/>
            <a:stCxn id="36" idx="3"/>
            <a:endCxn id="25" idx="1"/>
          </p:cNvCxnSpPr>
          <p:nvPr/>
        </p:nvCxnSpPr>
        <p:spPr>
          <a:xfrm flipV="1">
            <a:off x="1953045" y="1416461"/>
            <a:ext cx="1892582" cy="1404111"/>
          </a:xfrm>
          <a:prstGeom prst="bentConnector3">
            <a:avLst>
              <a:gd name="adj1" fmla="val 7717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1B4C5D0C-D0C1-4EBD-BE2F-A9A497225211}"/>
              </a:ext>
            </a:extLst>
          </p:cNvPr>
          <p:cNvSpPr/>
          <p:nvPr/>
        </p:nvSpPr>
        <p:spPr>
          <a:xfrm>
            <a:off x="857630" y="2597360"/>
            <a:ext cx="1095415" cy="4464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SiPM1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cxnSp>
        <p:nvCxnSpPr>
          <p:cNvPr id="39" name="连接符: 肘形 38">
            <a:extLst>
              <a:ext uri="{FF2B5EF4-FFF2-40B4-BE49-F238E27FC236}">
                <a16:creationId xmlns:a16="http://schemas.microsoft.com/office/drawing/2014/main" id="{84E400F0-8635-43E8-B868-F6CBA05F8A35}"/>
              </a:ext>
            </a:extLst>
          </p:cNvPr>
          <p:cNvCxnSpPr>
            <a:cxnSpLocks/>
            <a:stCxn id="42" idx="3"/>
            <a:endCxn id="16" idx="1"/>
          </p:cNvCxnSpPr>
          <p:nvPr/>
        </p:nvCxnSpPr>
        <p:spPr>
          <a:xfrm flipV="1">
            <a:off x="1953045" y="2201246"/>
            <a:ext cx="1892581" cy="1115682"/>
          </a:xfrm>
          <a:prstGeom prst="bentConnector3">
            <a:avLst>
              <a:gd name="adj1" fmla="val 8774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8E21922A-DCDC-42E4-BA2D-51538677EF67}"/>
              </a:ext>
            </a:extLst>
          </p:cNvPr>
          <p:cNvSpPr/>
          <p:nvPr/>
        </p:nvSpPr>
        <p:spPr>
          <a:xfrm>
            <a:off x="857630" y="3093716"/>
            <a:ext cx="1095415" cy="4464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SiPM2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B712B3CD-A5C3-408B-A036-F9A83E20A9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4" y="3806104"/>
            <a:ext cx="5770605" cy="291108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B04B347-A081-4E97-B599-254CE0AC4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29" y="2736441"/>
            <a:ext cx="4917281" cy="3980746"/>
          </a:xfrm>
          <a:prstGeom prst="rect">
            <a:avLst/>
          </a:prstGeom>
        </p:spPr>
      </p:pic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F4F25320-85D5-4A93-B0B5-0595E7788D15}"/>
              </a:ext>
            </a:extLst>
          </p:cNvPr>
          <p:cNvCxnSpPr>
            <a:cxnSpLocks/>
          </p:cNvCxnSpPr>
          <p:nvPr/>
        </p:nvCxnSpPr>
        <p:spPr>
          <a:xfrm flipV="1">
            <a:off x="9472569" y="5262725"/>
            <a:ext cx="0" cy="8626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A14C503-4886-49B5-95C3-86B9CC4D71EB}"/>
              </a:ext>
            </a:extLst>
          </p:cNvPr>
          <p:cNvCxnSpPr>
            <a:cxnSpLocks/>
          </p:cNvCxnSpPr>
          <p:nvPr/>
        </p:nvCxnSpPr>
        <p:spPr>
          <a:xfrm flipH="1">
            <a:off x="7348756" y="5262725"/>
            <a:ext cx="2123814" cy="556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3B7FBCC0-5819-48F0-BA30-79C0E6AD72A7}"/>
              </a:ext>
            </a:extLst>
          </p:cNvPr>
          <p:cNvSpPr txBox="1"/>
          <p:nvPr/>
        </p:nvSpPr>
        <p:spPr>
          <a:xfrm>
            <a:off x="9263350" y="4785339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2000ps@35p.e.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043D20A6-6FAA-417E-A0C3-1B19A94D3231}"/>
              </a:ext>
            </a:extLst>
          </p:cNvPr>
          <p:cNvSpPr/>
          <p:nvPr/>
        </p:nvSpPr>
        <p:spPr>
          <a:xfrm>
            <a:off x="2899335" y="6084684"/>
            <a:ext cx="1722999" cy="3141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D982BC7-1B31-4FEE-9E7E-16ED7EC854A3}"/>
              </a:ext>
            </a:extLst>
          </p:cNvPr>
          <p:cNvSpPr txBox="1"/>
          <p:nvPr/>
        </p:nvSpPr>
        <p:spPr>
          <a:xfrm>
            <a:off x="3404639" y="569405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暗计数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AA9A5A6C-4C8C-4356-8580-5293FD7D24A2}"/>
              </a:ext>
            </a:extLst>
          </p:cNvPr>
          <p:cNvSpPr/>
          <p:nvPr/>
        </p:nvSpPr>
        <p:spPr>
          <a:xfrm>
            <a:off x="1835332" y="5113372"/>
            <a:ext cx="404807" cy="12854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52BA5CA-4FAD-4EE4-BFD2-082F44FB39A1}"/>
              </a:ext>
            </a:extLst>
          </p:cNvPr>
          <p:cNvSpPr txBox="1"/>
          <p:nvPr/>
        </p:nvSpPr>
        <p:spPr>
          <a:xfrm>
            <a:off x="1791278" y="472531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信号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F2745DE-59BB-49BB-B84B-3D9D484E4DED}"/>
              </a:ext>
            </a:extLst>
          </p:cNvPr>
          <p:cNvSpPr txBox="1"/>
          <p:nvPr/>
        </p:nvSpPr>
        <p:spPr>
          <a:xfrm>
            <a:off x="8241266" y="1043005"/>
            <a:ext cx="3971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在低采样率、慢上升时间下，暗计数噪声对定时精度由很大的影响。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降低</a:t>
            </a:r>
            <a:r>
              <a:rPr lang="en-US" altLang="zh-CN" dirty="0">
                <a:solidFill>
                  <a:srgbClr val="FF0000"/>
                </a:solidFill>
              </a:rPr>
              <a:t>SiPM</a:t>
            </a:r>
            <a:r>
              <a:rPr lang="zh-CN" altLang="en-US" dirty="0">
                <a:solidFill>
                  <a:srgbClr val="FF0000"/>
                </a:solidFill>
              </a:rPr>
              <a:t>的偏压</a:t>
            </a:r>
            <a:r>
              <a:rPr lang="zh-CN" altLang="en-US" dirty="0"/>
              <a:t>可以减少暗计数与串扰，但同时增益也会降低，需要对不同偏压下</a:t>
            </a:r>
            <a:r>
              <a:rPr lang="en-US" altLang="zh-CN" dirty="0"/>
              <a:t>SiPM</a:t>
            </a:r>
            <a:r>
              <a:rPr lang="zh-CN" altLang="en-US" dirty="0"/>
              <a:t>的时间分辨进行测试。</a:t>
            </a:r>
          </a:p>
        </p:txBody>
      </p:sp>
    </p:spTree>
    <p:extLst>
      <p:ext uri="{BB962C8B-B14F-4D97-AF65-F5344CB8AC3E}">
        <p14:creationId xmlns:p14="http://schemas.microsoft.com/office/powerpoint/2010/main" val="96466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4E99FFA5-E0BD-4897-B175-7333213FB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76" y="3789723"/>
            <a:ext cx="5653668" cy="2940121"/>
          </a:xfrm>
          <a:prstGeom prst="rect">
            <a:avLst/>
          </a:prstGeom>
        </p:spPr>
      </p:pic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6773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闪烁体探测效率测试</a:t>
            </a:r>
            <a:r>
              <a:rPr lang="en-US" altLang="zh-CN" sz="3200" b="1" dirty="0">
                <a:solidFill>
                  <a:schemeClr val="bg1"/>
                </a:solidFill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</a:rPr>
              <a:t>宇宙线测试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5E7BAA3-6554-4546-9AAA-53E98491F06F}"/>
              </a:ext>
            </a:extLst>
          </p:cNvPr>
          <p:cNvGrpSpPr/>
          <p:nvPr/>
        </p:nvGrpSpPr>
        <p:grpSpPr>
          <a:xfrm>
            <a:off x="374276" y="1507616"/>
            <a:ext cx="5653669" cy="2080470"/>
            <a:chOff x="374276" y="1123950"/>
            <a:chExt cx="5653669" cy="208047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2DDED28-389B-403C-AA01-3CF2C8E8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85" y="1123950"/>
              <a:ext cx="2773960" cy="208047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DB4362B-2598-4569-B98E-262118998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76" y="1123950"/>
              <a:ext cx="2773960" cy="208047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EFECE5D-365E-4FD5-B17A-539A55D71CFF}"/>
                </a:ext>
              </a:extLst>
            </p:cNvPr>
            <p:cNvSpPr txBox="1"/>
            <p:nvPr/>
          </p:nvSpPr>
          <p:spPr>
            <a:xfrm>
              <a:off x="5434012" y="129536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T1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C318B2D-5548-4AB4-B709-E5CA87CE83C3}"/>
                </a:ext>
              </a:extLst>
            </p:cNvPr>
            <p:cNvSpPr txBox="1"/>
            <p:nvPr/>
          </p:nvSpPr>
          <p:spPr>
            <a:xfrm>
              <a:off x="5434012" y="149891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T2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4A2D3F4-A730-47A5-89D7-83CAC18B4502}"/>
                </a:ext>
              </a:extLst>
            </p:cNvPr>
            <p:cNvSpPr txBox="1"/>
            <p:nvPr/>
          </p:nvSpPr>
          <p:spPr>
            <a:xfrm>
              <a:off x="5434012" y="170735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T3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7F6E2C0-5E12-4630-9109-0D4C81CAE830}"/>
                </a:ext>
              </a:extLst>
            </p:cNvPr>
            <p:cNvSpPr txBox="1"/>
            <p:nvPr/>
          </p:nvSpPr>
          <p:spPr>
            <a:xfrm>
              <a:off x="5434012" y="191117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T4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D135D9F-2437-4D2C-A9BE-38F7C162E135}"/>
                </a:ext>
              </a:extLst>
            </p:cNvPr>
            <p:cNvSpPr txBox="1"/>
            <p:nvPr/>
          </p:nvSpPr>
          <p:spPr>
            <a:xfrm>
              <a:off x="5434012" y="211935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T5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364640B-1349-449E-A431-72C73253EAF6}"/>
                </a:ext>
              </a:extLst>
            </p:cNvPr>
            <p:cNvSpPr txBox="1"/>
            <p:nvPr/>
          </p:nvSpPr>
          <p:spPr>
            <a:xfrm>
              <a:off x="5434012" y="232317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T6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A39B013-31D7-4B2E-BB0A-C69CCC4E2808}"/>
                </a:ext>
              </a:extLst>
            </p:cNvPr>
            <p:cNvSpPr txBox="1"/>
            <p:nvPr/>
          </p:nvSpPr>
          <p:spPr>
            <a:xfrm>
              <a:off x="5434012" y="253134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T7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2998344-0D0C-42D6-99E2-49ACD74E101D}"/>
                </a:ext>
              </a:extLst>
            </p:cNvPr>
            <p:cNvSpPr txBox="1"/>
            <p:nvPr/>
          </p:nvSpPr>
          <p:spPr>
            <a:xfrm>
              <a:off x="5434012" y="273516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T8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5CB856A-1D61-48F2-901E-46149506CE3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66" y="988715"/>
            <a:ext cx="5227458" cy="322156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5E96D2-8DBF-41B8-8386-59608B92E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944" y="4247441"/>
            <a:ext cx="4739780" cy="2314846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EC4EE2C-B16F-4302-A896-3FDC62071067}"/>
              </a:ext>
            </a:extLst>
          </p:cNvPr>
          <p:cNvCxnSpPr>
            <a:cxnSpLocks/>
          </p:cNvCxnSpPr>
          <p:nvPr/>
        </p:nvCxnSpPr>
        <p:spPr>
          <a:xfrm flipH="1">
            <a:off x="3934437" y="3287042"/>
            <a:ext cx="1571066" cy="17843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3144539C-77A4-4C1B-810E-96ABD96A3E6E}"/>
              </a:ext>
            </a:extLst>
          </p:cNvPr>
          <p:cNvSpPr txBox="1"/>
          <p:nvPr/>
        </p:nvSpPr>
        <p:spPr>
          <a:xfrm>
            <a:off x="4656038" y="33728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10cm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4FFC04F-3E67-4666-AB93-14317DBE80D4}"/>
              </a:ext>
            </a:extLst>
          </p:cNvPr>
          <p:cNvSpPr/>
          <p:nvPr/>
        </p:nvSpPr>
        <p:spPr>
          <a:xfrm>
            <a:off x="322861" y="1041888"/>
            <a:ext cx="342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逻辑触发： </a:t>
            </a:r>
            <a:r>
              <a:rPr lang="en-US" altLang="zh-CN" dirty="0"/>
              <a:t>CH1</a:t>
            </a:r>
            <a:r>
              <a:rPr lang="zh-CN" altLang="en-US" dirty="0"/>
              <a:t>与</a:t>
            </a:r>
            <a:r>
              <a:rPr lang="en-US" altLang="zh-CN" dirty="0"/>
              <a:t>CH8</a:t>
            </a:r>
            <a:r>
              <a:rPr lang="zh-CN" altLang="en-US" dirty="0"/>
              <a:t>进行符合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6FDEA4D-2230-43D0-B321-A52047950D4A}"/>
              </a:ext>
            </a:extLst>
          </p:cNvPr>
          <p:cNvCxnSpPr>
            <a:cxnSpLocks/>
          </p:cNvCxnSpPr>
          <p:nvPr/>
        </p:nvCxnSpPr>
        <p:spPr>
          <a:xfrm flipV="1">
            <a:off x="2417427" y="4058614"/>
            <a:ext cx="0" cy="240233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E060F25D-6510-48C8-9F38-9D5723774B9B}"/>
              </a:ext>
            </a:extLst>
          </p:cNvPr>
          <p:cNvSpPr txBox="1"/>
          <p:nvPr/>
        </p:nvSpPr>
        <p:spPr>
          <a:xfrm>
            <a:off x="2438248" y="498085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10 </a:t>
            </a:r>
            <a:r>
              <a:rPr lang="en-US" altLang="zh-CN" b="1" dirty="0" err="1">
                <a:solidFill>
                  <a:srgbClr val="FF0000"/>
                </a:solidFill>
              </a:rPr>
              <a:t>p.e.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4AC8430E-A7B9-428F-AC6B-EF27957C190D}"/>
              </a:ext>
            </a:extLst>
          </p:cNvPr>
          <p:cNvSpPr/>
          <p:nvPr/>
        </p:nvSpPr>
        <p:spPr>
          <a:xfrm>
            <a:off x="7105518" y="5573497"/>
            <a:ext cx="363134" cy="9060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4B1E5ADB-2BD1-40DA-8336-14A2A77752B7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6968887" y="5116296"/>
            <a:ext cx="318198" cy="457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F2AB94C2-E1DE-40EF-9BB8-1B9E921FBAA2}"/>
              </a:ext>
            </a:extLst>
          </p:cNvPr>
          <p:cNvSpPr txBox="1"/>
          <p:nvPr/>
        </p:nvSpPr>
        <p:spPr>
          <a:xfrm>
            <a:off x="6164057" y="4519189"/>
            <a:ext cx="91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暗计数</a:t>
            </a:r>
            <a:r>
              <a:rPr lang="en-US" altLang="zh-CN" dirty="0">
                <a:solidFill>
                  <a:srgbClr val="FF0000"/>
                </a:solidFill>
              </a:rPr>
              <a:t>1~3p.e.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CF87649-ABAA-41D9-9EA3-9246FBD796D7}"/>
              </a:ext>
            </a:extLst>
          </p:cNvPr>
          <p:cNvSpPr txBox="1"/>
          <p:nvPr/>
        </p:nvSpPr>
        <p:spPr>
          <a:xfrm>
            <a:off x="6621393" y="1199546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示波器进行符合时，会出现小概率的误触发</a:t>
            </a:r>
            <a:endParaRPr lang="en-US" altLang="zh-CN" dirty="0"/>
          </a:p>
          <a:p>
            <a:r>
              <a:rPr lang="en-US" altLang="zh-CN" dirty="0"/>
              <a:t>(</a:t>
            </a:r>
            <a:r>
              <a:rPr lang="zh-CN" altLang="en-US" dirty="0"/>
              <a:t>暗计数符合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AD3F22E-125B-4739-816E-272E2B7DCB8B}"/>
              </a:ext>
            </a:extLst>
          </p:cNvPr>
          <p:cNvSpPr txBox="1"/>
          <p:nvPr/>
        </p:nvSpPr>
        <p:spPr>
          <a:xfrm>
            <a:off x="374276" y="2889396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塑料闪烁体</a:t>
            </a:r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×8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69C199B-DEDA-42DF-A49A-97C21706B61E}"/>
              </a:ext>
            </a:extLst>
          </p:cNvPr>
          <p:cNvSpPr txBox="1"/>
          <p:nvPr/>
        </p:nvSpPr>
        <p:spPr>
          <a:xfrm>
            <a:off x="1621173" y="1691988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前置放大器</a:t>
            </a:r>
            <a:r>
              <a:rPr lang="en-US" altLang="zh-CN" sz="1400" dirty="0">
                <a:solidFill>
                  <a:srgbClr val="FF0000"/>
                </a:solidFill>
                <a:highlight>
                  <a:srgbClr val="FFFF00"/>
                </a:highlight>
              </a:rPr>
              <a:t>×8</a:t>
            </a:r>
            <a:endParaRPr lang="zh-CN" alt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8E17811-95A8-4661-84C5-A747765F52BC}"/>
              </a:ext>
            </a:extLst>
          </p:cNvPr>
          <p:cNvSpPr txBox="1"/>
          <p:nvPr/>
        </p:nvSpPr>
        <p:spPr>
          <a:xfrm>
            <a:off x="2510703" y="286072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示波器</a:t>
            </a: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AF3BAA29-7F81-4351-B3E0-F7D87A2549C0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3902994" y="5573497"/>
            <a:ext cx="159539" cy="33673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54DE4600-E67C-4948-846C-753799EE89C3}"/>
              </a:ext>
            </a:extLst>
          </p:cNvPr>
          <p:cNvSpPr txBox="1"/>
          <p:nvPr/>
        </p:nvSpPr>
        <p:spPr>
          <a:xfrm>
            <a:off x="2933818" y="5910228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rgbClr val="FF00FF"/>
                </a:solidFill>
              </a:rPr>
              <a:t>闪烁体与</a:t>
            </a:r>
            <a:r>
              <a:rPr lang="en-US" altLang="zh-CN" sz="1200" b="1" dirty="0">
                <a:solidFill>
                  <a:srgbClr val="FF00FF"/>
                </a:solidFill>
              </a:rPr>
              <a:t>SiPM</a:t>
            </a:r>
            <a:r>
              <a:rPr lang="zh-CN" altLang="en-US" sz="1200" b="1" dirty="0">
                <a:solidFill>
                  <a:srgbClr val="FF00FF"/>
                </a:solidFill>
              </a:rPr>
              <a:t>的耦合不好</a:t>
            </a:r>
          </a:p>
        </p:txBody>
      </p:sp>
    </p:spTree>
    <p:extLst>
      <p:ext uri="{BB962C8B-B14F-4D97-AF65-F5344CB8AC3E}">
        <p14:creationId xmlns:p14="http://schemas.microsoft.com/office/powerpoint/2010/main" val="3819476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127509</TotalTime>
  <Words>610</Words>
  <Application>Microsoft Office PowerPoint</Application>
  <PresentationFormat>宽屏</PresentationFormat>
  <Paragraphs>127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等线</vt:lpstr>
      <vt:lpstr>黑体</vt:lpstr>
      <vt:lpstr>楷体</vt:lpstr>
      <vt:lpstr>Arial</vt:lpstr>
      <vt:lpstr>Cambria Math</vt:lpstr>
      <vt:lpstr>Century Gothic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傅 永鸿</dc:creator>
  <cp:lastModifiedBy>王曦阳</cp:lastModifiedBy>
  <cp:revision>1098</cp:revision>
  <dcterms:created xsi:type="dcterms:W3CDTF">2018-10-08T11:44:05Z</dcterms:created>
  <dcterms:modified xsi:type="dcterms:W3CDTF">2024-03-18T02:44:30Z</dcterms:modified>
</cp:coreProperties>
</file>