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4" r:id="rId2"/>
    <p:sldId id="257" r:id="rId3"/>
    <p:sldId id="258" r:id="rId4"/>
    <p:sldId id="266" r:id="rId5"/>
    <p:sldId id="265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8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9A267-817E-4384-AD96-305C81F7FF2F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31524-23ED-464A-9D78-F0C033BEE2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8809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31524-23ED-464A-9D78-F0C033BEE2E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9850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B05A6C-3608-DCF7-A7AD-FE97E8AA87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2AFF21C-C448-98DF-9199-2DD04454D0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926163E-5A48-D3E3-B358-0800CD718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4C4C-6BB0-4B8D-9C28-6D5467634459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7AC334F-2DE3-71DD-89E2-94349E0A3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644B03C-68EB-0E16-0063-7ADBC5864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850B-AAF3-415A-B48A-9AD31CCD6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7700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D0BABD-29A7-AB5D-2BB6-1E5AB4589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8A44DEC-1296-485E-CC55-1E7EAA78B6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0EB4906-A6F0-BFFA-26D3-22E84C067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4C4C-6BB0-4B8D-9C28-6D5467634459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F1472A5-2BD3-199D-1595-C234233A5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4DB6F4-3D37-7BE6-9360-EB954869F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850B-AAF3-415A-B48A-9AD31CCD6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958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6378648-4AE0-5DF1-E712-1AECDC520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C519B6A-5640-79FD-9810-140B0D7960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6F3FFF4-EDD1-8288-FDE9-5FEC7108A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4C4C-6BB0-4B8D-9C28-6D5467634459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903C567-ACA9-8559-4205-296A055EC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7A9EBF3-B0B2-4108-5A6F-0ED133BFF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850B-AAF3-415A-B48A-9AD31CCD6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466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065BF5-BE07-EF40-295B-BBDD84280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730AD95-ABD0-1045-B049-C9685B724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B08516A-71A2-FA98-DC9D-B705E8B73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4C4C-6BB0-4B8D-9C28-6D5467634459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70A43D-11DD-AD95-5510-B1D680E26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846E629-7A0C-BFAB-AE73-8A7EED4B1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850B-AAF3-415A-B48A-9AD31CCD6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235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02022C-E8AE-20AE-DABC-F8FD96E4F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D2BD3BC-4938-27EA-1660-6BAFF8062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CC4E568-F5AA-2F48-71EA-D6EB71AED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4C4C-6BB0-4B8D-9C28-6D5467634459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9646C9E-5D21-7DD5-7B40-1C4B498CD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36A1DA-A693-F500-04EE-86530BE2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850B-AAF3-415A-B48A-9AD31CCD6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7103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72A7F7-4D1E-28C0-AEC2-52D688A5C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A6F85B-74F0-7DDF-4CC5-09D1D1714E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8F7805E-85AE-FDA5-5118-258C7B8E97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502BABF-6E40-41FC-03A0-87DC65E44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4C4C-6BB0-4B8D-9C28-6D5467634459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6954F60-3E1A-70A3-7C49-03C88E677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F5AB679-AF02-D025-2232-1F6C5C9F6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850B-AAF3-415A-B48A-9AD31CCD6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2114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5D6395-566D-B113-0FB2-3A6283EBD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1FB1C80-9C5F-FE2D-58CB-D0DFDBBC1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3EBF8A6-FCD4-F6E5-220D-80122C3E3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06DF06A-4203-7002-3F08-299DB04AF5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389794F-221F-A10F-CC6E-8358C42604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6B1FA4D-AA9F-0698-77D2-F39116D07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4C4C-6BB0-4B8D-9C28-6D5467634459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0F31AC0-DC9D-1822-A488-25A73A07C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6F7BA9D-74A8-2AF4-2AC8-D2C4F2DD9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850B-AAF3-415A-B48A-9AD31CCD6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481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8BEDAC-5DC2-C293-B912-B71D0E412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80EBE13-161B-124A-2BD5-71C86A179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4C4C-6BB0-4B8D-9C28-6D5467634459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5E751B6-900C-D53F-6D2C-0EA47F25D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59A29C0-A439-97ED-3C08-2F0508675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850B-AAF3-415A-B48A-9AD31CCD6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5589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DB542CD-A12E-BFC4-A4FC-8FFDC7937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4C4C-6BB0-4B8D-9C28-6D5467634459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6FE4BB8-D9A4-E0CC-A27E-99B8AEAF5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708E8C7-162A-2EEE-C82D-7880E5F74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850B-AAF3-415A-B48A-9AD31CCD6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0087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1A651C-3653-924B-EDA3-15B6CA06D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B1CA85C-898C-C6AE-10EC-5C5822E15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F6CBBA2-B9DA-4362-5AF1-B9F0F704F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47A8A42-8255-3A99-F699-3C26235A3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4C4C-6BB0-4B8D-9C28-6D5467634459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E487710-0FB4-925C-1578-B96D38AD4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BA1C947-BDBF-CDE9-A1F1-19ED5CC8E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850B-AAF3-415A-B48A-9AD31CCD6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14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3C332F-0B45-3E52-0C29-313F99F1D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92DB05F-FF9D-BC8A-1B51-396C91EF6D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DFE63C4-4388-23BC-A129-983CE0B3D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EBAA2EB-63B3-6C40-34C1-7931CDEFA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4C4C-6BB0-4B8D-9C28-6D5467634459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D2D24AA-A639-A6E1-97A4-7D635F48C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20E4518-0443-9058-31E8-6C72231A6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850B-AAF3-415A-B48A-9AD31CCD6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589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AEB99A3-C46D-892D-EC79-5DFA542F8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AC3EFD0-EBB7-3D74-B6C4-CA8D5CC715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079639-00AD-75E4-0A6F-276D686A8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34C4C-6BB0-4B8D-9C28-6D5467634459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B5CC357-39AF-E70B-B596-FC76268894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2F32DC6-3FCF-8CA1-C5BA-7837304D3B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A850B-AAF3-415A-B48A-9AD31CCD6D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6434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FA6034D7-1ED7-0656-97E3-C92FBD4AE607}"/>
              </a:ext>
            </a:extLst>
          </p:cNvPr>
          <p:cNvSpPr txBox="1"/>
          <p:nvPr/>
        </p:nvSpPr>
        <p:spPr>
          <a:xfrm>
            <a:off x="3555318" y="2844225"/>
            <a:ext cx="5081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CEPC muon</a:t>
            </a: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探测器模拟</a:t>
            </a:r>
          </a:p>
        </p:txBody>
      </p:sp>
    </p:spTree>
    <p:extLst>
      <p:ext uri="{BB962C8B-B14F-4D97-AF65-F5344CB8AC3E}">
        <p14:creationId xmlns:p14="http://schemas.microsoft.com/office/powerpoint/2010/main" val="3183261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>
            <a:extLst>
              <a:ext uri="{FF2B5EF4-FFF2-40B4-BE49-F238E27FC236}">
                <a16:creationId xmlns:a16="http://schemas.microsoft.com/office/drawing/2014/main" id="{A667DFB2-D2D0-DA16-7A7B-B7437A7AA0D4}"/>
              </a:ext>
            </a:extLst>
          </p:cNvPr>
          <p:cNvSpPr txBox="1"/>
          <p:nvPr/>
        </p:nvSpPr>
        <p:spPr>
          <a:xfrm>
            <a:off x="286488" y="2239699"/>
            <a:ext cx="43959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目前对于单条闪烁体的模拟情况是：</a:t>
            </a:r>
            <a:endParaRPr lang="en-US" altLang="zh-CN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4cm×1cm×4m</a:t>
            </a:r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的闪烁体条（内表面反射损失</a:t>
            </a:r>
            <a:r>
              <a:rPr lang="en-US" altLang="zh-CN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10%</a:t>
            </a:r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光子）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挖出一个略宽于光纤的凹槽（半圆凹槽的部分半径为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1.1mm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，凹槽最大深度为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2.1mm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内部放入外径（直径）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2mm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的光纤（参数参照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Kurary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Y11(200)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的官网介绍设定）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光纤两端放置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SiPM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（仅收集光子数据，未做电子学模拟）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A6034D7-1ED7-0656-97E3-C92FBD4AE607}"/>
              </a:ext>
            </a:extLst>
          </p:cNvPr>
          <p:cNvSpPr txBox="1"/>
          <p:nvPr/>
        </p:nvSpPr>
        <p:spPr>
          <a:xfrm>
            <a:off x="540047" y="1455846"/>
            <a:ext cx="5081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单条闪烁体模拟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A514417-FFD8-91C4-03AF-B940BA82AC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8731" y="301331"/>
            <a:ext cx="5839131" cy="2861264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E3C946F4-6ACB-EA81-F065-A8063940EB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055" y="2491450"/>
            <a:ext cx="4813767" cy="235882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4A3B4FA1-FEA0-5E51-8C7B-CA209FF59E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593" y="4419737"/>
            <a:ext cx="3807947" cy="186595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3ED24B75-28BA-EDA0-BE57-E9B4B5A0ACD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2" r="21786" b="2141"/>
          <a:stretch/>
        </p:blipFill>
        <p:spPr>
          <a:xfrm>
            <a:off x="8715300" y="4419737"/>
            <a:ext cx="2645010" cy="217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855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5A517820-AD54-20E1-9C7B-55E0A0696BC3}"/>
              </a:ext>
            </a:extLst>
          </p:cNvPr>
          <p:cNvSpPr txBox="1"/>
          <p:nvPr/>
        </p:nvSpPr>
        <p:spPr>
          <a:xfrm>
            <a:off x="288435" y="2207496"/>
            <a:ext cx="40626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横纵结构的超层共六层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，每个超层由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0.5mm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厚的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Al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层包裹，同时在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Al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层外留出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0.5mm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厚的空气层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其余位置填充厄铁</a:t>
            </a:r>
            <a:endParaRPr lang="en-US" altLang="zh-CN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按照螺旋式的结构摆放</a:t>
            </a:r>
            <a:endParaRPr lang="en-US" altLang="zh-CN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未展示的轴向为两层</a:t>
            </a:r>
            <a:r>
              <a:rPr lang="en-US" altLang="zh-CN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4m</a:t>
            </a:r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厚</a:t>
            </a:r>
            <a:endParaRPr lang="en-US" altLang="zh-CN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（图示输入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mu-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的能量为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500MeV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1F6A770-1235-5DDA-B760-474C7B41F02B}"/>
              </a:ext>
            </a:extLst>
          </p:cNvPr>
          <p:cNvSpPr txBox="1"/>
          <p:nvPr/>
        </p:nvSpPr>
        <p:spPr>
          <a:xfrm>
            <a:off x="570735" y="1508142"/>
            <a:ext cx="5081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总体结构（桶部）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87403E4-A520-C308-CED5-006FEF79B1D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50" t="1" r="23828" b="282"/>
          <a:stretch/>
        </p:blipFill>
        <p:spPr>
          <a:xfrm>
            <a:off x="4903393" y="284297"/>
            <a:ext cx="4348008" cy="4060637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B68144B1-125F-00BF-D67E-59CCB699E63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14" r="52396" b="281"/>
          <a:stretch/>
        </p:blipFill>
        <p:spPr>
          <a:xfrm>
            <a:off x="9364929" y="2435859"/>
            <a:ext cx="2718653" cy="4026804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C61FBD23-6AB8-769E-B556-87C576F7905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4" t="17180" r="3968" b="24248"/>
          <a:stretch/>
        </p:blipFill>
        <p:spPr>
          <a:xfrm>
            <a:off x="1959217" y="4459513"/>
            <a:ext cx="7190922" cy="2256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64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1E348F9F-839E-A7A3-03A9-2E5D0C2906C7}"/>
              </a:ext>
            </a:extLst>
          </p:cNvPr>
          <p:cNvSpPr txBox="1"/>
          <p:nvPr/>
        </p:nvSpPr>
        <p:spPr>
          <a:xfrm>
            <a:off x="797799" y="1420005"/>
            <a:ext cx="5081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闪烁体数据统计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28DDA93-C7D5-4D12-B197-91F9C8930FAC}"/>
              </a:ext>
            </a:extLst>
          </p:cNvPr>
          <p:cNvSpPr txBox="1"/>
          <p:nvPr/>
        </p:nvSpPr>
        <p:spPr>
          <a:xfrm>
            <a:off x="558459" y="2283285"/>
            <a:ext cx="64621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经过微调后，每层的层数与闪烁体条数的对应关系如图（双数层条数受闪烁体长度影响，可能会有后续调整）</a:t>
            </a:r>
            <a:endParaRPr lang="en-US" altLang="zh-CN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其中，单数层为顺方向的</a:t>
            </a:r>
            <a:r>
              <a:rPr lang="en-US" altLang="zh-CN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4m</a:t>
            </a:r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闪烁体，双数层为垂直方向的闪烁体，长度与同超层的顺方向闪烁体数量有关</a:t>
            </a:r>
            <a:endParaRPr lang="en-US" altLang="zh-CN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共计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370×12×2=8880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条标准的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4m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闪烁体作为超层的其中一层，以及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600×12×2=14400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条长度不定的闪烁体作为超层的另一层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共计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8880×4m+100×12×2×(1.2m+1.6m+2.2m+2.8m+3.2m+3.8m)=71040m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9688E848-9DBA-9350-D48D-EB4FED47DB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037312"/>
              </p:ext>
            </p:extLst>
          </p:nvPr>
        </p:nvGraphicFramePr>
        <p:xfrm>
          <a:off x="8112998" y="706840"/>
          <a:ext cx="2875485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8495">
                  <a:extLst>
                    <a:ext uri="{9D8B030D-6E8A-4147-A177-3AD203B41FA5}">
                      <a16:colId xmlns:a16="http://schemas.microsoft.com/office/drawing/2014/main" val="3640035449"/>
                    </a:ext>
                  </a:extLst>
                </a:gridCol>
                <a:gridCol w="958495">
                  <a:extLst>
                    <a:ext uri="{9D8B030D-6E8A-4147-A177-3AD203B41FA5}">
                      <a16:colId xmlns:a16="http://schemas.microsoft.com/office/drawing/2014/main" val="406588790"/>
                    </a:ext>
                  </a:extLst>
                </a:gridCol>
                <a:gridCol w="958495">
                  <a:extLst>
                    <a:ext uri="{9D8B030D-6E8A-4147-A177-3AD203B41FA5}">
                      <a16:colId xmlns:a16="http://schemas.microsoft.com/office/drawing/2014/main" val="732010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Layer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Stripe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Length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072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4m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1796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4m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5222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4m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5779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4m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9424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4m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0395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4m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3692060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73A07CA5-2D9C-CAD5-F49B-5F202503A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362422"/>
              </p:ext>
            </p:extLst>
          </p:nvPr>
        </p:nvGraphicFramePr>
        <p:xfrm>
          <a:off x="8112998" y="3657673"/>
          <a:ext cx="2875485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8495">
                  <a:extLst>
                    <a:ext uri="{9D8B030D-6E8A-4147-A177-3AD203B41FA5}">
                      <a16:colId xmlns:a16="http://schemas.microsoft.com/office/drawing/2014/main" val="3640035449"/>
                    </a:ext>
                  </a:extLst>
                </a:gridCol>
                <a:gridCol w="958495">
                  <a:extLst>
                    <a:ext uri="{9D8B030D-6E8A-4147-A177-3AD203B41FA5}">
                      <a16:colId xmlns:a16="http://schemas.microsoft.com/office/drawing/2014/main" val="406588790"/>
                    </a:ext>
                  </a:extLst>
                </a:gridCol>
                <a:gridCol w="958495">
                  <a:extLst>
                    <a:ext uri="{9D8B030D-6E8A-4147-A177-3AD203B41FA5}">
                      <a16:colId xmlns:a16="http://schemas.microsoft.com/office/drawing/2014/main" val="732010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Layer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Stripe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Length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072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1.2m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1796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1.6m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5222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2.2m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5779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2.8m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9424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3.2m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0395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3.8m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3692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234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1E348F9F-839E-A7A3-03A9-2E5D0C2906C7}"/>
              </a:ext>
            </a:extLst>
          </p:cNvPr>
          <p:cNvSpPr txBox="1"/>
          <p:nvPr/>
        </p:nvSpPr>
        <p:spPr>
          <a:xfrm>
            <a:off x="589144" y="768883"/>
            <a:ext cx="5081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To Do</a:t>
            </a:r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84CFFC4-5100-55ED-F8EC-842F79748E0C}"/>
              </a:ext>
            </a:extLst>
          </p:cNvPr>
          <p:cNvSpPr txBox="1"/>
          <p:nvPr/>
        </p:nvSpPr>
        <p:spPr>
          <a:xfrm>
            <a:off x="589144" y="1752563"/>
            <a:ext cx="937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、目前没有查到一些需要的闪烁体材料相关的光学参数，可能需要后续沟通。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、和高能所的老师沟通，将结构搭建在</a:t>
            </a:r>
            <a:r>
              <a:rPr lang="en-US" altLang="zh-CN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CEPCSW</a:t>
            </a:r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9660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358</Words>
  <Application>Microsoft Office PowerPoint</Application>
  <PresentationFormat>宽屏</PresentationFormat>
  <Paragraphs>63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等线</vt:lpstr>
      <vt:lpstr>等线 Light</vt:lpstr>
      <vt:lpstr>微软雅黑</vt:lpstr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子冰 白</dc:creator>
  <cp:lastModifiedBy>子冰 白</cp:lastModifiedBy>
  <cp:revision>10</cp:revision>
  <dcterms:created xsi:type="dcterms:W3CDTF">2024-03-01T07:20:54Z</dcterms:created>
  <dcterms:modified xsi:type="dcterms:W3CDTF">2024-03-18T08:21:20Z</dcterms:modified>
</cp:coreProperties>
</file>