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  <p:sldMasterId id="2147483720" r:id="rId2"/>
    <p:sldMasterId id="2147483733" r:id="rId3"/>
    <p:sldMasterId id="2147483746" r:id="rId4"/>
  </p:sldMasterIdLst>
  <p:notesMasterIdLst>
    <p:notesMasterId r:id="rId12"/>
  </p:notesMasterIdLst>
  <p:handoutMasterIdLst>
    <p:handoutMasterId r:id="rId13"/>
  </p:handoutMasterIdLst>
  <p:sldIdLst>
    <p:sldId id="540" r:id="rId5"/>
    <p:sldId id="542" r:id="rId6"/>
    <p:sldId id="543" r:id="rId7"/>
    <p:sldId id="545" r:id="rId8"/>
    <p:sldId id="541" r:id="rId9"/>
    <p:sldId id="544" r:id="rId10"/>
    <p:sldId id="546" r:id="rId11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FFCC99"/>
    <a:srgbClr val="33CCCC"/>
    <a:srgbClr val="CC0099"/>
    <a:srgbClr val="006633"/>
    <a:srgbClr val="FFFFCC"/>
    <a:srgbClr val="FFCCCC"/>
    <a:srgbClr val="777777"/>
    <a:srgbClr val="FFCC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浅色样式 1 - 强调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浅色样式 1 - 强调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浅色样式 1 - 强调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344D84-9AFB-497E-A393-DC336BA19D2E}" styleName="中度样式 3 - 强调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29" autoAdjust="0"/>
    <p:restoredTop sz="95244" autoAdjust="0"/>
  </p:normalViewPr>
  <p:slideViewPr>
    <p:cSldViewPr>
      <p:cViewPr varScale="1">
        <p:scale>
          <a:sx n="86" d="100"/>
          <a:sy n="86" d="100"/>
        </p:scale>
        <p:origin x="156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1459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50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99D3B2D2-EB54-4DB4-86CA-44B2C5EC994F}" type="datetimeFigureOut">
              <a:rPr lang="en-US"/>
              <a:pPr>
                <a:defRPr/>
              </a:pPr>
              <a:t>3/18/2024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070613A5-CF5A-471A-A00E-C70A2B20FF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076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50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A93E35E6-4823-423C-9A77-97541517AD0D}" type="datetimeFigureOut">
              <a:rPr lang="en-US"/>
              <a:pPr>
                <a:defRPr/>
              </a:pPr>
              <a:t>3/18/2024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n-US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30750393-E56E-4EC0-A630-7481E0259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6317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683568" y="1340768"/>
            <a:ext cx="7992888" cy="2209800"/>
          </a:xfrm>
          <a:prstGeom prst="rect">
            <a:avLst/>
          </a:prstGeom>
          <a:noFill/>
        </p:spPr>
        <p:txBody>
          <a:bodyPr/>
          <a:lstStyle>
            <a:lvl1pPr algn="l">
              <a:defRPr sz="2800">
                <a:solidFill>
                  <a:srgbClr val="006633"/>
                </a:solidFill>
                <a:latin typeface="Comic Sans MS" pitchFamily="66" charset="0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fr-FR" dirty="0"/>
          </a:p>
        </p:txBody>
      </p:sp>
      <p:sp>
        <p:nvSpPr>
          <p:cNvPr id="2152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881EA-2ABF-40F3-8ABB-B45228A2DF06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549275"/>
            <a:ext cx="2057400" cy="56594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5"/>
            <a:ext cx="6019800" cy="56594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32994-BFD4-4E84-9815-31D3787F3AD1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07375" cy="7921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60851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0851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C394A-8DF0-49E7-9776-29202ACFE3DE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07375" cy="7921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608513"/>
          </a:xfrm>
        </p:spPr>
        <p:txBody>
          <a:bodyPr/>
          <a:lstStyle/>
          <a:p>
            <a:pPr lvl="0"/>
            <a:r>
              <a:rPr lang="fr-FR" noProof="0"/>
              <a:t>Cliquez sur l'icône pour ajouter un tableau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59C70-F4DE-44F6-80FF-4947D2FAA00A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4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3/10/2023</a:t>
            </a:r>
            <a:r>
              <a:rPr lang="zh-CN" altLang="en-US"/>
              <a:t>，</a:t>
            </a:r>
            <a:r>
              <a:rPr lang="en-US" altLang="zh-CN"/>
              <a:t>TaichuPix chips for CEPC VTX, TWEPP2023</a:t>
            </a:r>
            <a:endParaRPr lang="fr-BE"/>
          </a:p>
        </p:txBody>
      </p:sp>
      <p:sp>
        <p:nvSpPr>
          <p:cNvPr id="5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AE355-4760-4E4D-8611-1C8075FED0FC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4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3/10/2023</a:t>
            </a:r>
            <a:r>
              <a:rPr lang="zh-CN" altLang="en-US"/>
              <a:t>，</a:t>
            </a:r>
            <a:r>
              <a:rPr lang="en-US" altLang="zh-CN"/>
              <a:t>TaichuPix chips for CEPC VTX, TWEPP2023</a:t>
            </a:r>
            <a:endParaRPr lang="fr-BE"/>
          </a:p>
        </p:txBody>
      </p:sp>
      <p:sp>
        <p:nvSpPr>
          <p:cNvPr id="5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74E7D-620D-4AA7-B397-DE3FCFC99019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7"/>
            <a:ext cx="8229600" cy="5400601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  <a:lvl2pPr>
              <a:defRPr b="0">
                <a:solidFill>
                  <a:schemeClr val="tx1"/>
                </a:solidFill>
              </a:defRPr>
            </a:lvl2pPr>
            <a:lvl3pPr>
              <a:defRPr b="0">
                <a:solidFill>
                  <a:schemeClr val="tx1"/>
                </a:solidFill>
              </a:defRPr>
            </a:lvl3pPr>
            <a:lvl4pPr>
              <a:defRPr b="0">
                <a:solidFill>
                  <a:schemeClr val="tx1"/>
                </a:solidFill>
              </a:defRPr>
            </a:lvl4pPr>
            <a:lvl5pPr>
              <a:buClr>
                <a:srgbClr val="CC9900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6" name="Titre 15"/>
          <p:cNvSpPr>
            <a:spLocks noGrp="1"/>
          </p:cNvSpPr>
          <p:nvPr>
            <p:ph type="title"/>
          </p:nvPr>
        </p:nvSpPr>
        <p:spPr>
          <a:xfrm>
            <a:off x="395536" y="260648"/>
            <a:ext cx="8748464" cy="531515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006633"/>
                </a:solidFill>
                <a:latin typeface="Comic Sans MS" pitchFamily="66" charset="0"/>
              </a:defRPr>
            </a:lvl1pPr>
          </a:lstStyle>
          <a:p>
            <a:r>
              <a:rPr lang="fr-FR"/>
              <a:t>Modifiez le style du titre</a:t>
            </a:r>
            <a:endParaRPr lang="en-GB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6B38D0-E50B-47EC-B2D3-4AE0B27AD526}" type="slidenum">
              <a:rPr lang="fr-BE"/>
              <a:pPr>
                <a:defRPr/>
              </a:pPr>
              <a:t>‹#›</a:t>
            </a:fld>
            <a:endParaRPr lang="fr-BE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1"/>
          </p:nvPr>
        </p:nvSpPr>
        <p:spPr bwMode="auto">
          <a:xfrm>
            <a:off x="0" y="6527800"/>
            <a:ext cx="3384550" cy="2619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sz="1200" smtClean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3/10/2023</a:t>
            </a:r>
            <a:r>
              <a:rPr lang="zh-CN" altLang="en-US"/>
              <a:t>，</a:t>
            </a:r>
            <a:r>
              <a:rPr lang="en-US" altLang="zh-CN"/>
              <a:t>TaichuPix chips for CEPC VTX, TWEPP2023</a:t>
            </a:r>
            <a:endParaRPr lang="fr-B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3521075" y="6457950"/>
            <a:ext cx="2563813" cy="331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B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4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3/10/2023</a:t>
            </a:r>
            <a:r>
              <a:rPr lang="zh-CN" altLang="en-US"/>
              <a:t>，</a:t>
            </a:r>
            <a:r>
              <a:rPr lang="en-US" altLang="zh-CN"/>
              <a:t>TaichuPix chips for CEPC VTX, TWEPP2023</a:t>
            </a:r>
            <a:endParaRPr lang="fr-BE"/>
          </a:p>
        </p:txBody>
      </p:sp>
      <p:sp>
        <p:nvSpPr>
          <p:cNvPr id="5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96231-FA3F-475A-96A0-F73E72A3D4EF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3/10/2023</a:t>
            </a:r>
            <a:r>
              <a:rPr lang="zh-CN" altLang="en-US">
                <a:solidFill>
                  <a:srgbClr val="000000"/>
                </a:solidFill>
              </a:rPr>
              <a:t>，</a:t>
            </a:r>
            <a:r>
              <a:rPr lang="en-US" altLang="zh-CN">
                <a:solidFill>
                  <a:srgbClr val="000000"/>
                </a:solidFill>
              </a:rPr>
              <a:t>TaichuPix chips for CEPC VTX, TWEPP2023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anchor="t"/>
          <a:lstStyle>
            <a:lvl1pPr>
              <a:defRPr b="0"/>
            </a:lvl1pPr>
          </a:lstStyle>
          <a:p>
            <a:pPr>
              <a:defRPr/>
            </a:pPr>
            <a:fld id="{A904706F-AE08-47D6-8CE2-CCC7FF538312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0902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  <a:lvl2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2pPr>
            <a:lvl3pPr hangingPunct="1">
              <a:buFont typeface="Wingdings" pitchFamily="2" charset="2"/>
              <a:buChar char="Ø"/>
              <a:defRPr sz="1800"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3pPr>
            <a:lvl4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4pPr>
            <a:lvl5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F782C-8F1F-4E3B-A082-FB394FB668A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91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6"/>
          <p:cNvSpPr txBox="1">
            <a:spLocks noChangeArrowheads="1"/>
          </p:cNvSpPr>
          <p:nvPr/>
        </p:nvSpPr>
        <p:spPr bwMode="auto">
          <a:xfrm>
            <a:off x="3276600" y="6524625"/>
            <a:ext cx="3167063" cy="261938"/>
          </a:xfrm>
          <a:prstGeom prst="rect">
            <a:avLst/>
          </a:prstGeom>
          <a:noFill/>
          <a:ln>
            <a:noFill/>
          </a:ln>
          <a:effectLst/>
        </p:spPr>
        <p:txBody>
          <a:bodyPr anchor="b"/>
          <a:lstStyle>
            <a:defPPr>
              <a:defRPr lang="fr-FR"/>
            </a:defPPr>
            <a:lvl1pPr marL="0" algn="l" defTabSz="914400" rtl="0" eaLnBrk="1" latinLnBrk="0" hangingPunct="1">
              <a:spcBef>
                <a:spcPct val="0"/>
              </a:spcBef>
              <a:buClrTx/>
              <a:buSzTx/>
              <a:buFontTx/>
              <a:buNone/>
              <a:defRPr sz="1200" kern="1200">
                <a:solidFill>
                  <a:srgbClr val="00663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       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72608"/>
          </a:xfrm>
        </p:spPr>
        <p:txBody>
          <a:bodyPr/>
          <a:lstStyle>
            <a:lvl1pPr>
              <a:lnSpc>
                <a:spcPct val="120000"/>
              </a:lnSpc>
              <a:defRPr sz="1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anose="05000000000000000000" pitchFamily="2" charset="2"/>
              <a:buChar char="Ø"/>
              <a:defRPr sz="1600" b="0">
                <a:solidFill>
                  <a:schemeClr val="tx1"/>
                </a:solidFill>
                <a:latin typeface="+mn-lt"/>
                <a:cs typeface="Times New Roman" pitchFamily="18" charset="0"/>
              </a:defRPr>
            </a:lvl2pPr>
            <a:lvl3pPr marL="1143000" indent="-228600">
              <a:lnSpc>
                <a:spcPct val="120000"/>
              </a:lnSpc>
              <a:buFont typeface="Wingdings" panose="05000000000000000000" pitchFamily="2" charset="2"/>
              <a:buChar char="l"/>
              <a:defRPr sz="1400" b="0">
                <a:solidFill>
                  <a:schemeClr val="tx1"/>
                </a:solidFill>
                <a:latin typeface="+mn-lt"/>
                <a:cs typeface="Times New Roman" pitchFamily="18" charset="0"/>
              </a:defRPr>
            </a:lvl3pPr>
            <a:lvl4pPr>
              <a:defRPr sz="1200" b="0">
                <a:solidFill>
                  <a:schemeClr val="tx1"/>
                </a:solidFill>
                <a:latin typeface="+mn-lt"/>
                <a:cs typeface="Times New Roman" pitchFamily="18" charset="0"/>
              </a:defRPr>
            </a:lvl4pPr>
            <a:lvl5pPr>
              <a:buClr>
                <a:srgbClr val="CC9900"/>
              </a:buClr>
              <a:defRPr sz="11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503988"/>
            <a:ext cx="946150" cy="288925"/>
          </a:xfrm>
        </p:spPr>
        <p:txBody>
          <a:bodyPr/>
          <a:lstStyle>
            <a:lvl1pPr>
              <a:defRPr b="0" smtClean="0"/>
            </a:lvl1pPr>
          </a:lstStyle>
          <a:p>
            <a:pPr>
              <a:defRPr/>
            </a:pPr>
            <a:fld id="{E8AFDBC6-8636-43D0-8C2D-AEEF18B55193}" type="slidenum">
              <a:rPr lang="fr-BE"/>
              <a:pPr>
                <a:defRPr/>
              </a:pPr>
              <a:t>‹#›</a:t>
            </a:fld>
            <a:endParaRPr lang="fr-BE" dirty="0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dt" sz="half" idx="11"/>
          </p:nvPr>
        </p:nvSpPr>
        <p:spPr bwMode="auto">
          <a:xfrm>
            <a:off x="395288" y="6453336"/>
            <a:ext cx="3888680" cy="2587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sz="1200" smtClean="0">
                <a:solidFill>
                  <a:srgbClr val="006633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 dirty="0"/>
              <a:t>19/03/2024</a:t>
            </a:r>
            <a:r>
              <a:rPr lang="zh-CN" altLang="en-US" dirty="0"/>
              <a:t>，</a:t>
            </a:r>
            <a:r>
              <a:rPr lang="en-US" altLang="zh-CN" dirty="0"/>
              <a:t>CEPC TDR weekly meeting</a:t>
            </a:r>
            <a:endParaRPr lang="fr-BE" altLang="zh-CN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365125"/>
            <a:ext cx="7886700" cy="471587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73A6D-3DA7-4EE0-9513-07EDAD61BCA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0629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494A1-9395-4B85-A3DA-7242D0D4961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0514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66AB7-25CD-4EBE-833D-5F38740ABDE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0249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53B77-0EAA-4B08-AB21-809E66AB136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2213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E8EF4-A54D-47B5-B4CF-A1C325AB6F16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4285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D60FF-6AAE-486B-BC81-0E2C8C5D3D2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3566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E83F8-B947-49C4-9E26-8A6FC3F4B3C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5104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BF8B3-E82E-4ABC-AE50-B27BD089062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3785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991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991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70E22-1E7E-40D6-A3C4-1F8F580C4F7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5636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01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2CAF7-A5F1-40E2-A42B-58CDB7D68BDF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574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5682C-5E2B-4034-A45B-361F3364CAB3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3/10/2023</a:t>
            </a:r>
            <a:r>
              <a:rPr lang="zh-CN" altLang="en-US">
                <a:solidFill>
                  <a:srgbClr val="000000"/>
                </a:solidFill>
              </a:rPr>
              <a:t>，</a:t>
            </a:r>
            <a:r>
              <a:rPr lang="en-US" altLang="zh-CN">
                <a:solidFill>
                  <a:srgbClr val="000000"/>
                </a:solidFill>
              </a:rPr>
              <a:t>TaichuPix chips for CEPC VTX, TWEPP2023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anchor="t"/>
          <a:lstStyle>
            <a:lvl1pPr>
              <a:defRPr b="0"/>
            </a:lvl1pPr>
          </a:lstStyle>
          <a:p>
            <a:pPr>
              <a:defRPr/>
            </a:pPr>
            <a:fld id="{A904706F-AE08-47D6-8CE2-CCC7FF538312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8828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  <a:lvl2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2pPr>
            <a:lvl3pPr hangingPunct="1">
              <a:buFont typeface="Wingdings" pitchFamily="2" charset="2"/>
              <a:buChar char="Ø"/>
              <a:defRPr sz="1800"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3pPr>
            <a:lvl4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4pPr>
            <a:lvl5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F782C-8F1F-4E3B-A082-FB394FB668A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4913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73A6D-3DA7-4EE0-9513-07EDAD61BCA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4246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494A1-9395-4B85-A3DA-7242D0D4961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5888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66AB7-25CD-4EBE-833D-5F38740ABDE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0367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53B77-0EAA-4B08-AB21-809E66AB136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30020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E8EF4-A54D-47B5-B4CF-A1C325AB6F16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392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D60FF-6AAE-486B-BC81-0E2C8C5D3D2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7843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E83F8-B947-49C4-9E26-8A6FC3F4B3C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13716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BF8B3-E82E-4ABC-AE50-B27BD089062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73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807F9-308E-44DE-896A-C5F5486FF59F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991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991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70E22-1E7E-40D6-A3C4-1F8F580C4F7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14548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01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2CAF7-A5F1-40E2-A42B-58CDB7D68BDF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8829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3/10/2023</a:t>
            </a:r>
            <a:r>
              <a:rPr lang="zh-CN" altLang="en-US">
                <a:solidFill>
                  <a:srgbClr val="000000"/>
                </a:solidFill>
              </a:rPr>
              <a:t>，</a:t>
            </a:r>
            <a:r>
              <a:rPr lang="en-US" altLang="zh-CN">
                <a:solidFill>
                  <a:srgbClr val="000000"/>
                </a:solidFill>
              </a:rPr>
              <a:t>TaichuPix chips for CEPC VTX, TWEPP2023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anchor="t"/>
          <a:lstStyle>
            <a:lvl1pPr>
              <a:defRPr b="0"/>
            </a:lvl1pPr>
          </a:lstStyle>
          <a:p>
            <a:pPr>
              <a:defRPr/>
            </a:pPr>
            <a:fld id="{A904706F-AE08-47D6-8CE2-CCC7FF538312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6113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  <a:lvl2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2pPr>
            <a:lvl3pPr hangingPunct="1">
              <a:buFont typeface="Wingdings" pitchFamily="2" charset="2"/>
              <a:buChar char="Ø"/>
              <a:defRPr sz="1800"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3pPr>
            <a:lvl4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4pPr>
            <a:lvl5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F782C-8F1F-4E3B-A082-FB394FB668A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5700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73A6D-3DA7-4EE0-9513-07EDAD61BCA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16657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494A1-9395-4B85-A3DA-7242D0D4961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64716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66AB7-25CD-4EBE-833D-5F38740ABDE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78080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53B77-0EAA-4B08-AB21-809E66AB136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42114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E8EF4-A54D-47B5-B4CF-A1C325AB6F16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1766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D60FF-6AAE-486B-BC81-0E2C8C5D3D2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828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38911-1167-4E04-8CBE-31CC4704724D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E83F8-B947-49C4-9E26-8A6FC3F4B3C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22082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BF8B3-E82E-4ABC-AE50-B27BD089062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56921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991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991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70E22-1E7E-40D6-A3C4-1F8F580C4F7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58538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01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2CAF7-A5F1-40E2-A42B-58CDB7D68BDF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67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431DB-9929-42CA-B090-663F3A0BCBAE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A045C-B1E0-49FF-87BB-31A9B8F120A5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D9EA8-6503-4CCB-973C-6820EEF8BE2F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47345-8BDA-4AC4-85A1-9EBAA1195F60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Cliquez pour modifier les styles du texte du masque </a:t>
            </a:r>
          </a:p>
          <a:p>
            <a:pPr lvl="1"/>
            <a:r>
              <a:rPr lang="en-US" altLang="zh-CN"/>
              <a:t>Deuxième niveau</a:t>
            </a:r>
          </a:p>
          <a:p>
            <a:pPr lvl="2"/>
            <a:r>
              <a:rPr lang="en-US" altLang="zh-CN"/>
              <a:t>Troisième niveau</a:t>
            </a:r>
          </a:p>
          <a:p>
            <a:pPr lvl="3"/>
            <a:r>
              <a:rPr lang="en-US" altLang="zh-CN"/>
              <a:t>Quatrième niveau</a:t>
            </a:r>
          </a:p>
          <a:p>
            <a:pPr lvl="4"/>
            <a:r>
              <a:rPr lang="en-US" altLang="zh-CN"/>
              <a:t>Cinquième niveau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503988"/>
            <a:ext cx="94615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006633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CF841C1A-65D0-45B7-9EA2-2E07EBD6A5EA}" type="slidenum">
              <a:rPr lang="fr-BE"/>
              <a:pPr>
                <a:defRPr/>
              </a:pPr>
              <a:t>‹#›</a:t>
            </a:fld>
            <a:endParaRPr lang="fr-BE"/>
          </a:p>
        </p:txBody>
      </p:sp>
      <p:sp>
        <p:nvSpPr>
          <p:cNvPr id="10" name="Freeform 7"/>
          <p:cNvSpPr>
            <a:spLocks noChangeArrowheads="1"/>
          </p:cNvSpPr>
          <p:nvPr/>
        </p:nvSpPr>
        <p:spPr bwMode="auto">
          <a:xfrm>
            <a:off x="381000" y="228600"/>
            <a:ext cx="7215188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rgbClr val="006633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ea typeface="+mn-ea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36525" y="90488"/>
            <a:ext cx="4054475" cy="2143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800">
              <a:latin typeface="+mn-lt"/>
              <a:ea typeface="+mn-ea"/>
            </a:endParaRPr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457200" y="6453188"/>
            <a:ext cx="8229600" cy="0"/>
          </a:xfrm>
          <a:prstGeom prst="line">
            <a:avLst/>
          </a:prstGeom>
          <a:noFill/>
          <a:ln w="19050">
            <a:solidFill>
              <a:srgbClr val="CC99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ea typeface="+mn-ea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136525" y="90488"/>
            <a:ext cx="4054475" cy="2143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800">
              <a:latin typeface="+mn-lt"/>
              <a:ea typeface="+mn-ea"/>
            </a:endParaRP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7840001" y="54670"/>
            <a:ext cx="1296292" cy="7565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6" r:id="rId14"/>
    <p:sldLayoutId id="2147483717" r:id="rId15"/>
    <p:sldLayoutId id="2147483718" r:id="rId16"/>
    <p:sldLayoutId id="2147483719" r:id="rId17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C9900"/>
        </a:buClr>
        <a:buSzPct val="75000"/>
        <a:buFont typeface="Wingdings" pitchFamily="2" charset="2"/>
        <a:buChar char="n"/>
        <a:defRPr sz="2800">
          <a:solidFill>
            <a:srgbClr val="006633"/>
          </a:solidFill>
          <a:latin typeface="Comic Sans MS" pitchFamily="66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6633"/>
        </a:buClr>
        <a:buSzPct val="75000"/>
        <a:buFont typeface="Wingdings" pitchFamily="2" charset="2"/>
        <a:buChar char="Ä"/>
        <a:defRPr sz="2400">
          <a:solidFill>
            <a:schemeClr val="tx1"/>
          </a:solidFill>
          <a:latin typeface="Comic Sans MS" pitchFamily="66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SzPct val="65000"/>
        <a:buFont typeface="Wingdings" pitchFamily="2" charset="2"/>
        <a:buChar char="Ø"/>
        <a:defRPr sz="2000">
          <a:solidFill>
            <a:schemeClr val="tx1"/>
          </a:solidFill>
          <a:latin typeface="Comic Sans MS" pitchFamily="66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6633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Comic Sans MS" pitchFamily="66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defRPr sz="1600" b="1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defRPr sz="1600" b="1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defRPr sz="1600" b="1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defRPr sz="1600" b="1">
          <a:solidFill>
            <a:schemeClr val="bg2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9013"/>
            <a:ext cx="8229600" cy="548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524625"/>
            <a:ext cx="914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51BD724-E05A-4DF5-ACD4-1782BFB08ADE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9" name="Line 7"/>
          <p:cNvSpPr>
            <a:spLocks noChangeShapeType="1"/>
          </p:cNvSpPr>
          <p:nvPr userDrawn="1"/>
        </p:nvSpPr>
        <p:spPr bwMode="auto">
          <a:xfrm>
            <a:off x="466725" y="876300"/>
            <a:ext cx="8305800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zh-CN" altLang="en-US" sz="2800">
              <a:solidFill>
                <a:srgbClr val="33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" name="Picture 8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260350"/>
            <a:ext cx="817562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7156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9013"/>
            <a:ext cx="8229600" cy="548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524625"/>
            <a:ext cx="914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51BD724-E05A-4DF5-ACD4-1782BFB08ADE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9" name="Line 7"/>
          <p:cNvSpPr>
            <a:spLocks noChangeShapeType="1"/>
          </p:cNvSpPr>
          <p:nvPr userDrawn="1"/>
        </p:nvSpPr>
        <p:spPr bwMode="auto">
          <a:xfrm>
            <a:off x="466725" y="876300"/>
            <a:ext cx="8305800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zh-CN" altLang="en-US" sz="2800">
              <a:solidFill>
                <a:srgbClr val="33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" name="Picture 8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260350"/>
            <a:ext cx="817562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330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9013"/>
            <a:ext cx="8229600" cy="548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524625"/>
            <a:ext cx="914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51BD724-E05A-4DF5-ACD4-1782BFB08ADE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9" name="Line 7"/>
          <p:cNvSpPr>
            <a:spLocks noChangeShapeType="1"/>
          </p:cNvSpPr>
          <p:nvPr userDrawn="1"/>
        </p:nvSpPr>
        <p:spPr bwMode="auto">
          <a:xfrm>
            <a:off x="466725" y="876300"/>
            <a:ext cx="8305800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zh-CN" altLang="en-US" sz="2800">
              <a:solidFill>
                <a:srgbClr val="33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" name="Picture 8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260350"/>
            <a:ext cx="817562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615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ihep.ac.cn/event/21884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7C331410-9564-42C9-9313-47D7D397F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6624"/>
          </a:xfrm>
        </p:spPr>
        <p:txBody>
          <a:bodyPr/>
          <a:lstStyle/>
          <a:p>
            <a:r>
              <a:rPr lang="en-US" altLang="zh-CN" sz="1600" dirty="0"/>
              <a:t>Thursday link</a:t>
            </a:r>
            <a:r>
              <a:rPr lang="zh-CN" altLang="en-US" sz="1600" dirty="0"/>
              <a:t>：</a:t>
            </a:r>
            <a:r>
              <a:rPr lang="en-US" altLang="zh-CN" sz="1600" dirty="0">
                <a:hlinkClick r:id="rId2"/>
              </a:rPr>
              <a:t>https://indico.ihep.ac.cn/event/21884/</a:t>
            </a:r>
            <a:endParaRPr lang="en-US" altLang="zh-CN" sz="1600" dirty="0"/>
          </a:p>
          <a:p>
            <a:r>
              <a:rPr lang="en-US" altLang="zh-CN" sz="1600" dirty="0"/>
              <a:t>Discussed with LGAD-TOF &amp; Si Strip,</a:t>
            </a:r>
            <a:r>
              <a:rPr lang="zh-CN" altLang="en-US" sz="1600" dirty="0"/>
              <a:t> </a:t>
            </a:r>
            <a:r>
              <a:rPr lang="en-US" altLang="zh-CN" sz="1600" dirty="0"/>
              <a:t>preliminarily defined the readout strategy of the SET</a:t>
            </a:r>
          </a:p>
          <a:p>
            <a:r>
              <a:rPr lang="en-US" altLang="zh-CN" sz="1600" dirty="0"/>
              <a:t>A general clocking fanout architecture also defined </a:t>
            </a:r>
          </a:p>
          <a:p>
            <a:r>
              <a:rPr lang="en-US" altLang="zh-CN" sz="1600" dirty="0"/>
              <a:t>Preliminary background R&amp;D of powering discussed </a:t>
            </a:r>
          </a:p>
          <a:p>
            <a:endParaRPr lang="en-US" altLang="zh-CN" sz="1600" dirty="0"/>
          </a:p>
          <a:p>
            <a:r>
              <a:rPr lang="en-US" altLang="zh-CN" sz="1600" dirty="0"/>
              <a:t>Discussions with sub-dets</a:t>
            </a:r>
          </a:p>
          <a:p>
            <a:pPr lvl="1"/>
            <a:r>
              <a:rPr lang="en-US" altLang="zh-CN" sz="1400" dirty="0"/>
              <a:t>With Si Pixel Tracker </a:t>
            </a:r>
          </a:p>
          <a:p>
            <a:pPr lvl="2"/>
            <a:r>
              <a:rPr lang="en-US" altLang="zh-CN" sz="1200" dirty="0"/>
              <a:t>Data rate from the physics event calculated, yet the background rate needs to be considered especially for the innermost layer</a:t>
            </a:r>
          </a:p>
          <a:p>
            <a:pPr lvl="1"/>
            <a:r>
              <a:rPr lang="en-US" altLang="zh-CN" sz="1400" dirty="0"/>
              <a:t>With ECAL</a:t>
            </a:r>
          </a:p>
          <a:p>
            <a:pPr lvl="2"/>
            <a:r>
              <a:rPr lang="en-US" altLang="zh-CN" sz="1200" dirty="0"/>
              <a:t>Requirement on energy measurement accuracy needs to be further discussed </a:t>
            </a:r>
          </a:p>
          <a:p>
            <a:pPr lvl="2"/>
            <a:r>
              <a:rPr lang="en-US" altLang="zh-CN" sz="1200" dirty="0"/>
              <a:t>A preliminary module level readout scheme proposed, will be further discussed in Elec-TDAQ meeting</a:t>
            </a:r>
          </a:p>
          <a:p>
            <a:pPr lvl="2"/>
            <a:r>
              <a:rPr lang="en-US" altLang="zh-CN" sz="1200" dirty="0"/>
              <a:t>Constraint from mechanical needs to be further discussed  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44A7E62-B47F-4B30-AC0B-C8773643A8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DBC6-8636-43D0-8C2D-AEEF18B55193}" type="slidenum">
              <a:rPr lang="fr-BE" smtClean="0"/>
              <a:pPr>
                <a:defRPr/>
              </a:pPr>
              <a:t>1</a:t>
            </a:fld>
            <a:endParaRPr lang="fr-BE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9AF1D6F-8230-4089-9E7B-8962BA72E06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19/03/2024</a:t>
            </a:r>
            <a:r>
              <a:rPr lang="zh-CN" altLang="en-US" dirty="0"/>
              <a:t>，</a:t>
            </a:r>
            <a:r>
              <a:rPr lang="en-US" altLang="zh-CN" dirty="0"/>
              <a:t>CEPC TDR meeting</a:t>
            </a:r>
            <a:endParaRPr lang="fr-BE" altLang="zh-CN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67649897-B7C3-4AFF-A8B0-1F83A59FF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Progress in last week of Elec-TDAQ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56392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内容占位符 6">
            <a:extLst>
              <a:ext uri="{FF2B5EF4-FFF2-40B4-BE49-F238E27FC236}">
                <a16:creationId xmlns:a16="http://schemas.microsoft.com/office/drawing/2014/main" id="{B8A9FEFD-E1D7-4511-A16D-6C7E193266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29"/>
          <a:stretch/>
        </p:blipFill>
        <p:spPr>
          <a:xfrm>
            <a:off x="398246" y="1052736"/>
            <a:ext cx="8229600" cy="4464549"/>
          </a:xfrm>
        </p:spPr>
      </p:pic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2036EE5B-613D-4243-88F6-5C2A96E75B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DBC6-8636-43D0-8C2D-AEEF18B55193}" type="slidenum">
              <a:rPr lang="fr-BE" smtClean="0"/>
              <a:pPr>
                <a:defRPr/>
              </a:pPr>
              <a:t>2</a:t>
            </a:fld>
            <a:endParaRPr lang="fr-BE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9236FE6-E589-4583-8897-AC2AB85BD37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19/03/2024</a:t>
            </a:r>
            <a:r>
              <a:rPr lang="zh-CN" altLang="en-US"/>
              <a:t>，</a:t>
            </a:r>
            <a:r>
              <a:rPr lang="en-US" altLang="zh-CN"/>
              <a:t>CEPC TDR weekly meeting</a:t>
            </a:r>
            <a:endParaRPr lang="fr-BE" altLang="zh-CN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3B00EC74-FD98-48D1-873A-46990706A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Preliminary readout strategy of TOF &amp; Si Strip</a:t>
            </a:r>
            <a:endParaRPr lang="zh-CN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B01DDFC4-2C2B-4782-8372-0E981C039771}"/>
              </a:ext>
            </a:extLst>
          </p:cNvPr>
          <p:cNvSpPr/>
          <p:nvPr/>
        </p:nvSpPr>
        <p:spPr>
          <a:xfrm>
            <a:off x="477580" y="5455569"/>
            <a:ext cx="376256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TOF &amp; Si Strip</a:t>
            </a:r>
          </a:p>
          <a:p>
            <a:r>
              <a:rPr lang="en-US" altLang="zh-CN" dirty="0"/>
              <a:t>Similar in Elec readout architecture</a:t>
            </a:r>
          </a:p>
          <a:p>
            <a:r>
              <a:rPr lang="en-US" altLang="zh-CN" dirty="0"/>
              <a:t>Different in module size &amp; quantity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78706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内容占位符 5">
            <a:extLst>
              <a:ext uri="{FF2B5EF4-FFF2-40B4-BE49-F238E27FC236}">
                <a16:creationId xmlns:a16="http://schemas.microsoft.com/office/drawing/2014/main" id="{E01F910D-D855-4A5B-9215-016B6F7E1B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552" y="836712"/>
            <a:ext cx="8229600" cy="4824017"/>
          </a:xfrm>
          <a:prstGeom prst="rect">
            <a:avLst/>
          </a:prstGeom>
        </p:spPr>
      </p:pic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6AFB0069-E1A1-4179-995F-00004D0386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DBC6-8636-43D0-8C2D-AEEF18B55193}" type="slidenum">
              <a:rPr lang="fr-BE" smtClean="0"/>
              <a:pPr>
                <a:defRPr/>
              </a:pPr>
              <a:t>3</a:t>
            </a:fld>
            <a:endParaRPr lang="fr-BE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980C4A5-F2C4-4634-AA99-9AF8A18515C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19/03/2024</a:t>
            </a:r>
            <a:r>
              <a:rPr lang="zh-CN" altLang="en-US"/>
              <a:t>，</a:t>
            </a:r>
            <a:r>
              <a:rPr lang="en-US" altLang="zh-CN"/>
              <a:t>CEPC TDR weekly meeting</a:t>
            </a:r>
            <a:endParaRPr lang="fr-BE" altLang="zh-CN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8C69D99D-CE57-4098-8429-CE61166E8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Preliminary readout strategy of TOF &amp; Si Strip</a:t>
            </a:r>
            <a:endParaRPr lang="zh-CN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AE434B7E-AF26-4FF1-AE6D-1BC082CA521F}"/>
              </a:ext>
            </a:extLst>
          </p:cNvPr>
          <p:cNvSpPr/>
          <p:nvPr/>
        </p:nvSpPr>
        <p:spPr>
          <a:xfrm>
            <a:off x="458344" y="5530006"/>
            <a:ext cx="553234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A readout scheme by two level of data concentration</a:t>
            </a:r>
          </a:p>
          <a:p>
            <a:r>
              <a:rPr lang="en-US" altLang="zh-CN" dirty="0"/>
              <a:t>Module level</a:t>
            </a:r>
          </a:p>
          <a:p>
            <a:r>
              <a:rPr lang="en-US" altLang="zh-CN" dirty="0"/>
              <a:t>Stave level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70683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内容占位符 5">
            <a:extLst>
              <a:ext uri="{FF2B5EF4-FFF2-40B4-BE49-F238E27FC236}">
                <a16:creationId xmlns:a16="http://schemas.microsoft.com/office/drawing/2014/main" id="{2D55C21D-0FE9-449A-B55C-F3DFE26C5E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7884" y="836712"/>
            <a:ext cx="7372548" cy="2704239"/>
          </a:xfrm>
          <a:prstGeom prst="rect">
            <a:avLst/>
          </a:prstGeom>
        </p:spPr>
      </p:pic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6051B665-7115-4F23-A871-DE8E1CD0DA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DBC6-8636-43D0-8C2D-AEEF18B55193}" type="slidenum">
              <a:rPr lang="fr-BE" smtClean="0"/>
              <a:pPr>
                <a:defRPr/>
              </a:pPr>
              <a:t>4</a:t>
            </a:fld>
            <a:endParaRPr lang="fr-BE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C078122-1043-46E4-87CF-C9886EF5CC3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19/03/2024</a:t>
            </a:r>
            <a:r>
              <a:rPr lang="zh-CN" altLang="en-US"/>
              <a:t>，</a:t>
            </a:r>
            <a:r>
              <a:rPr lang="en-US" altLang="zh-CN"/>
              <a:t>CEPC TDR weekly meeting</a:t>
            </a:r>
            <a:endParaRPr lang="fr-BE" altLang="zh-CN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59B163FA-5BCE-4B70-A086-3680A013A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Rough cost estimation (only FEE</a:t>
            </a:r>
            <a:r>
              <a:rPr lang="zh-CN" altLang="en-US" dirty="0"/>
              <a:t>，</a:t>
            </a:r>
            <a:r>
              <a:rPr lang="en-US" altLang="zh-CN" dirty="0"/>
              <a:t>barrel) </a:t>
            </a:r>
            <a:endParaRPr lang="zh-CN" altLang="en-US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FA5542D7-EAC2-4D2B-A340-0CC758A72B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361" y="3540951"/>
            <a:ext cx="7366071" cy="2584970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0996C315-B500-4C58-ACA6-C4947641CB48}"/>
              </a:ext>
            </a:extLst>
          </p:cNvPr>
          <p:cNvSpPr/>
          <p:nvPr/>
        </p:nvSpPr>
        <p:spPr>
          <a:xfrm>
            <a:off x="178169" y="2170335"/>
            <a:ext cx="642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TOF</a:t>
            </a:r>
            <a:endParaRPr lang="zh-CN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5EB454D7-A4CA-4C0A-8C5A-6B11C42083F7}"/>
              </a:ext>
            </a:extLst>
          </p:cNvPr>
          <p:cNvSpPr/>
          <p:nvPr/>
        </p:nvSpPr>
        <p:spPr>
          <a:xfrm>
            <a:off x="75322" y="4750381"/>
            <a:ext cx="928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Si Strip</a:t>
            </a:r>
            <a:endParaRPr lang="zh-CN" altLang="en-US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49B9674B-6E82-4413-AEE2-F111E3E7F428}"/>
              </a:ext>
            </a:extLst>
          </p:cNvPr>
          <p:cNvSpPr/>
          <p:nvPr/>
        </p:nvSpPr>
        <p:spPr>
          <a:xfrm>
            <a:off x="539551" y="6091301"/>
            <a:ext cx="898106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/>
              <a:t>The Si Strip module quantity is higher than TOF by the current layout, can be optimized if necessary 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26524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03E6622A-FDBC-4F7C-A32A-6067272FB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accent5">
                    <a:lumMod val="50000"/>
                  </a:schemeClr>
                </a:solidFill>
              </a:rPr>
              <a:t>To determine the preliminary readout scheme of CAL</a:t>
            </a:r>
          </a:p>
          <a:p>
            <a:r>
              <a:rPr lang="en-US" altLang="zh-CN" dirty="0"/>
              <a:t>Summarize of the readout scheme of all sub-det</a:t>
            </a:r>
          </a:p>
          <a:p>
            <a:pPr lvl="1"/>
            <a:r>
              <a:rPr lang="en-US" altLang="zh-CN" dirty="0"/>
              <a:t>conclude the requirement for the common data link design</a:t>
            </a:r>
          </a:p>
          <a:p>
            <a:pPr lvl="1"/>
            <a:r>
              <a:rPr lang="en-US" altLang="zh-CN" dirty="0"/>
              <a:t>conclude the requirement for the common powering design</a:t>
            </a:r>
          </a:p>
          <a:p>
            <a:r>
              <a:rPr lang="en-US" altLang="zh-CN" dirty="0"/>
              <a:t>Determine the Elec-TDAQ strategy </a:t>
            </a:r>
          </a:p>
          <a:p>
            <a:endParaRPr lang="en-US" altLang="zh-CN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D817E4BC-73A2-4CCB-B887-21F6BCDE1E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DBC6-8636-43D0-8C2D-AEEF18B55193}" type="slidenum">
              <a:rPr lang="fr-BE" smtClean="0"/>
              <a:pPr>
                <a:defRPr/>
              </a:pPr>
              <a:t>5</a:t>
            </a:fld>
            <a:endParaRPr lang="fr-BE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E3F50DA-A616-43A7-B292-4CC9C2A4A06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07/03/2024</a:t>
            </a:r>
            <a:r>
              <a:rPr lang="zh-CN" altLang="en-US"/>
              <a:t>，</a:t>
            </a:r>
            <a:r>
              <a:rPr lang="en-US" altLang="zh-CN"/>
              <a:t>Elec-TDAQ weekly meeting</a:t>
            </a:r>
            <a:endParaRPr lang="fr-BE" altLang="zh-CN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C1B0D0A2-863B-4E70-9B52-9BED0D947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Recent plan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5163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内容占位符 6">
            <a:extLst>
              <a:ext uri="{FF2B5EF4-FFF2-40B4-BE49-F238E27FC236}">
                <a16:creationId xmlns:a16="http://schemas.microsoft.com/office/drawing/2014/main" id="{869ABA59-2E2F-4EA4-B974-0751D71508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484784"/>
            <a:ext cx="7125317" cy="3017782"/>
          </a:xfrm>
        </p:spPr>
      </p:pic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483A882-711B-415B-AD9B-82F3F8CC86C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DBC6-8636-43D0-8C2D-AEEF18B55193}" type="slidenum">
              <a:rPr lang="fr-BE" smtClean="0"/>
              <a:pPr>
                <a:defRPr/>
              </a:pPr>
              <a:t>6</a:t>
            </a:fld>
            <a:endParaRPr lang="fr-BE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3A482F8-ADA5-44CD-B61F-1B4558F3231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19/03/2024</a:t>
            </a:r>
            <a:r>
              <a:rPr lang="zh-CN" altLang="en-US"/>
              <a:t>，</a:t>
            </a:r>
            <a:r>
              <a:rPr lang="en-US" altLang="zh-CN"/>
              <a:t>CEPC TDR weekly meeting</a:t>
            </a:r>
            <a:endParaRPr lang="fr-BE" altLang="zh-CN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A606D838-283E-4671-A68D-F2CBF97DE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Diagram of each level of Elec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82415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内容占位符 6">
            <a:extLst>
              <a:ext uri="{FF2B5EF4-FFF2-40B4-BE49-F238E27FC236}">
                <a16:creationId xmlns:a16="http://schemas.microsoft.com/office/drawing/2014/main" id="{0014D40D-95BB-4F17-97B8-0DD49D1BA1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0280"/>
            <a:ext cx="5195397" cy="4799389"/>
          </a:xfrm>
        </p:spPr>
      </p:pic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07A8C130-E965-473D-BBBF-7691ABDBB5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DBC6-8636-43D0-8C2D-AEEF18B55193}" type="slidenum">
              <a:rPr lang="fr-BE" smtClean="0"/>
              <a:pPr>
                <a:defRPr/>
              </a:pPr>
              <a:t>7</a:t>
            </a:fld>
            <a:endParaRPr lang="fr-BE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F1A982A-E8D7-4E2A-B5C5-75CD9FFED4F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19/03/2024</a:t>
            </a:r>
            <a:r>
              <a:rPr lang="zh-CN" altLang="en-US"/>
              <a:t>，</a:t>
            </a:r>
            <a:r>
              <a:rPr lang="en-US" altLang="zh-CN"/>
              <a:t>CEPC TDR weekly meeting</a:t>
            </a:r>
            <a:endParaRPr lang="fr-BE" altLang="zh-CN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130C3A20-6EC8-4495-8341-B5D235434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6E26BDC5-A4EF-44AE-91F4-915B634674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124744"/>
            <a:ext cx="3985422" cy="4799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73879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wan">
  <a:themeElements>
    <a:clrScheme name="IReS_LEPSI_NEW_bleu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IReS_LEPSI_NEW_ble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C00000"/>
          </a:solidFill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FF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IReS_LEPSI_NEW_bleu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内容">
  <a:themeElements>
    <a:clrScheme name="内容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内容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>
          <a:solidFill>
            <a:srgbClr val="FF0000"/>
          </a:solidFill>
          <a:miter lim="800000"/>
          <a:headEnd/>
          <a:tailEnd/>
        </a:ln>
      </a:spPr>
      <a:bodyPr wrap="none" rtlCol="0" anchor="ctr">
        <a:spAutoFit/>
      </a:bodyPr>
      <a:lstStyle>
        <a:defPPr algn="ctr">
          <a:defRPr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defRPr>
        </a:defPPr>
      </a:lstStyle>
    </a:spDef>
    <a:lnDef>
      <a:spPr>
        <a:ln w="25400" cmpd="sng">
          <a:solidFill>
            <a:srgbClr val="FF0000"/>
          </a:solidFill>
          <a:tailEnd type="none"/>
        </a:ln>
        <a:effectLst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内容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内容">
  <a:themeElements>
    <a:clrScheme name="内容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内容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>
          <a:solidFill>
            <a:srgbClr val="FF0000"/>
          </a:solidFill>
          <a:miter lim="800000"/>
          <a:headEnd/>
          <a:tailEnd/>
        </a:ln>
      </a:spPr>
      <a:bodyPr wrap="none" rtlCol="0" anchor="ctr">
        <a:spAutoFit/>
      </a:bodyPr>
      <a:lstStyle>
        <a:defPPr algn="ctr">
          <a:defRPr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defRPr>
        </a:defPPr>
      </a:lstStyle>
    </a:spDef>
    <a:lnDef>
      <a:spPr>
        <a:ln w="25400" cmpd="sng">
          <a:solidFill>
            <a:srgbClr val="FF0000"/>
          </a:solidFill>
          <a:tailEnd type="none"/>
        </a:ln>
        <a:effectLst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内容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内容">
  <a:themeElements>
    <a:clrScheme name="内容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内容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>
          <a:solidFill>
            <a:srgbClr val="FF0000"/>
          </a:solidFill>
          <a:miter lim="800000"/>
          <a:headEnd/>
          <a:tailEnd/>
        </a:ln>
      </a:spPr>
      <a:bodyPr wrap="none" rtlCol="0" anchor="ctr">
        <a:spAutoFit/>
      </a:bodyPr>
      <a:lstStyle>
        <a:defPPr algn="ctr">
          <a:defRPr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defRPr>
        </a:defPPr>
      </a:lstStyle>
    </a:spDef>
    <a:lnDef>
      <a:spPr>
        <a:ln w="25400" cmpd="sng">
          <a:solidFill>
            <a:srgbClr val="FF0000"/>
          </a:solidFill>
          <a:tailEnd type="none"/>
        </a:ln>
        <a:effectLst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内容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Thème2909</Template>
  <TotalTime>69491</TotalTime>
  <Words>283</Words>
  <Application>Microsoft Office PowerPoint</Application>
  <PresentationFormat>全屏显示(4:3)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7</vt:i4>
      </vt:variant>
    </vt:vector>
  </HeadingPairs>
  <TitlesOfParts>
    <vt:vector size="18" baseType="lpstr">
      <vt:lpstr>黑体</vt:lpstr>
      <vt:lpstr>宋体</vt:lpstr>
      <vt:lpstr>Arial</vt:lpstr>
      <vt:lpstr>Calibri</vt:lpstr>
      <vt:lpstr>Comic Sans MS</vt:lpstr>
      <vt:lpstr>Times New Roman</vt:lpstr>
      <vt:lpstr>Wingdings</vt:lpstr>
      <vt:lpstr>Thèmewan</vt:lpstr>
      <vt:lpstr>内容</vt:lpstr>
      <vt:lpstr>1_内容</vt:lpstr>
      <vt:lpstr>2_内容</vt:lpstr>
      <vt:lpstr>Progress in last week of Elec-TDAQ</vt:lpstr>
      <vt:lpstr>Preliminary readout strategy of TOF &amp; Si Strip</vt:lpstr>
      <vt:lpstr>Preliminary readout strategy of TOF &amp; Si Strip</vt:lpstr>
      <vt:lpstr>Rough cost estimation (only FEE，barrel) </vt:lpstr>
      <vt:lpstr>Recent plan</vt:lpstr>
      <vt:lpstr>Diagram of each level of Elec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Radiation Interaction with Matter</dc:title>
  <dc:creator>Zhang</dc:creator>
  <cp:lastModifiedBy>asus</cp:lastModifiedBy>
  <cp:revision>3839</cp:revision>
  <cp:lastPrinted>2011-09-05T15:51:56Z</cp:lastPrinted>
  <dcterms:created xsi:type="dcterms:W3CDTF">2011-06-15T13:48:12Z</dcterms:created>
  <dcterms:modified xsi:type="dcterms:W3CDTF">2024-03-18T07:47:04Z</dcterms:modified>
</cp:coreProperties>
</file>