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20" r:id="rId2"/>
    <p:sldMasterId id="2147483733" r:id="rId3"/>
    <p:sldMasterId id="2147483746" r:id="rId4"/>
  </p:sldMasterIdLst>
  <p:notesMasterIdLst>
    <p:notesMasterId r:id="rId12"/>
  </p:notesMasterIdLst>
  <p:handoutMasterIdLst>
    <p:handoutMasterId r:id="rId13"/>
  </p:handoutMasterIdLst>
  <p:sldIdLst>
    <p:sldId id="540" r:id="rId5"/>
    <p:sldId id="542" r:id="rId6"/>
    <p:sldId id="543" r:id="rId7"/>
    <p:sldId id="545" r:id="rId8"/>
    <p:sldId id="541" r:id="rId9"/>
    <p:sldId id="544" r:id="rId10"/>
    <p:sldId id="546" r:id="rId11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99"/>
    <a:srgbClr val="33CCCC"/>
    <a:srgbClr val="CC0099"/>
    <a:srgbClr val="006633"/>
    <a:srgbClr val="FFFFCC"/>
    <a:srgbClr val="FFCCCC"/>
    <a:srgbClr val="777777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5244" autoAdjust="0"/>
  </p:normalViewPr>
  <p:slideViewPr>
    <p:cSldViewPr>
      <p:cViewPr varScale="1">
        <p:scale>
          <a:sx n="86" d="100"/>
          <a:sy n="86" d="100"/>
        </p:scale>
        <p:origin x="15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45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9D3B2D2-EB54-4DB4-86CA-44B2C5EC994F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70613A5-CF5A-471A-A00E-C70A2B20F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0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93E35E6-4823-423C-9A77-97541517AD0D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750393-E56E-4EC0-A630-7481E0259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1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992888" cy="2209800"/>
          </a:xfrm>
          <a:prstGeom prst="rect">
            <a:avLst/>
          </a:prstGeom>
          <a:noFill/>
        </p:spPr>
        <p:txBody>
          <a:bodyPr/>
          <a:lstStyle>
            <a:lvl1pPr algn="l">
              <a:defRPr sz="28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fr-FR" dirty="0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881EA-2ABF-40F3-8ABB-B45228A2DF0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6594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6594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2994-BFD4-4E84-9815-31D3787F3AD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C394A-8DF0-49E7-9776-29202ACFE3D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608513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9C70-F4DE-44F6-80FF-4947D2FAA00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E355-4760-4E4D-8611-1C8075FED0F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4E7D-620D-4AA7-B397-DE3FCFC9901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7"/>
            <a:ext cx="8229600" cy="5400601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buClr>
                <a:srgbClr val="CC99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531515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6B38D0-E50B-47EC-B2D3-4AE0B27AD52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0" y="6527800"/>
            <a:ext cx="3384550" cy="2619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3521075" y="6457950"/>
            <a:ext cx="2563813" cy="331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6231-FA3F-475A-96A0-F73E72A3D4E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90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 txBox="1">
            <a:spLocks noChangeArrowheads="1"/>
          </p:cNvSpPr>
          <p:nvPr/>
        </p:nvSpPr>
        <p:spPr bwMode="auto">
          <a:xfrm>
            <a:off x="3276600" y="6524625"/>
            <a:ext cx="3167063" cy="261938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spcBef>
                <a:spcPct val="0"/>
              </a:spcBef>
              <a:buClrTx/>
              <a:buSzTx/>
              <a:buFontTx/>
              <a:buNone/>
              <a:defRPr sz="1200" kern="1200">
                <a:solidFill>
                  <a:srgbClr val="00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>
            <a:lvl1pPr>
              <a:lnSpc>
                <a:spcPct val="120000"/>
              </a:lnSpc>
              <a:defRPr sz="1800" b="1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>
              <a:lnSpc>
                <a:spcPct val="120000"/>
              </a:lnSpc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>
              <a:buClr>
                <a:srgbClr val="CC9900"/>
              </a:buClr>
              <a:defRPr sz="11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503988"/>
            <a:ext cx="946150" cy="288925"/>
          </a:xfrm>
        </p:spPr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fld id="{E8AFDBC6-8636-43D0-8C2D-AEEF18B55193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395288" y="6453336"/>
            <a:ext cx="3888680" cy="258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rgbClr val="00663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 dirty="0"/>
              <a:t>19/03/2024</a:t>
            </a:r>
            <a:r>
              <a:rPr lang="zh-CN" altLang="en-US" dirty="0"/>
              <a:t>，</a:t>
            </a:r>
            <a:r>
              <a:rPr lang="en-US" altLang="zh-CN" dirty="0"/>
              <a:t>CEPC TDR weekly meeting</a:t>
            </a:r>
            <a:endParaRPr lang="fr-BE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65125"/>
            <a:ext cx="7886700" cy="471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62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5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2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8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56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0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78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63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682C-5E2B-4034-A45B-361F3364CAB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2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91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24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888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36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00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92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843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37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3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7F9-308E-44DE-896A-C5F5486FF59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45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82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13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70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66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47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808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21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76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2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8911-1167-4E04-8CBE-31CC4704724D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208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92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85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7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31DB-9929-42CA-B090-663F3A0BCBA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A045C-B1E0-49FF-87BB-31A9B8F120A5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9EA8-6503-4CCB-973C-6820EEF8BE2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47345-8BDA-4AC4-85A1-9EBAA1195F60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Cliquez pour modifier les styles du texte du masque </a:t>
            </a:r>
          </a:p>
          <a:p>
            <a:pPr lvl="1"/>
            <a:r>
              <a:rPr lang="en-US" altLang="zh-CN"/>
              <a:t>Deuxième niveau</a:t>
            </a:r>
          </a:p>
          <a:p>
            <a:pPr lvl="2"/>
            <a:r>
              <a:rPr lang="en-US" altLang="zh-CN"/>
              <a:t>Troisième niveau</a:t>
            </a:r>
          </a:p>
          <a:p>
            <a:pPr lvl="3"/>
            <a:r>
              <a:rPr lang="en-US" altLang="zh-CN"/>
              <a:t>Quatrième niveau</a:t>
            </a:r>
          </a:p>
          <a:p>
            <a:pPr lvl="4"/>
            <a:r>
              <a:rPr lang="en-US" altLang="zh-CN"/>
              <a:t>Cinquième niveau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503988"/>
            <a:ext cx="9461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6633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CF841C1A-65D0-45B7-9EA2-2E07EBD6A5E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10" name="Freeform 7"/>
          <p:cNvSpPr>
            <a:spLocks noChangeArrowheads="1"/>
          </p:cNvSpPr>
          <p:nvPr/>
        </p:nvSpPr>
        <p:spPr bwMode="auto">
          <a:xfrm>
            <a:off x="381000" y="228600"/>
            <a:ext cx="7215188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6633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57200" y="6453188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840001" y="54670"/>
            <a:ext cx="1296292" cy="7565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6" r:id="rId14"/>
    <p:sldLayoutId id="2147483717" r:id="rId15"/>
    <p:sldLayoutId id="2147483718" r:id="rId16"/>
    <p:sldLayoutId id="2147483719" r:id="rId17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n"/>
        <a:defRPr sz="2800">
          <a:solidFill>
            <a:srgbClr val="006633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33"/>
        </a:buClr>
        <a:buSzPct val="75000"/>
        <a:buFont typeface="Wingdings" pitchFamily="2" charset="2"/>
        <a:buChar char="Ä"/>
        <a:defRPr sz="2400">
          <a:solidFill>
            <a:schemeClr val="tx1"/>
          </a:solidFill>
          <a:latin typeface="Comic Sans MS" pitchFamily="66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Comic Sans MS" pitchFamily="66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6633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Comic Sans MS" pitchFamily="66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15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3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hep.ac.cn/event/21884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7C331410-9564-42C9-9313-47D7D397F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r>
              <a:rPr lang="en-US" altLang="zh-CN" sz="1600" dirty="0"/>
              <a:t>Thursday link</a:t>
            </a:r>
            <a:r>
              <a:rPr lang="zh-CN" altLang="en-US" sz="1600" dirty="0"/>
              <a:t>：</a:t>
            </a:r>
            <a:r>
              <a:rPr lang="en-US" altLang="zh-CN" sz="1600" dirty="0">
                <a:hlinkClick r:id="rId2"/>
              </a:rPr>
              <a:t>https://indico.ihep.ac.cn/event/21884/</a:t>
            </a:r>
            <a:endParaRPr lang="en-US" altLang="zh-CN" sz="1600" dirty="0"/>
          </a:p>
          <a:p>
            <a:r>
              <a:rPr lang="en-US" altLang="zh-CN" sz="1600" dirty="0"/>
              <a:t>Discussed with LGAD-TOF &amp; Si Strip,</a:t>
            </a:r>
            <a:r>
              <a:rPr lang="zh-CN" altLang="en-US" sz="1600" dirty="0"/>
              <a:t> </a:t>
            </a:r>
            <a:r>
              <a:rPr lang="en-US" altLang="zh-CN" sz="1600" dirty="0"/>
              <a:t>preliminarily defined the readout strategy of the SET</a:t>
            </a:r>
          </a:p>
          <a:p>
            <a:r>
              <a:rPr lang="en-US" altLang="zh-CN" sz="1600" dirty="0"/>
              <a:t>A general clocking fanout architecture also defined </a:t>
            </a:r>
          </a:p>
          <a:p>
            <a:r>
              <a:rPr lang="en-US" altLang="zh-CN" sz="1600" dirty="0"/>
              <a:t>Preliminary background R&amp;D of powering discussed </a:t>
            </a:r>
          </a:p>
          <a:p>
            <a:endParaRPr lang="en-US" altLang="zh-CN" sz="1600" dirty="0"/>
          </a:p>
          <a:p>
            <a:r>
              <a:rPr lang="en-US" altLang="zh-CN" sz="1600" dirty="0"/>
              <a:t>Discussions with sub-dets</a:t>
            </a:r>
          </a:p>
          <a:p>
            <a:pPr lvl="1"/>
            <a:r>
              <a:rPr lang="en-US" altLang="zh-CN" sz="1400" dirty="0"/>
              <a:t>With Si Pixel Tracker </a:t>
            </a:r>
          </a:p>
          <a:p>
            <a:pPr lvl="2"/>
            <a:r>
              <a:rPr lang="en-US" altLang="zh-CN" sz="1200" dirty="0"/>
              <a:t>Data rate from the physics event calculated, yet the background rate needs to be considered especially for the innermost layer</a:t>
            </a:r>
          </a:p>
          <a:p>
            <a:pPr lvl="1"/>
            <a:r>
              <a:rPr lang="en-US" altLang="zh-CN" sz="1400" dirty="0"/>
              <a:t>With ECAL</a:t>
            </a:r>
          </a:p>
          <a:p>
            <a:pPr lvl="2"/>
            <a:r>
              <a:rPr lang="en-US" altLang="zh-CN" sz="1200" dirty="0"/>
              <a:t>Requirement on energy measurement accuracy needs to be further discussed </a:t>
            </a:r>
          </a:p>
          <a:p>
            <a:pPr lvl="2"/>
            <a:r>
              <a:rPr lang="en-US" altLang="zh-CN" sz="1200" dirty="0"/>
              <a:t>A preliminary module level readout scheme proposed, will be further discussed in Elec-TDAQ meeting</a:t>
            </a:r>
          </a:p>
          <a:p>
            <a:pPr lvl="2"/>
            <a:r>
              <a:rPr lang="en-US" altLang="zh-CN" sz="1200" dirty="0"/>
              <a:t>Constraint from mechanical needs to be further discussed  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44A7E62-B47F-4B30-AC0B-C8773643A8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1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AF1D6F-8230-4089-9E7B-8962BA72E06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19/03/2024</a:t>
            </a:r>
            <a:r>
              <a:rPr lang="zh-CN" altLang="en-US" dirty="0"/>
              <a:t>，</a:t>
            </a:r>
            <a:r>
              <a:rPr lang="en-US" altLang="zh-CN" dirty="0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67649897-B7C3-4AFF-A8B0-1F83A59F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Progress in last week of Elec-TDAQ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39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B8A9FEFD-E1D7-4511-A16D-6C7E193266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9"/>
          <a:stretch/>
        </p:blipFill>
        <p:spPr>
          <a:xfrm>
            <a:off x="398246" y="1052736"/>
            <a:ext cx="8229600" cy="4464549"/>
          </a:xfr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036EE5B-613D-4243-88F6-5C2A96E75B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236FE6-E589-4583-8897-AC2AB85BD37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19/03/2024</a:t>
            </a:r>
            <a:r>
              <a:rPr lang="zh-CN" altLang="en-US"/>
              <a:t>，</a:t>
            </a:r>
            <a:r>
              <a:rPr lang="en-US" altLang="zh-CN"/>
              <a:t>CEPC TDR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B00EC74-FD98-48D1-873A-46990706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Preliminary readout strategy of TOF &amp; Si Strip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01DDFC4-2C2B-4782-8372-0E981C039771}"/>
              </a:ext>
            </a:extLst>
          </p:cNvPr>
          <p:cNvSpPr/>
          <p:nvPr/>
        </p:nvSpPr>
        <p:spPr>
          <a:xfrm>
            <a:off x="477580" y="5455569"/>
            <a:ext cx="37625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TOF &amp; Si Strip</a:t>
            </a:r>
          </a:p>
          <a:p>
            <a:r>
              <a:rPr lang="en-US" altLang="zh-CN" dirty="0"/>
              <a:t>Similar in Elec readout architecture</a:t>
            </a:r>
          </a:p>
          <a:p>
            <a:r>
              <a:rPr lang="en-US" altLang="zh-CN" dirty="0"/>
              <a:t>Different in module size &amp; quantity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870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E01F910D-D855-4A5B-9215-016B6F7E1B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836712"/>
            <a:ext cx="8229600" cy="4824017"/>
          </a:xfrm>
          <a:prstGeom prst="rect">
            <a:avLst/>
          </a:prstGeo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AFB0069-E1A1-4179-995F-00004D0386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80C4A5-F2C4-4634-AA99-9AF8A18515C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19/03/2024</a:t>
            </a:r>
            <a:r>
              <a:rPr lang="zh-CN" altLang="en-US"/>
              <a:t>，</a:t>
            </a:r>
            <a:r>
              <a:rPr lang="en-US" altLang="zh-CN"/>
              <a:t>CEPC TDR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8C69D99D-CE57-4098-8429-CE61166E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Preliminary readout strategy of TOF &amp; Si Strip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E434B7E-AF26-4FF1-AE6D-1BC082CA521F}"/>
              </a:ext>
            </a:extLst>
          </p:cNvPr>
          <p:cNvSpPr/>
          <p:nvPr/>
        </p:nvSpPr>
        <p:spPr>
          <a:xfrm>
            <a:off x="458344" y="5530006"/>
            <a:ext cx="55323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 readout scheme by two level of data concentration</a:t>
            </a:r>
          </a:p>
          <a:p>
            <a:r>
              <a:rPr lang="en-US" altLang="zh-CN" dirty="0"/>
              <a:t>Module level</a:t>
            </a:r>
          </a:p>
          <a:p>
            <a:r>
              <a:rPr lang="en-US" altLang="zh-CN" dirty="0"/>
              <a:t>Stave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068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2D55C21D-0FE9-449A-B55C-F3DFE26C5E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7884" y="836712"/>
            <a:ext cx="7372548" cy="2704239"/>
          </a:xfrm>
          <a:prstGeom prst="rect">
            <a:avLst/>
          </a:prstGeo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051B665-7115-4F23-A871-DE8E1CD0DA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4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078122-1043-46E4-87CF-C9886EF5CC3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19/03/2024</a:t>
            </a:r>
            <a:r>
              <a:rPr lang="zh-CN" altLang="en-US"/>
              <a:t>，</a:t>
            </a:r>
            <a:r>
              <a:rPr lang="en-US" altLang="zh-CN"/>
              <a:t>CEPC TDR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59B163FA-5BCE-4B70-A086-3680A013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Rough cost estimation (only FEE</a:t>
            </a:r>
            <a:r>
              <a:rPr lang="zh-CN" altLang="en-US" dirty="0"/>
              <a:t>，</a:t>
            </a:r>
            <a:r>
              <a:rPr lang="en-US" altLang="zh-CN" dirty="0"/>
              <a:t>barrel) 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A5542D7-EAC2-4D2B-A340-0CC758A72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61" y="3540951"/>
            <a:ext cx="7366071" cy="2584970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0996C315-B500-4C58-ACA6-C4947641CB48}"/>
              </a:ext>
            </a:extLst>
          </p:cNvPr>
          <p:cNvSpPr/>
          <p:nvPr/>
        </p:nvSpPr>
        <p:spPr>
          <a:xfrm>
            <a:off x="178169" y="2170335"/>
            <a:ext cx="642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TOF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EB454D7-A4CA-4C0A-8C5A-6B11C42083F7}"/>
              </a:ext>
            </a:extLst>
          </p:cNvPr>
          <p:cNvSpPr/>
          <p:nvPr/>
        </p:nvSpPr>
        <p:spPr>
          <a:xfrm>
            <a:off x="75322" y="4750381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Si Strip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9B9674B-6E82-4413-AEE2-F111E3E7F428}"/>
              </a:ext>
            </a:extLst>
          </p:cNvPr>
          <p:cNvSpPr/>
          <p:nvPr/>
        </p:nvSpPr>
        <p:spPr>
          <a:xfrm>
            <a:off x="539551" y="6091301"/>
            <a:ext cx="8981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The Si Strip module quantity is higher than TOF by the current layout, can be optimized if necessary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652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03E6622A-FDBC-4F7C-A32A-6067272FB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To determine the preliminary readout scheme of CAL</a:t>
            </a:r>
          </a:p>
          <a:p>
            <a:r>
              <a:rPr lang="en-US" altLang="zh-CN" dirty="0"/>
              <a:t>Summarize of the readout scheme of all sub-det</a:t>
            </a:r>
          </a:p>
          <a:p>
            <a:pPr lvl="1"/>
            <a:r>
              <a:rPr lang="en-US" altLang="zh-CN" dirty="0"/>
              <a:t>conclude the requirement for the common data link design</a:t>
            </a:r>
          </a:p>
          <a:p>
            <a:pPr lvl="1"/>
            <a:r>
              <a:rPr lang="en-US" altLang="zh-CN" dirty="0"/>
              <a:t>conclude the requirement for the common powering design</a:t>
            </a:r>
          </a:p>
          <a:p>
            <a:r>
              <a:rPr lang="en-US" altLang="zh-CN" dirty="0"/>
              <a:t>Determine the Elec-TDAQ strategy </a:t>
            </a:r>
          </a:p>
          <a:p>
            <a:endParaRPr lang="en-US" altLang="zh-CN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817E4BC-73A2-4CCB-B887-21F6BCDE1E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5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3F50DA-A616-43A7-B292-4CC9C2A4A06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07/03/2024</a:t>
            </a:r>
            <a:r>
              <a:rPr lang="zh-CN" altLang="en-US"/>
              <a:t>，</a:t>
            </a:r>
            <a:r>
              <a:rPr lang="en-US" altLang="zh-CN"/>
              <a:t>Elec-TDAQ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C1B0D0A2-863B-4E70-9B52-9BED0D94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Recent plan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16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869ABA59-2E2F-4EA4-B974-0751D71508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84784"/>
            <a:ext cx="7125317" cy="3017782"/>
          </a:xfr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483A882-711B-415B-AD9B-82F3F8CC86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6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A482F8-ADA5-44CD-B61F-1B4558F3231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19/03/2024</a:t>
            </a:r>
            <a:r>
              <a:rPr lang="zh-CN" altLang="en-US"/>
              <a:t>，</a:t>
            </a:r>
            <a:r>
              <a:rPr lang="en-US" altLang="zh-CN"/>
              <a:t>CEPC TDR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A606D838-283E-4671-A68D-F2CBF97DE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Diagram of each level of Elec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241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0014D40D-95BB-4F17-97B8-0DD49D1BA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0280"/>
            <a:ext cx="5195397" cy="4799389"/>
          </a:xfr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7A8C130-E965-473D-BBBF-7691ABDBB5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7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1A982A-E8D7-4E2A-B5C5-75CD9FFED4F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19/03/2024</a:t>
            </a:r>
            <a:r>
              <a:rPr lang="zh-CN" altLang="en-US"/>
              <a:t>，</a:t>
            </a:r>
            <a:r>
              <a:rPr lang="en-US" altLang="zh-CN"/>
              <a:t>CEPC TDR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130C3A20-6EC8-4495-8341-B5D235434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E26BDC5-A4EF-44AE-91F4-915B634674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24744"/>
            <a:ext cx="3985422" cy="479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7387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wan">
  <a:themeElements>
    <a:clrScheme name="IReS_LEPSI_NEW_bleu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Thème2909</Template>
  <TotalTime>69491</TotalTime>
  <Words>283</Words>
  <Application>Microsoft Office PowerPoint</Application>
  <PresentationFormat>全屏显示(4:3)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黑体</vt:lpstr>
      <vt:lpstr>宋体</vt:lpstr>
      <vt:lpstr>Arial</vt:lpstr>
      <vt:lpstr>Calibri</vt:lpstr>
      <vt:lpstr>Comic Sans MS</vt:lpstr>
      <vt:lpstr>Times New Roman</vt:lpstr>
      <vt:lpstr>Wingdings</vt:lpstr>
      <vt:lpstr>Thèmewan</vt:lpstr>
      <vt:lpstr>内容</vt:lpstr>
      <vt:lpstr>1_内容</vt:lpstr>
      <vt:lpstr>2_内容</vt:lpstr>
      <vt:lpstr>Progress in last week of Elec-TDAQ</vt:lpstr>
      <vt:lpstr>Preliminary readout strategy of TOF &amp; Si Strip</vt:lpstr>
      <vt:lpstr>Preliminary readout strategy of TOF &amp; Si Strip</vt:lpstr>
      <vt:lpstr>Rough cost estimation (only FEE，barrel) </vt:lpstr>
      <vt:lpstr>Recent plan</vt:lpstr>
      <vt:lpstr>Diagram of each level of Elec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Interaction with Matter</dc:title>
  <dc:creator>Zhang</dc:creator>
  <cp:lastModifiedBy>asus</cp:lastModifiedBy>
  <cp:revision>3839</cp:revision>
  <cp:lastPrinted>2011-09-05T15:51:56Z</cp:lastPrinted>
  <dcterms:created xsi:type="dcterms:W3CDTF">2011-06-15T13:48:12Z</dcterms:created>
  <dcterms:modified xsi:type="dcterms:W3CDTF">2024-03-18T07:47:04Z</dcterms:modified>
</cp:coreProperties>
</file>