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9" r:id="rId2"/>
    <p:sldId id="309" r:id="rId3"/>
    <p:sldId id="312" r:id="rId4"/>
    <p:sldId id="387" r:id="rId5"/>
    <p:sldId id="388" r:id="rId6"/>
    <p:sldId id="384" r:id="rId7"/>
    <p:sldId id="372" r:id="rId8"/>
    <p:sldId id="385" r:id="rId9"/>
    <p:sldId id="383" r:id="rId10"/>
    <p:sldId id="386" r:id="rId11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Ref TDR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Physical Design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Magnet_RT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 V1.1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2024.03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944" y="949571"/>
            <a:ext cx="7886700" cy="32665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问题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，哪些区域需要均匀的磁场？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，均匀度多少能满足要求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，磁场测量的精度是否会影响对均匀度的要求？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Questions:</a:t>
            </a:r>
          </a:p>
          <a:p>
            <a:r>
              <a:rPr lang="en-US" altLang="zh-CN" sz="2400" dirty="0"/>
              <a:t>1, Which areas require a uniform magnetic field?</a:t>
            </a:r>
          </a:p>
          <a:p>
            <a:r>
              <a:rPr lang="en-US" altLang="zh-CN" sz="2400" dirty="0"/>
              <a:t>2, How much uniformity can meet the requirements</a:t>
            </a:r>
            <a:r>
              <a:rPr lang="en-US" altLang="zh-CN" sz="2400" dirty="0" smtClean="0"/>
              <a:t>?</a:t>
            </a:r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，</a:t>
            </a:r>
            <a:r>
              <a:rPr lang="en-US" altLang="zh-CN" sz="2400" dirty="0"/>
              <a:t>Will the accuracy of magnetic field </a:t>
            </a:r>
            <a:r>
              <a:rPr lang="en-US" altLang="zh-CN" sz="2400" dirty="0" smtClean="0"/>
              <a:t>mapping </a:t>
            </a:r>
            <a:r>
              <a:rPr lang="en-US" altLang="zh-CN" sz="2400" dirty="0"/>
              <a:t>affect the requirement for uniformity?</a:t>
            </a:r>
            <a:endParaRPr lang="zh-CN" altLang="en-US" sz="2400" dirty="0"/>
          </a:p>
          <a:p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10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Questions?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Magnet parameters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7804" y="671265"/>
            <a:ext cx="79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 Interface</a:t>
            </a:r>
            <a:r>
              <a:rPr lang="zh-CN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455" y="3601630"/>
            <a:ext cx="2596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Several parameters have </a:t>
            </a:r>
            <a:r>
              <a:rPr lang="en-US" altLang="zh-CN" dirty="0" smtClean="0"/>
              <a:t>changed: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609" y="916575"/>
            <a:ext cx="3194191" cy="25937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891" y="1131873"/>
            <a:ext cx="2945166" cy="2378481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45178"/>
              </p:ext>
            </p:extLst>
          </p:nvPr>
        </p:nvGraphicFramePr>
        <p:xfrm>
          <a:off x="3128992" y="3880138"/>
          <a:ext cx="422242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5351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286156157"/>
                    </a:ext>
                  </a:extLst>
                </a:gridCol>
                <a:gridCol w="1153814">
                  <a:extLst>
                    <a:ext uri="{9D8B030D-6E8A-4147-A177-3AD203B41FA5}">
                      <a16:colId xmlns:a16="http://schemas.microsoft.com/office/drawing/2014/main" val="2433494013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Yoke mass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Tracking Volume</a:t>
                      </a:r>
                    </a:p>
                    <a:p>
                      <a:r>
                        <a:rPr lang="en-US" altLang="zh-CN" dirty="0" smtClean="0"/>
                        <a:t>(Diameter*length)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3.62*4.7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3.6*5.9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33416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Size</a:t>
                      </a:r>
                      <a:r>
                        <a:rPr lang="en-US" altLang="zh-CN" baseline="0" dirty="0" smtClean="0"/>
                        <a:t> (Diameter*length)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11*12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12.4*13.4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0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/>
              <a:t>1. Magnet </a:t>
            </a:r>
            <a:r>
              <a:rPr lang="en-US" altLang="zh-CN" sz="2800" dirty="0"/>
              <a:t>parameters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789" y="70097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Magnetic field distribution:</a:t>
            </a:r>
            <a:endParaRPr lang="zh-CN" altLang="en-US" sz="1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89" y="1300068"/>
            <a:ext cx="4386345" cy="26155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294" y="1300068"/>
            <a:ext cx="3736956" cy="29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2. Physical </a:t>
            </a:r>
            <a:r>
              <a:rPr lang="en-US" altLang="zh-CN" sz="2800" dirty="0"/>
              <a:t>design of the detector magnet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4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8760" y="724257"/>
            <a:ext cx="6551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Magnetic field distribution of the Track Volume: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81312" y="1190374"/>
            <a:ext cx="3737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Tracking </a:t>
            </a:r>
            <a:r>
              <a:rPr lang="en-US" altLang="zh-CN" sz="1600" dirty="0"/>
              <a:t>Volume</a:t>
            </a:r>
            <a:r>
              <a:rPr lang="en-US" altLang="zh-CN" sz="1600" dirty="0">
                <a:solidFill>
                  <a:prstClr val="black"/>
                </a:solidFill>
              </a:rPr>
              <a:t> </a:t>
            </a:r>
          </a:p>
          <a:p>
            <a:r>
              <a:rPr lang="en-US" altLang="zh-CN" sz="1600" dirty="0" smtClean="0">
                <a:solidFill>
                  <a:prstClr val="black"/>
                </a:solidFill>
              </a:rPr>
              <a:t>(</a:t>
            </a:r>
            <a:r>
              <a:rPr lang="en-US" altLang="zh-CN" sz="1600" dirty="0"/>
              <a:t>diameter 3.62m</a:t>
            </a:r>
            <a:r>
              <a:rPr lang="en-US" altLang="zh-CN" sz="1600" dirty="0" smtClean="0"/>
              <a:t>, length 4.7m)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5127305" y="1907028"/>
            <a:ext cx="3360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 err="1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Bmax</a:t>
            </a:r>
            <a:r>
              <a:rPr lang="en-US" altLang="zh-CN" sz="16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 3.08918081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err="1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Bmin</a:t>
            </a:r>
            <a:r>
              <a:rPr lang="en-US" altLang="zh-CN" sz="16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16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2.51229834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err="1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Bmax-Bmin</a:t>
            </a:r>
            <a:r>
              <a:rPr lang="en-US" altLang="zh-CN" sz="16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 0.5768824786</a:t>
            </a:r>
          </a:p>
          <a:p>
            <a:pPr algn="just">
              <a:spcAft>
                <a:spcPts val="0"/>
              </a:spcAft>
            </a:pPr>
            <a:r>
              <a:rPr lang="en-US" altLang="zh-CN" sz="16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Peak-Peak non-uniformity: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37767" y="2966728"/>
                <a:ext cx="2879902" cy="567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𝑐𝑒𝑛𝑡𝑒𝑟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/>
                  <a:t> = </a:t>
                </a:r>
                <a:r>
                  <a:rPr lang="en-US" altLang="zh-CN" sz="2000" dirty="0" smtClean="0"/>
                  <a:t>19.2%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67" y="2966728"/>
                <a:ext cx="2879902" cy="567591"/>
              </a:xfrm>
              <a:prstGeom prst="rect">
                <a:avLst/>
              </a:prstGeom>
              <a:blipFill>
                <a:blip r:embed="rId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08250"/>
              </p:ext>
            </p:extLst>
          </p:nvPr>
        </p:nvGraphicFramePr>
        <p:xfrm>
          <a:off x="4995267" y="3699382"/>
          <a:ext cx="3090286" cy="992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74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Peak-peak non uniformity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 TDR V1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14.6%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 TDR V1.1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19.2%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右箭头 2"/>
          <p:cNvSpPr/>
          <p:nvPr/>
        </p:nvSpPr>
        <p:spPr>
          <a:xfrm>
            <a:off x="3185885" y="1486457"/>
            <a:ext cx="428611" cy="23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679810" y="1435673"/>
            <a:ext cx="2630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</a:rPr>
              <a:t>(</a:t>
            </a:r>
            <a:r>
              <a:rPr lang="en-US" altLang="zh-CN" sz="1600" dirty="0"/>
              <a:t>diameter </a:t>
            </a:r>
            <a:r>
              <a:rPr lang="en-US" altLang="zh-CN" sz="1600" dirty="0" smtClean="0"/>
              <a:t>3.6m, length 5.9m</a:t>
            </a:r>
            <a:r>
              <a:rPr lang="en-US" altLang="zh-CN" sz="1600" dirty="0"/>
              <a:t>)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37" y="1864407"/>
            <a:ext cx="4209606" cy="29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144" y="760873"/>
            <a:ext cx="7886700" cy="465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It’s very hard to optimize the uniformity of the Tracking volume.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</a:rPr>
              <a:t>Physical design of the detector magnet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296" y="2223324"/>
            <a:ext cx="1118714" cy="1181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541" y="1501995"/>
            <a:ext cx="898628" cy="223274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2860924" y="2536567"/>
            <a:ext cx="348342" cy="382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38" y="1458014"/>
            <a:ext cx="1118714" cy="2354232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692444" y="2433338"/>
            <a:ext cx="491182" cy="47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26722" y="3831176"/>
            <a:ext cx="57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Now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664174" y="3831176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Ideal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576116" y="3831176"/>
            <a:ext cx="1631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Optimized target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4141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2. Physical </a:t>
            </a:r>
            <a:r>
              <a:rPr lang="en-US" altLang="zh-CN" sz="2800" dirty="0"/>
              <a:t>design of the detector magnet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03" y="1005931"/>
            <a:ext cx="2390811" cy="1959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545" y="1005931"/>
            <a:ext cx="3351055" cy="195968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8712" y="66847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1. </a:t>
            </a:r>
            <a:r>
              <a:rPr lang="zh-CN" altLang="en-US" sz="1800" dirty="0" smtClean="0"/>
              <a:t>Add </a:t>
            </a:r>
            <a:r>
              <a:rPr lang="zh-CN" altLang="en-US" sz="1800" dirty="0"/>
              <a:t>pole </a:t>
            </a:r>
            <a:r>
              <a:rPr lang="zh-CN" altLang="en-US" sz="1800" dirty="0" smtClean="0"/>
              <a:t>head</a:t>
            </a:r>
            <a:r>
              <a:rPr lang="en-US" altLang="zh-CN" sz="1800" dirty="0" smtClean="0"/>
              <a:t>:</a:t>
            </a:r>
            <a:endParaRPr lang="zh-CN" altLang="en-US" sz="1800" dirty="0"/>
          </a:p>
        </p:txBody>
      </p:sp>
      <p:sp>
        <p:nvSpPr>
          <p:cNvPr id="13" name="矩形 12"/>
          <p:cNvSpPr/>
          <p:nvPr/>
        </p:nvSpPr>
        <p:spPr>
          <a:xfrm>
            <a:off x="564944" y="3047850"/>
            <a:ext cx="453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2. Extend </a:t>
            </a:r>
            <a:r>
              <a:rPr lang="en-US" altLang="zh-CN" sz="1800" dirty="0"/>
              <a:t>the coil and </a:t>
            </a:r>
            <a:r>
              <a:rPr lang="en-US" altLang="zh-CN" sz="1800" dirty="0" smtClean="0"/>
              <a:t>add </a:t>
            </a:r>
            <a:r>
              <a:rPr lang="en-US" altLang="zh-CN" sz="1800" dirty="0"/>
              <a:t>compensation </a:t>
            </a:r>
            <a:r>
              <a:rPr lang="en-US" altLang="zh-CN" sz="1800" dirty="0" smtClean="0"/>
              <a:t>coils:</a:t>
            </a:r>
            <a:endParaRPr lang="zh-CN" altLang="en-US" sz="1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503" y="3448209"/>
            <a:ext cx="5946811" cy="11416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36057" y="3507075"/>
            <a:ext cx="14881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Compensation coil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580107" y="3749661"/>
            <a:ext cx="141806" cy="169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273769" y="2119086"/>
            <a:ext cx="408422" cy="456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782457" y="1930400"/>
            <a:ext cx="657448" cy="620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836057" y="2715991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</a:rPr>
              <a:t>CMS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70286" y="2688862"/>
            <a:ext cx="64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</a:rPr>
              <a:t>BES III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622" y="774628"/>
            <a:ext cx="3014882" cy="474366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Optimization plan: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3. </a:t>
            </a:r>
            <a:r>
              <a:rPr lang="en-US" altLang="zh-CN" sz="3200" dirty="0">
                <a:solidFill>
                  <a:schemeClr val="tx1"/>
                </a:solidFill>
              </a:rPr>
              <a:t>Yoke 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45622" y="1270426"/>
            <a:ext cx="3811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800" dirty="0" smtClean="0"/>
              <a:t>Add </a:t>
            </a:r>
            <a:r>
              <a:rPr lang="zh-CN" altLang="en-US" sz="1800" dirty="0"/>
              <a:t>pole </a:t>
            </a:r>
            <a:r>
              <a:rPr lang="zh-CN" altLang="en-US" sz="1800" dirty="0" smtClean="0"/>
              <a:t>head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 marL="342900" indent="-342900">
              <a:buFontTx/>
              <a:buAutoNum type="arabicPeriod"/>
            </a:pPr>
            <a:r>
              <a:rPr lang="en-US" altLang="zh-CN" sz="1800" dirty="0"/>
              <a:t>Extend the coil and add compensation coils:</a:t>
            </a:r>
            <a:endParaRPr lang="zh-CN" altLang="en-US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The o</a:t>
            </a:r>
            <a:r>
              <a:rPr lang="en-US" altLang="zh-CN" sz="1800" dirty="0" smtClean="0"/>
              <a:t>ptimization </a:t>
            </a:r>
            <a:r>
              <a:rPr lang="en-US" altLang="zh-CN" sz="1800" dirty="0"/>
              <a:t>objective</a:t>
            </a:r>
            <a:r>
              <a:rPr lang="en-US" altLang="zh-CN" sz="1800" dirty="0" smtClean="0"/>
              <a:t>:</a:t>
            </a:r>
          </a:p>
          <a:p>
            <a:pPr lvl="1"/>
            <a:r>
              <a:rPr lang="en-US" altLang="zh-CN" sz="1800" dirty="0" smtClean="0"/>
              <a:t>Peak-peak Non-uniformity </a:t>
            </a:r>
            <a:r>
              <a:rPr lang="en-US" altLang="zh-CN" sz="1800" dirty="0">
                <a:solidFill>
                  <a:srgbClr val="FF0000"/>
                </a:solidFill>
              </a:rPr>
              <a:t>less than 10</a:t>
            </a:r>
            <a:r>
              <a:rPr lang="en-US" altLang="zh-CN" sz="1800" dirty="0" smtClean="0">
                <a:solidFill>
                  <a:srgbClr val="FF0000"/>
                </a:solidFill>
              </a:rPr>
              <a:t>% (Maybe 5%)</a:t>
            </a:r>
            <a:r>
              <a:rPr lang="en-US" altLang="zh-CN" sz="1800" dirty="0" smtClean="0"/>
              <a:t>.</a:t>
            </a:r>
            <a:endParaRPr lang="zh-CN" altLang="en-US" sz="1800" dirty="0"/>
          </a:p>
        </p:txBody>
      </p:sp>
      <p:sp>
        <p:nvSpPr>
          <p:cNvPr id="5" name="下箭头 4"/>
          <p:cNvSpPr/>
          <p:nvPr/>
        </p:nvSpPr>
        <p:spPr>
          <a:xfrm>
            <a:off x="6325758" y="2676306"/>
            <a:ext cx="391885" cy="21669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7913" y="3100793"/>
            <a:ext cx="3632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问题：</a:t>
            </a:r>
            <a:endParaRPr lang="en-US" altLang="zh-CN" b="1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，哪些区域需要均匀的磁场？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，均匀度多少能满足要求？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1200" dirty="0" smtClean="0"/>
              <a:t>Questions:</a:t>
            </a:r>
          </a:p>
          <a:p>
            <a:r>
              <a:rPr lang="en-US" altLang="zh-CN" sz="1200" dirty="0" smtClean="0"/>
              <a:t>1</a:t>
            </a:r>
            <a:r>
              <a:rPr lang="en-US" altLang="zh-CN" sz="1200" dirty="0"/>
              <a:t>, Which areas require a uniform magnetic field</a:t>
            </a:r>
            <a:r>
              <a:rPr lang="en-US" altLang="zh-CN" sz="1200" dirty="0" smtClean="0"/>
              <a:t>?</a:t>
            </a:r>
          </a:p>
          <a:p>
            <a:r>
              <a:rPr lang="en-US" altLang="zh-CN" sz="1200" dirty="0" smtClean="0"/>
              <a:t>2</a:t>
            </a:r>
            <a:r>
              <a:rPr lang="en-US" altLang="zh-CN" sz="1200" dirty="0"/>
              <a:t>, How much uniformity can meet the requirements?</a:t>
            </a:r>
            <a:endParaRPr lang="zh-CN" altLang="en-US" sz="120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487203" y="746054"/>
            <a:ext cx="4053114" cy="1870253"/>
            <a:chOff x="4487203" y="815904"/>
            <a:chExt cx="4053114" cy="18702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7203" y="815904"/>
              <a:ext cx="4053114" cy="187025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283702" y="1493043"/>
              <a:ext cx="2475998" cy="5985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65600" y="2940051"/>
            <a:ext cx="4705350" cy="1868062"/>
            <a:chOff x="4165600" y="2940051"/>
            <a:chExt cx="4705350" cy="186806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5600" y="2940051"/>
              <a:ext cx="4705350" cy="186806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953000" y="3638550"/>
              <a:ext cx="3124200" cy="5430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953000" y="3587750"/>
              <a:ext cx="273050" cy="50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804150" y="3578551"/>
              <a:ext cx="273050" cy="50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3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57846"/>
            <a:ext cx="3014882" cy="474366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stray </a:t>
            </a:r>
            <a:r>
              <a:rPr lang="en-US" altLang="zh-CN" sz="2400" b="1" dirty="0" smtClean="0"/>
              <a:t>field:</a:t>
            </a:r>
            <a:endParaRPr lang="zh-CN" altLang="en-US" sz="24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148838"/>
              </p:ext>
            </p:extLst>
          </p:nvPr>
        </p:nvGraphicFramePr>
        <p:xfrm>
          <a:off x="5587999" y="1908369"/>
          <a:ext cx="3021143" cy="171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917">
                  <a:extLst>
                    <a:ext uri="{9D8B030D-6E8A-4147-A177-3AD203B41FA5}">
                      <a16:colId xmlns:a16="http://schemas.microsoft.com/office/drawing/2014/main" val="707189771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40341906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801194265"/>
                    </a:ext>
                  </a:extLst>
                </a:gridCol>
                <a:gridCol w="691597">
                  <a:extLst>
                    <a:ext uri="{9D8B030D-6E8A-4147-A177-3AD203B41FA5}">
                      <a16:colId xmlns:a16="http://schemas.microsoft.com/office/drawing/2014/main" val="1740878263"/>
                    </a:ext>
                  </a:extLst>
                </a:gridCol>
              </a:tblGrid>
              <a:tr h="2279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Stray field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Ref TDR V1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Ref TDR V1.1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9038206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25.6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21.5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5914651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26.6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8952439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20.4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17.1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8061843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25.3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20.9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5669569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3. </a:t>
            </a:r>
            <a:r>
              <a:rPr lang="en-US" altLang="zh-CN" sz="3200" dirty="0">
                <a:solidFill>
                  <a:schemeClr val="tx1"/>
                </a:solidFill>
              </a:rPr>
              <a:t>Yoke 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7" y="1430951"/>
            <a:ext cx="4934698" cy="26693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10018" y="4148985"/>
            <a:ext cx="2739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 and 100 Gauss distribution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811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086" y="44873"/>
            <a:ext cx="7404178" cy="6010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/>
              <a:t>Magnetic </a:t>
            </a:r>
            <a:r>
              <a:rPr lang="en-US" altLang="zh-CN" b="1" dirty="0" smtClean="0"/>
              <a:t>field at the booster </a:t>
            </a:r>
            <a:r>
              <a:rPr lang="en-US" altLang="zh-CN" b="1" dirty="0"/>
              <a:t>ring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18064" y="3913281"/>
            <a:ext cx="8484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The detector stray field can reach the booster and influences the beam dynamics of booster. </a:t>
            </a:r>
            <a:endParaRPr lang="en-US" altLang="zh-CN" sz="1400" dirty="0" smtClean="0">
              <a:latin typeface="Times New Roman" panose="02020603050405020304" pitchFamily="18" charset="0"/>
              <a:ea typeface="MS Mincho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ea typeface="MS Mincho"/>
              </a:rPr>
              <a:t>The </a:t>
            </a:r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current study shows that the correction to the detector stray field seems possible at low field (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less than 50 gauss</a:t>
            </a:r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) level by orbit </a:t>
            </a:r>
            <a:r>
              <a:rPr lang="en-US" altLang="zh-CN" sz="1400" dirty="0" smtClean="0">
                <a:latin typeface="Times New Roman" panose="02020603050405020304" pitchFamily="18" charset="0"/>
                <a:ea typeface="MS Mincho"/>
              </a:rPr>
              <a:t>correction.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Add correctors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9518" y="4554624"/>
            <a:ext cx="47113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Dou Wang, Yuan Zhang, </a:t>
            </a:r>
            <a:r>
              <a:rPr lang="en-US" altLang="zh-CN" sz="1050" kern="100" dirty="0" err="1">
                <a:latin typeface="Times New Roman" panose="02020603050405020304" pitchFamily="18" charset="0"/>
                <a:ea typeface="MS Mincho"/>
              </a:rPr>
              <a:t>Daheng</a:t>
            </a:r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 Ji, Feipeng Ning, </a:t>
            </a:r>
            <a:r>
              <a:rPr lang="en-US" altLang="zh-CN" sz="1050" dirty="0">
                <a:latin typeface="Times New Roman" panose="02020603050405020304" pitchFamily="18" charset="0"/>
                <a:ea typeface="MS Mincho"/>
              </a:rPr>
              <a:t>I</a:t>
            </a:r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mpacts of Detector Stray Field on Booster, </a:t>
            </a:r>
            <a:r>
              <a:rPr lang="en-US" altLang="zh-CN" sz="1050" dirty="0">
                <a:latin typeface="Times New Roman" panose="02020603050405020304" pitchFamily="18" charset="0"/>
                <a:ea typeface="黑体" panose="02010609060101010101" pitchFamily="49" charset="-122"/>
              </a:rPr>
              <a:t>AP NOTE,</a:t>
            </a:r>
            <a:r>
              <a:rPr lang="en-US" altLang="zh-CN" sz="1050" dirty="0">
                <a:latin typeface="Times New Roman" panose="02020603050405020304" pitchFamily="18" charset="0"/>
                <a:ea typeface="MS Mincho"/>
              </a:rPr>
              <a:t> ACC-AP-NOTE-2020-001, Receive Date (October 15, 2020)</a:t>
            </a:r>
            <a:endParaRPr lang="zh-CN" altLang="en-US" sz="105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17119" y="1185108"/>
            <a:ext cx="4141995" cy="2385406"/>
            <a:chOff x="66319" y="1606023"/>
            <a:chExt cx="4141995" cy="238540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19" y="1606023"/>
              <a:ext cx="4141995" cy="2385406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628650" y="2002971"/>
              <a:ext cx="3108779" cy="725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943429" y="2002971"/>
              <a:ext cx="21771" cy="187960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03943" y="2798726"/>
              <a:ext cx="49885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25m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左大括号 18"/>
          <p:cNvSpPr/>
          <p:nvPr/>
        </p:nvSpPr>
        <p:spPr>
          <a:xfrm rot="16200000">
            <a:off x="2899199" y="966086"/>
            <a:ext cx="239486" cy="1538574"/>
          </a:xfrm>
          <a:prstGeom prst="leftBrace">
            <a:avLst>
              <a:gd name="adj1" fmla="val 109092"/>
              <a:gd name="adj2" fmla="val 50943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3091543" y="1960874"/>
            <a:ext cx="193765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0411" y="71094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</a:rPr>
              <a:t>Less than 50 Gauss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918" y="1099567"/>
            <a:ext cx="3221535" cy="259340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74847" y="3632127"/>
            <a:ext cx="152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From 32Gs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en-US" altLang="zh-CN" dirty="0" smtClean="0">
                <a:solidFill>
                  <a:srgbClr val="FF0000"/>
                </a:solidFill>
              </a:rPr>
              <a:t> 21Gs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776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12235</TotalTime>
  <Words>499</Words>
  <Application>Microsoft Office PowerPoint</Application>
  <PresentationFormat>自定义</PresentationFormat>
  <Paragraphs>104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Microsoft YaHei UI</vt:lpstr>
      <vt:lpstr>MS Mincho</vt:lpstr>
      <vt:lpstr>等线</vt:lpstr>
      <vt:lpstr>黑体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Thème Office</vt:lpstr>
      <vt:lpstr>PowerPoint 演示文稿</vt:lpstr>
      <vt:lpstr>1. Magnet parameters</vt:lpstr>
      <vt:lpstr>1. Magnet parameters</vt:lpstr>
      <vt:lpstr>2. Physical design of the detector magnet</vt:lpstr>
      <vt:lpstr>PowerPoint 演示文稿</vt:lpstr>
      <vt:lpstr>2. Physical design of the detector magnet</vt:lpstr>
      <vt:lpstr>Optimization plan:</vt:lpstr>
      <vt:lpstr>stray field:</vt:lpstr>
      <vt:lpstr>Magnetic field at the booster ring</vt:lpstr>
      <vt:lpstr>PowerPoint 演示文稿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828</cp:revision>
  <dcterms:created xsi:type="dcterms:W3CDTF">2021-03-22T16:16:06Z</dcterms:created>
  <dcterms:modified xsi:type="dcterms:W3CDTF">2024-03-18T08:49:48Z</dcterms:modified>
</cp:coreProperties>
</file>