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1835" r:id="rId3"/>
    <p:sldId id="1825" r:id="rId4"/>
    <p:sldId id="1834" r:id="rId5"/>
    <p:sldId id="1837" r:id="rId6"/>
    <p:sldId id="1838" r:id="rId7"/>
    <p:sldId id="1836" r:id="rId8"/>
    <p:sldId id="1830" r:id="rId9"/>
    <p:sldId id="1826" r:id="rId10"/>
    <p:sldId id="280" r:id="rId11"/>
    <p:sldId id="1818" r:id="rId12"/>
    <p:sldId id="1824" r:id="rId13"/>
    <p:sldId id="1814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7"/>
    <p:restoredTop sz="50000"/>
  </p:normalViewPr>
  <p:slideViewPr>
    <p:cSldViewPr snapToGrid="0" snapToObjects="1">
      <p:cViewPr varScale="1">
        <p:scale>
          <a:sx n="110" d="100"/>
          <a:sy n="110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dico.ihep.ac.cn/event/21543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r>
              <a:rPr lang="en-C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vertex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detector</a:t>
            </a:r>
            <a:b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r>
              <a:rPr lang="en-US" dirty="0"/>
              <a:t>Zhijun Liang,</a:t>
            </a:r>
          </a:p>
          <a:p>
            <a:r>
              <a:rPr lang="en-US" altLang="zh-CN"/>
              <a:t>On behalf of CEPC vertex working group </a:t>
            </a:r>
          </a:p>
          <a:p>
            <a:endParaRPr lang="en-US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391" y="1716603"/>
            <a:ext cx="3137484" cy="3246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4382" y="1221303"/>
            <a:ext cx="1174790" cy="4370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813">
                <a:solidFill>
                  <a:schemeClr val="accent5"/>
                </a:solidFill>
              </a:rPr>
              <a:t>50um Si</a:t>
            </a:r>
            <a:endParaRPr lang="zh-CN" altLang="en-US" sz="813"/>
          </a:p>
          <a:p>
            <a:pPr algn="r"/>
            <a:r>
              <a:rPr lang="en-US" altLang="zh-CN" sz="813">
                <a:solidFill>
                  <a:srgbClr val="7030A0"/>
                </a:solidFill>
              </a:rPr>
              <a:t>12.5</a:t>
            </a:r>
            <a:r>
              <a:rPr lang="zh-CN" altLang="en-US" sz="813">
                <a:solidFill>
                  <a:srgbClr val="7030A0"/>
                </a:solidFill>
              </a:rPr>
              <a:t>um </a:t>
            </a:r>
            <a:r>
              <a:rPr lang="en-US" altLang="zh-CN" sz="813">
                <a:solidFill>
                  <a:srgbClr val="7030A0"/>
                </a:solidFill>
              </a:rPr>
              <a:t>Acrylicg</a:t>
            </a:r>
            <a:r>
              <a:rPr lang="zh-CN" altLang="en-US" sz="813">
                <a:solidFill>
                  <a:srgbClr val="7030A0"/>
                </a:solidFill>
              </a:rPr>
              <a:t>lue</a:t>
            </a:r>
          </a:p>
          <a:p>
            <a:pPr algn="r"/>
            <a:r>
              <a:rPr lang="zh-CN" altLang="en-US" sz="813"/>
              <a:t>12.5um Kapton</a:t>
            </a: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</a:rPr>
              <a:t>um G4_Al</a:t>
            </a:r>
          </a:p>
          <a:p>
            <a:pPr algn="r"/>
            <a:r>
              <a:rPr lang="zh-CN" altLang="en-US" sz="813"/>
              <a:t>13um Kapton</a:t>
            </a: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zh-CN" altLang="en-US" sz="813"/>
              <a:t>25um Kapton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813"/>
              <a:t>13um Kapton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813"/>
              <a:t>12.5um Kapton</a:t>
            </a:r>
          </a:p>
          <a:p>
            <a:pPr algn="r"/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975" b="1">
                <a:solidFill>
                  <a:srgbClr val="0070C0"/>
                </a:solidFill>
                <a:sym typeface="+mn-ea"/>
              </a:rPr>
              <a:t>250um CFPR</a:t>
            </a:r>
          </a:p>
          <a:p>
            <a:pPr algn="r"/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</a:p>
          <a:p>
            <a:pPr algn="r"/>
            <a:r>
              <a:rPr lang="zh-CN" altLang="en-US" sz="813">
                <a:sym typeface="+mn-ea"/>
              </a:rPr>
              <a:t>12.5um Kapton</a:t>
            </a:r>
          </a:p>
          <a:p>
            <a:pPr algn="r"/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zh-CN" altLang="en-US" sz="813">
                <a:sym typeface="+mn-ea"/>
              </a:rPr>
              <a:t>13um Kapton</a:t>
            </a:r>
          </a:p>
          <a:p>
            <a:pPr algn="r"/>
            <a:r>
              <a:rPr lang="zh-CN" altLang="en-US" sz="813">
                <a:solidFill>
                  <a:srgbClr val="7030A0"/>
                </a:solidFill>
                <a:sym typeface="+mn-ea"/>
              </a:rPr>
              <a:t>12.5um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zh-CN" altLang="en-US" sz="813">
                <a:sym typeface="+mn-ea"/>
              </a:rPr>
              <a:t>25um Kapton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</a:p>
          <a:p>
            <a:pPr algn="r"/>
            <a:r>
              <a:rPr lang="zh-CN" altLang="en-US" sz="813">
                <a:sym typeface="+mn-ea"/>
              </a:rPr>
              <a:t>13um Kapton</a:t>
            </a:r>
          </a:p>
          <a:p>
            <a:pPr algn="r"/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</a:p>
          <a:p>
            <a:pPr algn="r"/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813">
                <a:sym typeface="+mn-ea"/>
              </a:rPr>
              <a:t>12.5um Kapton</a:t>
            </a:r>
          </a:p>
          <a:p>
            <a:pPr algn="r"/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pPr algn="r"/>
            <a:r>
              <a:rPr lang="zh-CN" altLang="en-US" sz="813">
                <a:solidFill>
                  <a:schemeClr val="accent5"/>
                </a:solidFill>
                <a:sym typeface="+mn-ea"/>
              </a:rPr>
              <a:t>50um Si</a:t>
            </a:r>
            <a:endParaRPr lang="zh-CN" altLang="en-US" sz="813">
              <a:solidFill>
                <a:schemeClr val="accent5"/>
              </a:solidFill>
            </a:endParaRPr>
          </a:p>
          <a:p>
            <a:pPr algn="r"/>
            <a:endParaRPr lang="zh-CN" altLang="en-US" sz="813">
              <a:solidFill>
                <a:schemeClr val="accent5"/>
              </a:solidFill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1718" y="3221078"/>
            <a:ext cx="83530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3"/>
              <a:t>layer1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95024" y="3174643"/>
            <a:ext cx="241097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3"/>
              <a:t>layer2</a:t>
            </a:r>
            <a:r>
              <a:rPr lang="zh-CN" altLang="en-US" sz="1463"/>
              <a:t>、</a:t>
            </a:r>
            <a:r>
              <a:rPr lang="en-US" altLang="zh-CN" sz="1463"/>
              <a:t>3 (for each ladder with more than 10 sensors)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52406" y="588764"/>
            <a:ext cx="1651000" cy="5871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813">
                <a:solidFill>
                  <a:schemeClr val="accent5"/>
                </a:solidFill>
              </a:rPr>
              <a:t>50um Si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</a:rPr>
              <a:t>12.5</a:t>
            </a:r>
            <a:r>
              <a:rPr lang="zh-CN" altLang="en-US" sz="813">
                <a:solidFill>
                  <a:srgbClr val="7030A0"/>
                </a:solidFill>
              </a:rPr>
              <a:t>um </a:t>
            </a:r>
            <a:r>
              <a:rPr lang="en-US" altLang="zh-CN" sz="813">
                <a:solidFill>
                  <a:srgbClr val="7030A0"/>
                </a:solidFill>
              </a:rPr>
              <a:t>Acrylicg</a:t>
            </a:r>
            <a:r>
              <a:rPr lang="zh-CN" altLang="en-US" sz="813">
                <a:solidFill>
                  <a:srgbClr val="7030A0"/>
                </a:solidFill>
              </a:rPr>
              <a:t>lue</a:t>
            </a:r>
          </a:p>
          <a:p>
            <a:r>
              <a:rPr lang="zh-CN" altLang="en-US" sz="813"/>
              <a:t>12.5um Kapton</a:t>
            </a: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</a:rPr>
              <a:t>um G4_Al</a:t>
            </a:r>
          </a:p>
          <a:p>
            <a:r>
              <a:rPr lang="zh-CN" altLang="en-US" sz="813"/>
              <a:t>13um Kapton</a:t>
            </a: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813"/>
              <a:t>25um Kapton</a:t>
            </a: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/>
              <a:t>13um Kapton</a:t>
            </a: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/>
              <a:t>12.5um Kapton</a:t>
            </a:r>
          </a:p>
          <a:p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975" b="1">
                <a:solidFill>
                  <a:srgbClr val="0070C0"/>
                </a:solidFill>
                <a:sym typeface="+mn-ea"/>
              </a:rPr>
              <a:t>250um CFPR</a:t>
            </a: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12.5um Kapton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813">
                <a:sym typeface="+mn-ea"/>
              </a:rPr>
              <a:t>25um Kapton</a:t>
            </a:r>
            <a:endParaRPr lang="zh-CN" altLang="en-US" sz="813"/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12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13um Kapton</a:t>
            </a:r>
            <a:endParaRPr lang="zh-CN" altLang="en-US" sz="813"/>
          </a:p>
          <a:p>
            <a:r>
              <a:rPr lang="en-US" altLang="zh-CN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8</a:t>
            </a:r>
            <a:r>
              <a:rPr lang="zh-CN" altLang="en-US" sz="813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um G4_Al</a:t>
            </a:r>
            <a:endParaRPr lang="zh-CN" altLang="en-US" sz="813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  <a:endParaRPr lang="zh-CN" altLang="en-US" sz="813">
              <a:solidFill>
                <a:srgbClr val="7030A0"/>
              </a:solidFill>
            </a:endParaRPr>
          </a:p>
          <a:p>
            <a:r>
              <a:rPr lang="zh-CN" altLang="en-US" sz="813">
                <a:sym typeface="+mn-ea"/>
              </a:rPr>
              <a:t>12.5um Kapton</a:t>
            </a:r>
            <a:endParaRPr lang="zh-CN" altLang="en-US" sz="813"/>
          </a:p>
          <a:p>
            <a:r>
              <a:rPr lang="en-US" sz="813">
                <a:solidFill>
                  <a:srgbClr val="7030A0"/>
                </a:solidFill>
                <a:sym typeface="+mn-ea"/>
              </a:rPr>
              <a:t>12.5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um </a:t>
            </a:r>
            <a:r>
              <a:rPr lang="en-US" altLang="zh-CN" sz="813">
                <a:solidFill>
                  <a:srgbClr val="7030A0"/>
                </a:solidFill>
                <a:sym typeface="+mn-ea"/>
              </a:rPr>
              <a:t>Acrylicg</a:t>
            </a:r>
            <a:r>
              <a:rPr lang="zh-CN" altLang="en-US" sz="813">
                <a:solidFill>
                  <a:srgbClr val="7030A0"/>
                </a:solidFill>
                <a:sym typeface="+mn-ea"/>
              </a:rPr>
              <a:t>lue</a:t>
            </a:r>
          </a:p>
          <a:p>
            <a:r>
              <a:rPr lang="zh-CN" altLang="en-US" sz="813">
                <a:solidFill>
                  <a:schemeClr val="accent5"/>
                </a:solidFill>
                <a:sym typeface="+mn-ea"/>
              </a:rPr>
              <a:t>50um Si</a:t>
            </a:r>
            <a:endParaRPr lang="zh-CN" altLang="en-US" sz="813">
              <a:solidFill>
                <a:schemeClr val="accent5"/>
              </a:solidFill>
            </a:endParaRPr>
          </a:p>
          <a:p>
            <a:endParaRPr lang="zh-CN" altLang="en-US" sz="813">
              <a:solidFill>
                <a:schemeClr val="accent5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6340356" y="667187"/>
            <a:ext cx="150138" cy="2673072"/>
          </a:xfrm>
          <a:prstGeom prst="leftBrace">
            <a:avLst>
              <a:gd name="adj1" fmla="val 8333"/>
              <a:gd name="adj2" fmla="val 67515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9" name="左大括号 8"/>
          <p:cNvSpPr/>
          <p:nvPr/>
        </p:nvSpPr>
        <p:spPr>
          <a:xfrm>
            <a:off x="6348095" y="3520321"/>
            <a:ext cx="150138" cy="2673072"/>
          </a:xfrm>
          <a:prstGeom prst="leftBrace">
            <a:avLst>
              <a:gd name="adj1" fmla="val 8333"/>
              <a:gd name="adj2" fmla="val 2594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13" name="左大括号 12"/>
          <p:cNvSpPr/>
          <p:nvPr/>
        </p:nvSpPr>
        <p:spPr>
          <a:xfrm flipH="1">
            <a:off x="2646244" y="3460988"/>
            <a:ext cx="138271" cy="18609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14" name="左大括号 13"/>
          <p:cNvSpPr/>
          <p:nvPr/>
        </p:nvSpPr>
        <p:spPr>
          <a:xfrm flipH="1">
            <a:off x="2646244" y="1313656"/>
            <a:ext cx="138271" cy="18609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570177-6906-3F90-55B6-F52AE45A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/>
          <a:lstStyle/>
          <a:p>
            <a:r>
              <a:rPr lang="en-US" altLang="zh-CN" dirty="0"/>
              <a:t>Flexible</a:t>
            </a:r>
            <a:r>
              <a:rPr lang="zh-CN" altLang="en-US" dirty="0"/>
              <a:t> </a:t>
            </a:r>
            <a:r>
              <a:rPr lang="en-US" altLang="zh-CN" dirty="0"/>
              <a:t>PCB</a:t>
            </a:r>
            <a:r>
              <a:rPr lang="zh-CN" altLang="en-US" dirty="0"/>
              <a:t> </a:t>
            </a:r>
            <a:r>
              <a:rPr lang="en-US" altLang="zh-CN" dirty="0"/>
              <a:t>material</a:t>
            </a:r>
            <a:r>
              <a:rPr lang="zh-CN" altLang="en-US" dirty="0"/>
              <a:t> </a:t>
            </a:r>
            <a:endParaRPr lang="en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90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B0B6-74CF-EECE-8EF9-F6A15516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T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21FD-3CD7-3CC3-937C-6505C5FE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1168400"/>
            <a:ext cx="10336193" cy="5008563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Aim to have a draft of TDR by the end of 2024. </a:t>
            </a:r>
          </a:p>
          <a:p>
            <a:pPr lvl="1"/>
            <a:r>
              <a:rPr kumimoji="1" lang="en-US" altLang="zh-CN" dirty="0"/>
              <a:t>System level design, choose baseline technology</a:t>
            </a:r>
          </a:p>
          <a:p>
            <a:pPr lvl="1"/>
            <a:r>
              <a:rPr kumimoji="1" lang="en-US" altLang="zh-CN" dirty="0"/>
              <a:t>Electronics, service and mechanics needs to be included </a:t>
            </a:r>
          </a:p>
          <a:p>
            <a:pPr lvl="1"/>
            <a:endParaRPr kumimoji="1" lang="en-US" altLang="zh-CN" dirty="0">
              <a:solidFill>
                <a:srgbClr val="0070C0"/>
              </a:solidFill>
            </a:endParaRPr>
          </a:p>
          <a:p>
            <a:r>
              <a:rPr kumimoji="1" lang="en-US" altLang="zh-CN" dirty="0">
                <a:solidFill>
                  <a:srgbClr val="0070C0"/>
                </a:solidFill>
              </a:rPr>
              <a:t>Major change from CDR to TDR </a:t>
            </a:r>
          </a:p>
          <a:p>
            <a:pPr lvl="1"/>
            <a:r>
              <a:rPr kumimoji="1" lang="en-US" altLang="zh-CN" dirty="0"/>
              <a:t>Beam</a:t>
            </a:r>
            <a:r>
              <a:rPr kumimoji="1" lang="zh-CN" altLang="en-US" dirty="0"/>
              <a:t> </a:t>
            </a:r>
            <a:r>
              <a:rPr kumimoji="1" lang="en-US" altLang="zh-CN" dirty="0"/>
              <a:t>pipe diameter: 28mm (CDR) </a:t>
            </a:r>
            <a:r>
              <a:rPr kumimoji="1" lang="en-US" altLang="zh-CN" dirty="0">
                <a:sym typeface="Wingdings" pitchFamily="2" charset="2"/>
              </a:rPr>
              <a:t> 20mm (TDR)       (reduce 30%)</a:t>
            </a:r>
          </a:p>
          <a:p>
            <a:pPr lvl="1"/>
            <a:r>
              <a:rPr kumimoji="1" lang="en-US" altLang="zh-CN" dirty="0">
                <a:sym typeface="Wingdings" pitchFamily="2" charset="2"/>
              </a:rPr>
              <a:t>Instant Luminosity per IP: 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Z pole: 32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</a:t>
            </a:r>
            <a:r>
              <a:rPr kumimoji="1" lang="en-US" altLang="zh-CN" baseline="30000" dirty="0">
                <a:sym typeface="Wingdings" pitchFamily="2" charset="2"/>
              </a:rPr>
              <a:t>-2</a:t>
            </a:r>
            <a:r>
              <a:rPr kumimoji="1" lang="en-US" altLang="zh-CN" dirty="0">
                <a:sym typeface="Wingdings" pitchFamily="2" charset="2"/>
              </a:rPr>
              <a:t>s</a:t>
            </a:r>
            <a:r>
              <a:rPr kumimoji="1" lang="en-US" altLang="zh-CN" baseline="30000" dirty="0">
                <a:sym typeface="Wingdings" pitchFamily="2" charset="2"/>
              </a:rPr>
              <a:t>-1</a:t>
            </a:r>
            <a:r>
              <a:rPr kumimoji="1" lang="en-US" altLang="zh-CN" dirty="0"/>
              <a:t> (CDR)  </a:t>
            </a:r>
            <a:r>
              <a:rPr kumimoji="1" lang="en-US" altLang="zh-CN" dirty="0">
                <a:sym typeface="Wingdings" pitchFamily="2" charset="2"/>
              </a:rPr>
              <a:t> 192 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</a:t>
            </a:r>
            <a:r>
              <a:rPr kumimoji="1" lang="en-US" altLang="zh-CN" baseline="30000" dirty="0">
                <a:sym typeface="Wingdings" pitchFamily="2" charset="2"/>
              </a:rPr>
              <a:t>-2</a:t>
            </a:r>
            <a:r>
              <a:rPr kumimoji="1" lang="en-US" altLang="zh-CN" dirty="0">
                <a:sym typeface="Wingdings" pitchFamily="2" charset="2"/>
              </a:rPr>
              <a:t>s</a:t>
            </a:r>
            <a:r>
              <a:rPr kumimoji="1" lang="en-US" altLang="zh-CN" baseline="30000" dirty="0">
                <a:sym typeface="Wingdings" pitchFamily="2" charset="2"/>
              </a:rPr>
              <a:t>-1</a:t>
            </a:r>
            <a:r>
              <a:rPr kumimoji="1" lang="en-US" altLang="zh-CN" baseline="30000" dirty="0"/>
              <a:t> </a:t>
            </a:r>
            <a:r>
              <a:rPr kumimoji="1" lang="en-US" altLang="zh-CN" dirty="0"/>
              <a:t>(TDR, 50MW) (6 times increase)</a:t>
            </a:r>
          </a:p>
          <a:p>
            <a:pPr lvl="2"/>
            <a:r>
              <a:rPr kumimoji="1" lang="en-US" altLang="zh-CN" dirty="0">
                <a:sym typeface="Wingdings" pitchFamily="2" charset="2"/>
              </a:rPr>
              <a:t>ZH:  5.6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1034 cm-2s-1</a:t>
            </a:r>
            <a:r>
              <a:rPr kumimoji="1" lang="en-US" altLang="zh-CN" dirty="0"/>
              <a:t> (CDR) </a:t>
            </a:r>
            <a:r>
              <a:rPr kumimoji="1" lang="en-US" altLang="zh-CN" dirty="0">
                <a:sym typeface="Wingdings" pitchFamily="2" charset="2"/>
              </a:rPr>
              <a:t> 8.3 </a:t>
            </a:r>
            <a:r>
              <a:rPr kumimoji="1" lang="en-US" altLang="zh-CN" dirty="0"/>
              <a:t>×</a:t>
            </a:r>
            <a:r>
              <a:rPr kumimoji="1" lang="en-US" altLang="zh-CN" dirty="0">
                <a:sym typeface="Wingdings" pitchFamily="2" charset="2"/>
              </a:rPr>
              <a:t>10</a:t>
            </a:r>
            <a:r>
              <a:rPr kumimoji="1" lang="en-US" altLang="zh-CN" baseline="30000" dirty="0">
                <a:sym typeface="Wingdings" pitchFamily="2" charset="2"/>
              </a:rPr>
              <a:t>34</a:t>
            </a:r>
            <a:r>
              <a:rPr kumimoji="1" lang="en-US" altLang="zh-CN" dirty="0">
                <a:sym typeface="Wingdings" pitchFamily="2" charset="2"/>
              </a:rPr>
              <a:t> cm-2s-1</a:t>
            </a:r>
            <a:r>
              <a:rPr kumimoji="1" lang="en-US" altLang="zh-CN" dirty="0"/>
              <a:t> (TDR)         (~1.5 times increase)</a:t>
            </a:r>
          </a:p>
          <a:p>
            <a:endParaRPr kumimoji="1" lang="en-US" altLang="zh-CN" sz="1800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96803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B088-6438-14E8-8A03-47C22CA9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meeting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E256-2EA3-16E3-1B0A-4FEF6096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M</a:t>
            </a:r>
            <a:r>
              <a:rPr lang="en-CN" dirty="0"/>
              <a:t>eeting</a:t>
            </a:r>
            <a:r>
              <a:rPr lang="zh-CN" altLang="en-US" dirty="0"/>
              <a:t> </a:t>
            </a:r>
            <a:r>
              <a:rPr lang="en-US" altLang="zh-CN" dirty="0"/>
              <a:t>every Thursday afternoon (2</a:t>
            </a:r>
            <a:r>
              <a:rPr lang="en-US" altLang="zh-CN" baseline="30000" dirty="0"/>
              <a:t>nd</a:t>
            </a:r>
            <a:r>
              <a:rPr lang="en-US" altLang="zh-CN" dirty="0"/>
              <a:t>  meeting last Thursday)</a:t>
            </a:r>
          </a:p>
          <a:p>
            <a:pPr lvl="1"/>
            <a:r>
              <a:rPr lang="en-US" altLang="zh-CN" dirty="0">
                <a:hlinkClick r:id="rId2"/>
              </a:rPr>
              <a:t>https://indico.ihep.ac.cn/event/21543/</a:t>
            </a:r>
            <a:endParaRPr lang="en-US" altLang="zh-CN" dirty="0"/>
          </a:p>
          <a:p>
            <a:r>
              <a:rPr lang="en-US" altLang="zh-CN" dirty="0"/>
              <a:t>From last meeting, Discussion about the choice of technology</a:t>
            </a:r>
          </a:p>
          <a:p>
            <a:pPr lvl="1"/>
            <a:r>
              <a:rPr lang="en-US" altLang="zh-CN" dirty="0"/>
              <a:t>Discussion with L3 Stitching (</a:t>
            </a:r>
            <a:r>
              <a:rPr lang="en-US" altLang="zh-CN" dirty="0" err="1"/>
              <a:t>Mingyi</a:t>
            </a:r>
            <a:r>
              <a:rPr lang="en-US" altLang="zh-CN" dirty="0"/>
              <a:t>) and SOI (</a:t>
            </a:r>
            <a:r>
              <a:rPr lang="en-US" altLang="zh-CN" dirty="0" err="1"/>
              <a:t>Yunpeng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Agree to focus CMOS pixel for reference TDR baseline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190FE-A2C6-9A12-8BF1-5BA529DC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8" y="3774281"/>
            <a:ext cx="8710432" cy="19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90F1-0D4D-DA87-D444-E9C0275D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  <a:latin typeface="Liberation Sans"/>
              </a:rPr>
              <a:t>K</a:t>
            </a:r>
            <a:r>
              <a:rPr lang="en-US" b="0" i="0" u="none" strike="noStrike">
                <a:solidFill>
                  <a:srgbClr val="555555"/>
                </a:solidFill>
                <a:effectLst/>
                <a:latin typeface="Liberation Sans"/>
              </a:rPr>
              <a:t>ey 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parameters</a:t>
            </a:r>
            <a:r>
              <a:rPr lang="zh-CN" alt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8D96-4134-959F-47D2-057AEEAF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9238466" cy="5008563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Single-point spatial resolution (now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Time stamp precision requirement (to be discussed with </a:t>
            </a:r>
            <a:r>
              <a:rPr lang="en-US" b="0" i="0" u="none" strike="noStrike" dirty="0" err="1">
                <a:solidFill>
                  <a:srgbClr val="555555"/>
                </a:solidFill>
                <a:effectLst/>
                <a:latin typeface="Liberation Sans"/>
              </a:rPr>
              <a:t>Shengsun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Sun)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Material budget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Cost estimation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Liberation Sans"/>
              </a:rPr>
              <a:t>Occupancy </a:t>
            </a:r>
            <a:endParaRPr lang="en-US" b="0" i="0" u="none" strike="noStrike" dirty="0">
              <a:solidFill>
                <a:srgbClr val="555555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Max data rate that can be handled by this technology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Radiation hardness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Power dissipation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Expected Technology availability in the future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Technology Readiness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115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9EC8-6535-A818-E2E7-013C71DE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MDI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4960-D943-B23C-74A6-26A95390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91" y="1036320"/>
            <a:ext cx="8543925" cy="5008563"/>
          </a:xfrm>
        </p:spPr>
        <p:txBody>
          <a:bodyPr/>
          <a:lstStyle/>
          <a:p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production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Haoyu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Will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re-visit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the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data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rate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for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vertex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this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week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endParaRPr lang="en-CN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2ABE2-B3E0-2861-D1EE-5EC8BBDF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1" y="2077513"/>
            <a:ext cx="6142299" cy="44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21A-150C-D3D0-73D1-E1DEC11D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CN" dirty="0"/>
              <a:t>lan : geometry and layout optimzation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CB07-0713-E93B-BF1F-113A4021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1" y="1036320"/>
            <a:ext cx="9766511" cy="5008563"/>
          </a:xfrm>
        </p:spPr>
        <p:txBody>
          <a:bodyPr/>
          <a:lstStyle/>
          <a:p>
            <a:r>
              <a:rPr lang="en-US" dirty="0"/>
              <a:t>End of March: </a:t>
            </a:r>
            <a:r>
              <a:rPr lang="en-CN" dirty="0"/>
              <a:t>finalize</a:t>
            </a:r>
            <a:r>
              <a:rPr lang="zh-CN" altLang="en-US" dirty="0"/>
              <a:t> </a:t>
            </a:r>
            <a:r>
              <a:rPr lang="en-US" altLang="zh-CN" dirty="0"/>
              <a:t>1st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CN" dirty="0"/>
              <a:t> the detector geometry and mechnical design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Physics Layout optimization (mainly focus on layout for endcap )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Feasibility study of 2 layout ( mechanics support, cooling, cable ….)</a:t>
            </a:r>
            <a:endParaRPr lang="en-CN" dirty="0"/>
          </a:p>
          <a:p>
            <a:r>
              <a:rPr lang="en-US" dirty="0"/>
              <a:t>V</a:t>
            </a:r>
            <a:r>
              <a:rPr lang="en-CN" dirty="0"/>
              <a:t>ertex detector MOST2 prototype layout has been implement in CEPCSW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T</a:t>
            </a:r>
            <a:r>
              <a:rPr lang="en-CN" sz="2200" dirty="0">
                <a:solidFill>
                  <a:srgbClr val="0070C0"/>
                </a:solidFill>
              </a:rPr>
              <a:t>ry to perform further optimization with full simulation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7099F-6A58-7C4A-FE5C-8F22F31E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34" y="3339157"/>
            <a:ext cx="4998334" cy="1819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1C8EC-0ECB-EEC4-BC1D-3F5AD1A13498}"/>
              </a:ext>
            </a:extLst>
          </p:cNvPr>
          <p:cNvSpPr txBox="1"/>
          <p:nvPr/>
        </p:nvSpPr>
        <p:spPr>
          <a:xfrm>
            <a:off x="6576349" y="3089366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Short barrel </a:t>
            </a:r>
            <a:r>
              <a:rPr lang="en-US" altLang="zh-CN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endcap </a:t>
            </a:r>
            <a:endParaRPr lang="en-CN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1EE29-2DD8-6CBD-CDD7-587EC1622E72}"/>
              </a:ext>
            </a:extLst>
          </p:cNvPr>
          <p:cNvSpPr txBox="1"/>
          <p:nvPr/>
        </p:nvSpPr>
        <p:spPr>
          <a:xfrm>
            <a:off x="1460339" y="3049494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CN" dirty="0">
                <a:solidFill>
                  <a:srgbClr val="0070C0"/>
                </a:solidFill>
              </a:rPr>
              <a:t>ong barrel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6B63D-261E-BFC0-3F12-7AE043F4C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08" y="3474440"/>
            <a:ext cx="4753592" cy="181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A51A-45D6-1784-3246-9E921B07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cabling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A7B5-9E36-48B3-4534-E14D1FDE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233888" cy="5008563"/>
          </a:xfrm>
        </p:spPr>
        <p:txBody>
          <a:bodyPr/>
          <a:lstStyle/>
          <a:p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Optoelectronics</a:t>
            </a:r>
            <a:r>
              <a:rPr lang="zh-CN" altLang="en-US" dirty="0"/>
              <a:t> </a:t>
            </a:r>
            <a:r>
              <a:rPr lang="en-US" altLang="zh-CN" dirty="0"/>
              <a:t>module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Radiation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hardness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Optoelectronics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module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Optical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fiber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power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cable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goes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out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from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cabling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space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below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Space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Optoelectronics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module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cabling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enough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Next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step: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dimension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Optoelectronics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module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fit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them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engineering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F247D-4C6C-0699-6EF9-519760EA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30"/>
          <a:stretch/>
        </p:blipFill>
        <p:spPr>
          <a:xfrm>
            <a:off x="1423686" y="2790986"/>
            <a:ext cx="6412375" cy="37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CDE7-3316-F3E7-FF8E-BC290F55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oward</a:t>
            </a:r>
            <a:r>
              <a:rPr lang="zh-CN" altLang="en-US" dirty="0"/>
              <a:t> </a:t>
            </a:r>
            <a:r>
              <a:rPr lang="en-US" altLang="zh-CN" dirty="0"/>
              <a:t>geometry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release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FCAB-30FD-0040-1044-2C1EB50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4949"/>
            <a:ext cx="8543925" cy="5008563"/>
          </a:xfrm>
        </p:spPr>
        <p:txBody>
          <a:bodyPr/>
          <a:lstStyle/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converge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things</a:t>
            </a:r>
            <a:r>
              <a:rPr lang="zh-CN" altLang="en-US" dirty="0"/>
              <a:t> </a:t>
            </a:r>
            <a:r>
              <a:rPr lang="en-US" altLang="zh-CN" dirty="0"/>
              <a:t>soon,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release</a:t>
            </a:r>
            <a:r>
              <a:rPr lang="zh-CN" altLang="en-US" dirty="0"/>
              <a:t> </a:t>
            </a:r>
            <a:endParaRPr lang="en-US" dirty="0"/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Sensor chip dimension </a:t>
            </a:r>
          </a:p>
          <a:p>
            <a:pPr lvl="2"/>
            <a:r>
              <a:rPr lang="en-US" altLang="zh-CN" sz="2000" dirty="0">
                <a:solidFill>
                  <a:srgbClr val="7030A0"/>
                </a:solidFill>
              </a:rPr>
              <a:t>Narrow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chip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for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inner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layer</a:t>
            </a:r>
          </a:p>
          <a:p>
            <a:pPr lvl="2"/>
            <a:r>
              <a:rPr lang="en-US" altLang="zh-CN" sz="2000" dirty="0">
                <a:solidFill>
                  <a:srgbClr val="7030A0"/>
                </a:solidFill>
              </a:rPr>
              <a:t>Wider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chip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for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middle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and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outer</a:t>
            </a:r>
            <a:r>
              <a:rPr lang="zh-CN" altLang="en-US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>
                <a:solidFill>
                  <a:srgbClr val="7030A0"/>
                </a:solidFill>
              </a:rPr>
              <a:t>layer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L</a:t>
            </a:r>
            <a:r>
              <a:rPr lang="en-CN" sz="2000" dirty="0">
                <a:solidFill>
                  <a:srgbClr val="0070C0"/>
                </a:solidFill>
              </a:rPr>
              <a:t>adder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dimension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Flexible PCB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Carbon fiber support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Support design for short barrel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F826E-4C0D-06D0-5B0C-65E20065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37" y="1701478"/>
            <a:ext cx="4712709" cy="3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7C16-14B6-F67E-F2EA-E443CBFE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pipe</a:t>
            </a:r>
            <a:r>
              <a:rPr lang="zh-CN" altLang="en-US" dirty="0"/>
              <a:t> </a:t>
            </a:r>
            <a:r>
              <a:rPr lang="en-US" dirty="0"/>
              <a:t>C</a:t>
            </a:r>
            <a:r>
              <a:rPr lang="en-CN" dirty="0"/>
              <a:t>ooling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BB6C-2C81-D496-398F-835DF2EDB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0" y="1036320"/>
            <a:ext cx="9979245" cy="5008563"/>
          </a:xfrm>
        </p:spPr>
        <p:txBody>
          <a:bodyPr/>
          <a:lstStyle/>
          <a:p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Quan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experts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Hunan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pipe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</a:p>
          <a:p>
            <a:pPr lvl="1"/>
            <a:r>
              <a:rPr lang="en-US" altLang="zh-CN" dirty="0"/>
              <a:t>Water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  <a:r>
              <a:rPr lang="zh-CN" altLang="en-US" dirty="0"/>
              <a:t> 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Oil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Converging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water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Better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cooling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power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Less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material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budget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(a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factor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of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2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lower)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CN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E7B3D-C432-6797-4A74-87281414F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307" y="2886239"/>
            <a:ext cx="5528841" cy="38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1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CA8C-B24B-F669-A170-50AC5261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CN" dirty="0"/>
              <a:t>ackup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C498-BB91-CCCB-6EA0-262847BE7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9509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F6E3-D5E7-DF60-6ADA-1DAAAAED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optimization: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0505-D32C-1175-0ADB-404D02558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19" y="1036320"/>
            <a:ext cx="9224963" cy="5008563"/>
          </a:xfrm>
        </p:spPr>
        <p:txBody>
          <a:bodyPr/>
          <a:lstStyle/>
          <a:p>
            <a:r>
              <a:rPr lang="en-US" altLang="zh-CN" dirty="0"/>
              <a:t>MOST2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Long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barrel</a:t>
            </a:r>
            <a:r>
              <a:rPr lang="zh-CN" altLang="en-US" dirty="0">
                <a:solidFill>
                  <a:srgbClr val="0070C0"/>
                </a:solidFill>
              </a:rPr>
              <a:t>： </a:t>
            </a:r>
            <a:r>
              <a:rPr lang="en-US" altLang="zh-CN" dirty="0">
                <a:solidFill>
                  <a:srgbClr val="0070C0"/>
                </a:solidFill>
              </a:rPr>
              <a:t>can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optimized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using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Short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barrel+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implement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disk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geometry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into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Need to work with software group </a:t>
            </a:r>
            <a:endParaRPr lang="en-CN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51C2A-5895-3B94-3B8D-CCBF8909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8" y="2709709"/>
            <a:ext cx="7720314" cy="3335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17BFC-2619-989A-5817-27332770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211" y="3633417"/>
            <a:ext cx="2810542" cy="20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533-246E-B39D-D304-9181276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CN" dirty="0"/>
              <a:t>lan: MDI background input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B4EA-65F9-1B87-48AD-73FF74D9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695008" cy="5549675"/>
          </a:xfrm>
        </p:spPr>
        <p:txBody>
          <a:bodyPr>
            <a:normAutofit/>
          </a:bodyPr>
          <a:lstStyle/>
          <a:p>
            <a:r>
              <a:rPr lang="en-US" dirty="0"/>
              <a:t>End of March: P</a:t>
            </a:r>
            <a:r>
              <a:rPr lang="en-CN" dirty="0"/>
              <a:t>lan to work with </a:t>
            </a:r>
            <a:r>
              <a:rPr lang="en-US" dirty="0"/>
              <a:t>electronics</a:t>
            </a:r>
            <a:r>
              <a:rPr lang="en-CN" dirty="0"/>
              <a:t> group to finalize the </a:t>
            </a:r>
            <a:r>
              <a:rPr lang="en-US" altLang="zh-CN" dirty="0"/>
              <a:t>readout</a:t>
            </a:r>
            <a:r>
              <a:rPr lang="zh-CN" altLang="en-US" dirty="0"/>
              <a:t> </a:t>
            </a:r>
            <a:r>
              <a:rPr lang="en-CN" dirty="0"/>
              <a:t>design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final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input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from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MDI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group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for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background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estimation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CN" dirty="0">
              <a:solidFill>
                <a:srgbClr val="0070C0"/>
              </a:solidFill>
            </a:endParaRPr>
          </a:p>
          <a:p>
            <a:r>
              <a:rPr lang="en-CN" dirty="0"/>
              <a:t>Got 1st offical background input from MDI group last week</a:t>
            </a:r>
          </a:p>
          <a:p>
            <a:pPr lvl="1"/>
            <a:r>
              <a:rPr lang="en-CN" sz="1800" dirty="0">
                <a:solidFill>
                  <a:srgbClr val="FF0000"/>
                </a:solidFill>
              </a:rPr>
              <a:t>Request </a:t>
            </a:r>
            <a:r>
              <a:rPr lang="en-US" sz="1800" dirty="0">
                <a:solidFill>
                  <a:srgbClr val="FF0000"/>
                </a:solidFill>
              </a:rPr>
              <a:t>MDI group </a:t>
            </a:r>
            <a:r>
              <a:rPr lang="en-US" altLang="zh-CN" sz="1800" dirty="0">
                <a:solidFill>
                  <a:srgbClr val="FF0000"/>
                </a:solidFill>
              </a:rPr>
              <a:t>to provide the background distribution and raw data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G</a:t>
            </a:r>
            <a:r>
              <a:rPr lang="en-CN" sz="1800" dirty="0">
                <a:solidFill>
                  <a:srgbClr val="0070C0"/>
                </a:solidFill>
              </a:rPr>
              <a:t>et</a:t>
            </a:r>
            <a:r>
              <a:rPr lang="zh-CN" altLang="en-US" sz="1800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background</a:t>
            </a:r>
            <a:r>
              <a:rPr lang="en-CN" sz="1800" dirty="0">
                <a:solidFill>
                  <a:srgbClr val="0070C0"/>
                </a:solidFill>
              </a:rPr>
              <a:t> hit density distribution in vertex detector in software</a:t>
            </a:r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CBDEE-4B87-9526-8FFB-F407A7AD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0681"/>
            <a:ext cx="4340506" cy="114168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ACB7F65D-2EA0-04E3-261F-8005D659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84" y="2898043"/>
            <a:ext cx="4245986" cy="328412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EF225FE-43DF-0771-DD66-8836940653E1}"/>
              </a:ext>
            </a:extLst>
          </p:cNvPr>
          <p:cNvSpPr/>
          <p:nvPr/>
        </p:nvSpPr>
        <p:spPr>
          <a:xfrm>
            <a:off x="4340506" y="4540107"/>
            <a:ext cx="962628" cy="18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12676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18133</TotalTime>
  <Words>846</Words>
  <Application>Microsoft Macintosh PowerPoint</Application>
  <PresentationFormat>A4 Paper (210x297 mm)</PresentationFormat>
  <Paragraphs>170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Liberation Sans</vt:lpstr>
      <vt:lpstr>Arial</vt:lpstr>
      <vt:lpstr>Calibri</vt:lpstr>
      <vt:lpstr>Calibri Light</vt:lpstr>
      <vt:lpstr>Roboto</vt:lpstr>
      <vt:lpstr>Office Theme</vt:lpstr>
      <vt:lpstr>CEPC vertex detector towards TDR </vt:lpstr>
      <vt:lpstr>MDI background </vt:lpstr>
      <vt:lpstr>Plan : geometry and layout optimzation </vt:lpstr>
      <vt:lpstr>Long barrel cabling </vt:lpstr>
      <vt:lpstr>Toward geometry update for CEPCSW release </vt:lpstr>
      <vt:lpstr>Beam pipe Cooling discussion </vt:lpstr>
      <vt:lpstr>Backup </vt:lpstr>
      <vt:lpstr>Layout optimization: CEPCSW full simulation </vt:lpstr>
      <vt:lpstr>Plan: MDI background input  </vt:lpstr>
      <vt:lpstr>Flexible PCB material </vt:lpstr>
      <vt:lpstr>Towards TDR</vt:lpstr>
      <vt:lpstr>Weekly meeting </vt:lpstr>
      <vt:lpstr>Key parameters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Microsoft Office User</cp:lastModifiedBy>
  <cp:revision>1016</cp:revision>
  <cp:lastPrinted>2019-10-18T06:24:01Z</cp:lastPrinted>
  <dcterms:created xsi:type="dcterms:W3CDTF">2015-10-29T10:59:50Z</dcterms:created>
  <dcterms:modified xsi:type="dcterms:W3CDTF">2024-03-19T02:19:26Z</dcterms:modified>
</cp:coreProperties>
</file>