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77" r:id="rId3"/>
    <p:sldId id="279" r:id="rId4"/>
    <p:sldId id="276" r:id="rId5"/>
  </p:sldIdLst>
  <p:sldSz cx="9144000" cy="6858000" type="screen4x3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2"/>
    <p:restoredTop sz="94643"/>
  </p:normalViewPr>
  <p:slideViewPr>
    <p:cSldViewPr snapToGrid="0" snapToObjects="1">
      <p:cViewPr varScale="1">
        <p:scale>
          <a:sx n="132" d="100"/>
          <a:sy n="132" d="100"/>
        </p:scale>
        <p:origin x="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9A1E3-CA10-3247-8204-8C850AD8CBCB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zh-CN" altLang="en-US"/>
              <a:t>编辑母版文本样式
第二级
第三级
第四级
第五级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38803-8DE0-3443-9AC0-4E6526FF76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3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852B1D-2929-7F43-AC9F-E0DB33AD1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1122363"/>
            <a:ext cx="8001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37C4BF2-E5B9-0441-9321-D7C4E59B1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8" indent="0" algn="ctr">
              <a:buNone/>
              <a:defRPr sz="1500"/>
            </a:lvl2pPr>
            <a:lvl3pPr marL="685759" indent="0" algn="ctr">
              <a:buNone/>
              <a:defRPr sz="1350"/>
            </a:lvl3pPr>
            <a:lvl4pPr marL="1028639" indent="0" algn="ctr">
              <a:buNone/>
              <a:defRPr sz="1200"/>
            </a:lvl4pPr>
            <a:lvl5pPr marL="1371519" indent="0" algn="ctr">
              <a:buNone/>
              <a:defRPr sz="1200"/>
            </a:lvl5pPr>
            <a:lvl6pPr marL="1714397" indent="0" algn="ctr">
              <a:buNone/>
              <a:defRPr sz="1200"/>
            </a:lvl6pPr>
            <a:lvl7pPr marL="2057276" indent="0" algn="ctr">
              <a:buNone/>
              <a:defRPr sz="1200"/>
            </a:lvl7pPr>
            <a:lvl8pPr marL="2400156" indent="0" algn="ctr">
              <a:buNone/>
              <a:defRPr sz="1200"/>
            </a:lvl8pPr>
            <a:lvl9pPr marL="2743037" indent="0" algn="ctr">
              <a:buNone/>
              <a:defRPr sz="12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FCE9DC-5B9A-AE44-993C-BA7C2F10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18B-9555-4C43-9956-27F435F703B3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C1B887-8FC3-CC4D-A4DB-89CA4A15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1A30F2-B4CD-E241-8D3E-7D6068B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413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DDBEC6-B98D-4041-ABC2-74B046EB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4F7378-9688-F74B-9ACE-0008934A6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78" indent="0">
              <a:buNone/>
              <a:defRPr sz="2100"/>
            </a:lvl2pPr>
            <a:lvl3pPr marL="685759" indent="0">
              <a:buNone/>
              <a:defRPr sz="1800"/>
            </a:lvl3pPr>
            <a:lvl4pPr marL="1028639" indent="0">
              <a:buNone/>
              <a:defRPr sz="1500"/>
            </a:lvl4pPr>
            <a:lvl5pPr marL="1371519" indent="0">
              <a:buNone/>
              <a:defRPr sz="1500"/>
            </a:lvl5pPr>
            <a:lvl6pPr marL="1714397" indent="0">
              <a:buNone/>
              <a:defRPr sz="1500"/>
            </a:lvl6pPr>
            <a:lvl7pPr marL="2057276" indent="0">
              <a:buNone/>
              <a:defRPr sz="1500"/>
            </a:lvl7pPr>
            <a:lvl8pPr marL="2400156" indent="0">
              <a:buNone/>
              <a:defRPr sz="1500"/>
            </a:lvl8pPr>
            <a:lvl9pPr marL="2743037" indent="0">
              <a:buNone/>
              <a:defRPr sz="1500"/>
            </a:lvl9pPr>
          </a:lstStyle>
          <a:p>
            <a:r>
              <a:rPr kumimoji="1"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12DDF7-CB72-3F43-950C-D16B8F548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AB9755-AB90-DD42-BEEE-C28933C7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E8F5-1F54-2D41-8454-168838D594E9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4DFF55-1460-3D45-A1FA-BC3486A6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710B705-AD0D-FD44-95DA-56B5D0AE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157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5B3307-8CE7-0046-9A87-1EADD36F3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C0FCA3-93BF-5641-8868-93CF0037E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36A421-4060-9546-AF77-A8AFA103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AF5E-7163-E849-9A09-73ACD68D7F4B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A9AD6-3273-A74F-BFB7-E1D688EB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22C449-56DB-D646-A0F2-89CAF91D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5981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3D008B-59A8-3C4F-B689-389040F8A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30"/>
            <a:ext cx="1971675" cy="5811839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32724A-187D-094B-88F0-136E6FAC5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5" y="365130"/>
            <a:ext cx="5800725" cy="5811839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FCB6AE-BC1E-E541-BD8D-B8BB13AB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F029-FCE8-A142-93F1-6BDFA18FC9DC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028DE-FB8B-CA47-970E-385C7602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1E6D22-CECC-714E-8F41-E08D53C9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13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1DBF62-8F27-DC4D-A238-23204320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9A03-86E4-D847-BF8B-3B7520CBB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B539FF-9E37-A640-8FF6-27541AAC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B8AE-6173-F14D-9FA2-4C3B8B24C00E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B34700-2590-2440-A995-C932D777E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91384D-A1BF-6944-9091-FDC762A1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64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25566"/>
            <a:ext cx="3886200" cy="513096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D9FC-3F9B-1449-AB5D-BC9D34E8DDCB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642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DEE9B-F7F0-C647-A2A0-9A5433F7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8F7286-CE72-CE4B-B738-76A2334AE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B52058-1590-2743-B2C7-ADF21AC4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84EE-208F-744D-9562-6002CFCF4BFC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4FC03-3A00-224B-8BE7-130FBDE7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26BAF7-B351-D94C-A7BD-E10ADED0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246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4325" y="1189737"/>
            <a:ext cx="4200525" cy="5266793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AA14A5-1F8C-DE4F-A353-1D4158826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189738"/>
            <a:ext cx="4200525" cy="526679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6C27-09F7-9748-A348-C2BC19E9951D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735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D239BB-1EFD-6D4E-9834-30F40BA0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4177DE-6131-1C49-B509-E5AC1D9C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0C70E9-E2AF-2E4A-B504-B2EC4A727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8"/>
            <a:ext cx="3868340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F0C77F8-F34E-B745-AA3E-68643F129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5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327F9F7-8ED1-E547-B6E7-2ADB42EA9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5" y="2505078"/>
            <a:ext cx="3887391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EBDE1E7-5FEA-FF44-8F14-E5CFFD5A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81A1-448A-9940-BC59-E936240F066C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D748FA-45A3-B242-A16A-58D32B97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8E97DF3-64EA-3944-8361-1266C3C0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9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00A5AE-92D6-BA48-ABE9-44C1807E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C773BE-2C57-EF48-9DF0-FB6FB008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1DAB-8F6A-A445-8AC3-EC80DEF63C08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88AD57B-3032-7F44-B561-823D9674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39E96F-93A4-2A46-84F8-EFA58FF5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842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720C684-7885-E34F-90D5-1EFFDA52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4B2-E857-B64B-B253-0CB241C096D1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2EDF565-3529-6549-AAE1-2125DDB9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8C4E00-97DD-C748-8F53-F0C5C39E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614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51615E-749C-6E40-9969-6778405E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670C65-3587-ED45-8182-577F3753F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23FD057-397D-F849-B416-1FDA05BA0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AF9B98-734E-864A-B56B-1C85116EE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7933-00BE-8843-810E-EBA8B9D4C3C2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5A41FE-E5B4-3049-816E-1E4213BE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428779-762B-6A41-A602-2923B673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92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1CA3D8-504E-E84B-928C-1BC36EB01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"/>
            <a:ext cx="8515350" cy="1153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949654-730E-434F-9F83-F0C1D0C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53391"/>
            <a:ext cx="7886700" cy="5303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 dirty="0"/>
              <a:t>编辑母版文本样式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Second</a:t>
            </a:r>
          </a:p>
          <a:p>
            <a:pPr lvl="2"/>
            <a:r>
              <a:rPr kumimoji="1" lang="en-US" altLang="zh-CN" dirty="0"/>
              <a:t>Third</a:t>
            </a:r>
          </a:p>
          <a:p>
            <a:pPr lvl="2"/>
            <a:endParaRPr kumimoji="1"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6D4E7E-7143-7B4C-8F30-5B5BE87D9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928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E3FE8-9FFD-114F-AB5E-BBD7AB8F1C27}" type="datetime1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1BBAF9-2B83-274E-9B4E-69623F61C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9287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0C1BA2-7FB4-494C-9CA6-FA3D52173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5652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67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685759" rtl="0" eaLnBrk="1" latinLnBrk="0" hangingPunct="1">
        <a:lnSpc>
          <a:spcPct val="90000"/>
        </a:lnSpc>
        <a:spcBef>
          <a:spcPct val="0"/>
        </a:spcBef>
        <a:buNone/>
        <a:defRPr lang="zh-CN" altLang="en-US" sz="3300" b="1" kern="1200" dirty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171440" indent="-171440" algn="l" defTabSz="685759" rtl="0" eaLnBrk="1" latinLnBrk="0" hangingPunct="1">
        <a:lnSpc>
          <a:spcPct val="90000"/>
        </a:lnSpc>
        <a:spcBef>
          <a:spcPts val="750"/>
        </a:spcBef>
        <a:buSzPct val="50000"/>
        <a:buFont typeface="Wingdings" pitchFamily="2" charset="2"/>
        <a:buChar char="l"/>
        <a:defRPr lang="zh-CN" altLang="en-US" sz="2100" kern="1200" dirty="0" smtClean="0">
          <a:solidFill>
            <a:srgbClr val="0070C0"/>
          </a:solidFill>
          <a:latin typeface="+mn-lt"/>
          <a:ea typeface="+mn-ea"/>
          <a:cs typeface="+mn-cs"/>
        </a:defRPr>
      </a:lvl1pPr>
      <a:lvl2pPr marL="514319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n"/>
        <a:defRPr lang="en-US" altLang="zh-CN" sz="1800" kern="1200" dirty="0" smtClean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857198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u"/>
        <a:defRPr lang="en-US" altLang="zh-CN" sz="1500" kern="1200" dirty="0" smtClean="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200078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59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3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1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96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75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9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7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5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3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hep.ac.cn/event/2189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AAE03-6F3C-6643-8525-7B6AFCB4A9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/>
              <a:t>Tracker for</a:t>
            </a:r>
            <a:br>
              <a:rPr kumimoji="1" lang="en-US" altLang="zh-CN" dirty="0"/>
            </a:br>
            <a:r>
              <a:rPr kumimoji="1" lang="en-US" altLang="zh-CN" dirty="0"/>
              <a:t>reference detector TDR</a:t>
            </a:r>
            <a:endParaRPr kumimoji="1" lang="zh-CN" altLang="en-US" i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823E7F1-38C4-B04D-B61F-2D4DC8F91E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sz="2400" dirty="0"/>
              <a:t>WANG Meng </a:t>
            </a:r>
            <a:r>
              <a:rPr kumimoji="1" lang="zh-CN" altLang="en-US" sz="2400" dirty="0"/>
              <a:t>王萌</a:t>
            </a:r>
            <a:endParaRPr kumimoji="1" lang="en-US" altLang="zh-CN" sz="2400" dirty="0"/>
          </a:p>
          <a:p>
            <a:endParaRPr kumimoji="1" lang="en-US" altLang="zh-CN" dirty="0"/>
          </a:p>
          <a:p>
            <a:r>
              <a:rPr kumimoji="1" lang="en-US" altLang="zh-CN" dirty="0"/>
              <a:t>2024.3.19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425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208F38-0667-D240-A6A3-01659008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status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598607-EC16-BF46-B58F-3940085B0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" altLang="zh-CN" dirty="0"/>
              <a:t>working on layout optimization of Si inner tracker with fast simulation (LG)</a:t>
            </a:r>
            <a:endParaRPr kumimoji="1" lang="en-US" altLang="zh-CN" dirty="0"/>
          </a:p>
          <a:p>
            <a:r>
              <a:rPr kumimoji="1" lang="en-US" altLang="zh-CN" dirty="0"/>
              <a:t>TPC</a:t>
            </a:r>
          </a:p>
          <a:p>
            <a:pPr lvl="1"/>
            <a:r>
              <a:rPr kumimoji="1" lang="en" altLang="zh-CN" dirty="0"/>
              <a:t>readout module optimization, </a:t>
            </a:r>
            <a:r>
              <a:rPr kumimoji="1" lang="en" altLang="zh-CN" dirty="0" err="1"/>
              <a:t>dN</a:t>
            </a:r>
            <a:r>
              <a:rPr kumimoji="1" lang="en" altLang="zh-CN" dirty="0"/>
              <a:t>/dx simulation, hit density at inner radius, etc. </a:t>
            </a:r>
          </a:p>
          <a:p>
            <a:pPr marL="342879" lvl="1" indent="0">
              <a:buNone/>
            </a:pPr>
            <a:r>
              <a:rPr kumimoji="1" lang="en" altLang="zh-CN" dirty="0">
                <a:sym typeface="Wingdings" pitchFamily="2" charset="2"/>
              </a:rPr>
              <a:t> </a:t>
            </a:r>
            <a:r>
              <a:rPr kumimoji="1" lang="en" altLang="zh-CN" dirty="0" err="1">
                <a:sym typeface="Wingdings" pitchFamily="2" charset="2"/>
              </a:rPr>
              <a:t>Huirong’s</a:t>
            </a:r>
            <a:r>
              <a:rPr kumimoji="1" lang="en" altLang="zh-CN" dirty="0">
                <a:sym typeface="Wingdings" pitchFamily="2" charset="2"/>
              </a:rPr>
              <a:t> talk</a:t>
            </a:r>
            <a:endParaRPr kumimoji="1" lang="en" altLang="zh-CN" dirty="0"/>
          </a:p>
          <a:p>
            <a:r>
              <a:rPr kumimoji="1" lang="en" altLang="zh-CN" dirty="0"/>
              <a:t>silicon pixel tracker</a:t>
            </a:r>
          </a:p>
          <a:p>
            <a:pPr lvl="1"/>
            <a:r>
              <a:rPr kumimoji="1" lang="en-US" altLang="zh-CN" dirty="0"/>
              <a:t>estimated data: &lt; 1 </a:t>
            </a:r>
            <a:r>
              <a:rPr kumimoji="1" lang="en-US" altLang="zh-CN" dirty="0" err="1"/>
              <a:t>Mbps</a:t>
            </a:r>
            <a:r>
              <a:rPr kumimoji="1" lang="en-US" altLang="zh-CN" dirty="0"/>
              <a:t>/chip w/o including beam background</a:t>
            </a:r>
          </a:p>
          <a:p>
            <a:pPr lvl="1"/>
            <a:r>
              <a:rPr kumimoji="1" lang="en-US" altLang="zh-CN" dirty="0"/>
              <a:t>timing requirements (necessity, precision, and where) to be clarified</a:t>
            </a:r>
          </a:p>
          <a:p>
            <a:r>
              <a:rPr kumimoji="1" lang="en-US" altLang="zh-CN" dirty="0"/>
              <a:t>silicon microstrip tracker</a:t>
            </a:r>
          </a:p>
          <a:p>
            <a:pPr lvl="1"/>
            <a:r>
              <a:rPr kumimoji="1" lang="en" altLang="zh-CN" dirty="0"/>
              <a:t>beam background simulation</a:t>
            </a:r>
          </a:p>
          <a:p>
            <a:pPr lvl="1"/>
            <a:r>
              <a:rPr kumimoji="1" lang="en" altLang="zh-CN" dirty="0"/>
              <a:t>layout study</a:t>
            </a:r>
          </a:p>
          <a:p>
            <a:r>
              <a:rPr kumimoji="1" lang="en-US" altLang="zh-CN" dirty="0"/>
              <a:t>LGAD and TOF</a:t>
            </a:r>
          </a:p>
          <a:p>
            <a:pPr lvl="1"/>
            <a:r>
              <a:rPr kumimoji="1" lang="en" altLang="zh-CN" dirty="0"/>
              <a:t>number of modules, channels, </a:t>
            </a:r>
            <a:r>
              <a:rPr kumimoji="1" lang="en" altLang="zh-CN" dirty="0" err="1"/>
              <a:t>etc</a:t>
            </a:r>
            <a:endParaRPr kumimoji="1" lang="en" altLang="zh-CN" dirty="0"/>
          </a:p>
          <a:p>
            <a:r>
              <a:rPr kumimoji="1" lang="en" altLang="zh-CN" dirty="0"/>
              <a:t>YXB: readout </a:t>
            </a:r>
            <a:r>
              <a:rPr lang="en-US" altLang="zh-CN" dirty="0"/>
              <a:t>scheme and cost estimation for LGAD and Si strip.</a:t>
            </a:r>
            <a:r>
              <a:rPr lang="zh-CN" altLang="zh-CN" dirty="0"/>
              <a:t> </a:t>
            </a:r>
            <a:endParaRPr kumimoji="1" lang="en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Last meeting’s </a:t>
            </a:r>
            <a:r>
              <a:rPr kumimoji="1" lang="en-US" altLang="zh-CN"/>
              <a:t>minutes at </a:t>
            </a:r>
            <a:r>
              <a:rPr kumimoji="1" lang="en-US" altLang="zh-CN" dirty="0">
                <a:hlinkClick r:id="rId2"/>
              </a:rPr>
              <a:t>https://indico.ihep.ac.cn/event/21891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74374A3-5B5F-3647-B1F9-FE3807B0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6994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5DDFA6-3C50-FD44-8E6E-5AF86039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TPC vs DC: performance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8E9EB98-0952-DF4E-862F-43326093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3</a:t>
            </a:fld>
            <a:endParaRPr kumimoji="1" lang="zh-CN" altLang="en-US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7B19979-B0A3-AD49-9DF4-D551888AE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097596"/>
              </p:ext>
            </p:extLst>
          </p:nvPr>
        </p:nvGraphicFramePr>
        <p:xfrm>
          <a:off x="314325" y="1491915"/>
          <a:ext cx="8515351" cy="4446864"/>
        </p:xfrm>
        <a:graphic>
          <a:graphicData uri="http://schemas.openxmlformats.org/drawingml/2006/table">
            <a:tbl>
              <a:tblPr/>
              <a:tblGrid>
                <a:gridCol w="2585219">
                  <a:extLst>
                    <a:ext uri="{9D8B030D-6E8A-4147-A177-3AD203B41FA5}">
                      <a16:colId xmlns:a16="http://schemas.microsoft.com/office/drawing/2014/main" val="1714443299"/>
                    </a:ext>
                  </a:extLst>
                </a:gridCol>
                <a:gridCol w="895756">
                  <a:extLst>
                    <a:ext uri="{9D8B030D-6E8A-4147-A177-3AD203B41FA5}">
                      <a16:colId xmlns:a16="http://schemas.microsoft.com/office/drawing/2014/main" val="363803074"/>
                    </a:ext>
                  </a:extLst>
                </a:gridCol>
                <a:gridCol w="1258594">
                  <a:extLst>
                    <a:ext uri="{9D8B030D-6E8A-4147-A177-3AD203B41FA5}">
                      <a16:colId xmlns:a16="http://schemas.microsoft.com/office/drawing/2014/main" val="2825740472"/>
                    </a:ext>
                  </a:extLst>
                </a:gridCol>
                <a:gridCol w="1258594">
                  <a:extLst>
                    <a:ext uri="{9D8B030D-6E8A-4147-A177-3AD203B41FA5}">
                      <a16:colId xmlns:a16="http://schemas.microsoft.com/office/drawing/2014/main" val="1695559470"/>
                    </a:ext>
                  </a:extLst>
                </a:gridCol>
                <a:gridCol w="1258594">
                  <a:extLst>
                    <a:ext uri="{9D8B030D-6E8A-4147-A177-3AD203B41FA5}">
                      <a16:colId xmlns:a16="http://schemas.microsoft.com/office/drawing/2014/main" val="1421853358"/>
                    </a:ext>
                  </a:extLst>
                </a:gridCol>
                <a:gridCol w="1258594">
                  <a:extLst>
                    <a:ext uri="{9D8B030D-6E8A-4147-A177-3AD203B41FA5}">
                      <a16:colId xmlns:a16="http://schemas.microsoft.com/office/drawing/2014/main" val="4263889628"/>
                    </a:ext>
                  </a:extLst>
                </a:gridCol>
              </a:tblGrid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unit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TPC,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Higgs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TPC, 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DC, Higgs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DC, 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15183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B-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field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138947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691841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material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budget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barrel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X0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29755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material budget endcap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X0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750119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Npoint of measurement/full-trk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851683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e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point resolution in rφ, max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μ</a:t>
                      </a: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94144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point resolution in rz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μ</a:t>
                      </a: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100 -- 500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200 -- 800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07166"/>
                  </a:ext>
                </a:extLst>
              </a:tr>
              <a:tr h="27792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momentum resolution: </a:t>
                      </a:r>
                      <a:r>
                        <a:rPr lang="e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σ</a:t>
                      </a:r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(</a:t>
                      </a:r>
                      <a:r>
                        <a:rPr lang="e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pT</a:t>
                      </a:r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)/</a:t>
                      </a:r>
                      <a:r>
                        <a:rPr lang="e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pT</a:t>
                      </a:r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= </a:t>
                      </a:r>
                      <a:r>
                        <a:rPr lang="e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a·pT</a:t>
                      </a:r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⨁ 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328800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1/GeV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1.8 </a:t>
                      </a:r>
                      <a:r>
                        <a:rPr lang="de-D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sym typeface="Wingdings" pitchFamily="2" charset="2"/>
                        </a:rPr>
                        <a:t> </a:t>
                      </a:r>
                      <a:r>
                        <a:rPr lang="de-D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1.2E-05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3.3 </a:t>
                      </a:r>
                      <a:r>
                        <a:rPr lang="de-D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sym typeface="Wingdings" pitchFamily="2" charset="2"/>
                        </a:rPr>
                        <a:t> </a:t>
                      </a:r>
                      <a:r>
                        <a:rPr lang="de-D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2.7E-05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2.1E-05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3.2E-05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136326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6.0E-04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9.0E-04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7.7E-04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1.2E-03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959587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e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K/π separation power @ 20GeV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≤ 3σ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≤ 3σ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3.1 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3.1 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908723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dE/dx or dN/dx resolution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≤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≤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2.5--2.6%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938509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hit rate, max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70 kHz/cell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300703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occupancy, max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27879"/>
                  </a:ext>
                </a:extLst>
              </a:tr>
              <a:tr h="27792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note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pad 0.5x0.5 mm2, ch 2x3e7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cell size 18x18mm2, 27.6 </a:t>
                      </a:r>
                      <a:r>
                        <a:rPr lang="e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kCells</a:t>
                      </a:r>
                      <a:endParaRPr lang="en" sz="1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913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80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31EE75-990F-7A4C-8736-7E22657EF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CEPC tracking system, draft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FCE0572-2719-D24E-A57A-BA9A7207B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4</a:t>
            </a:fld>
            <a:endParaRPr kumimoji="1"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14BA62-7198-9D40-AE89-6866B7FB587C}"/>
              </a:ext>
            </a:extLst>
          </p:cNvPr>
          <p:cNvSpPr txBox="1"/>
          <p:nvPr/>
        </p:nvSpPr>
        <p:spPr>
          <a:xfrm>
            <a:off x="2822120" y="1153391"/>
            <a:ext cx="3432222" cy="1189605"/>
          </a:xfrm>
          <a:prstGeom prst="rect">
            <a:avLst/>
          </a:prstGeom>
          <a:noFill/>
        </p:spPr>
        <p:txBody>
          <a:bodyPr wrap="none" bIns="35100" rtlCol="0" anchor="t" anchorCtr="0">
            <a:spAutoFit/>
          </a:bodyPr>
          <a:lstStyle/>
          <a:p>
            <a:pPr algn="ctr"/>
            <a:r>
              <a:rPr kumimoji="1" lang="en-US" altLang="zh-CN" b="1" dirty="0">
                <a:solidFill>
                  <a:srgbClr val="FF0000"/>
                </a:solidFill>
                <a:latin typeface="+mn-lt"/>
              </a:rPr>
              <a:t>Three tracking regions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</a:rPr>
              <a:t>barrel</a:t>
            </a:r>
            <a:r>
              <a:rPr kumimoji="1" lang="en-US" altLang="zh-CN" dirty="0">
                <a:solidFill>
                  <a:srgbClr val="FF0000"/>
                </a:solidFill>
                <a:latin typeface="+mn-lt"/>
              </a:rPr>
              <a:t>, full Main + Si trackers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</a:rPr>
              <a:t>endcap, partial Main tracker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  <a:latin typeface="+mn-lt"/>
              </a:rPr>
              <a:t>forward, Si tracker only</a:t>
            </a:r>
            <a:endParaRPr kumimoji="1" lang="zh-CN" alt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图形 4">
            <a:extLst>
              <a:ext uri="{FF2B5EF4-FFF2-40B4-BE49-F238E27FC236}">
                <a16:creationId xmlns:a16="http://schemas.microsoft.com/office/drawing/2014/main" id="{EEC25F87-5245-7F48-A4E2-98F4946C0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325" y="1862016"/>
            <a:ext cx="8515350" cy="422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25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C00000">
            <a:alpha val="75000"/>
          </a:srgbClr>
        </a:solidFill>
      </a:spPr>
      <a:bodyPr wrap="none" bIns="35100" rtlCol="0" anchor="t" anchorCtr="0">
        <a:spAutoFit/>
      </a:bodyPr>
      <a:lstStyle>
        <a:defPPr algn="l">
          <a:defRPr b="1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3" id="{A21F0C79-90A7-FD4B-9CD4-613EA0F05C12}" vid="{9D2121BD-050B-0A4E-9082-39487DE533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主题​​</Template>
  <TotalTime>5265</TotalTime>
  <Words>315</Words>
  <Application>Microsoft Macintosh PowerPoint</Application>
  <PresentationFormat>全屏显示(4:3)</PresentationFormat>
  <Paragraphs>114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Arial</vt:lpstr>
      <vt:lpstr>Calibri</vt:lpstr>
      <vt:lpstr>Cambria</vt:lpstr>
      <vt:lpstr>Wingdings</vt:lpstr>
      <vt:lpstr>Office 主题​​</vt:lpstr>
      <vt:lpstr>Tracker for reference detector TDR</vt:lpstr>
      <vt:lpstr>status</vt:lpstr>
      <vt:lpstr>TPC vs DC: performance</vt:lpstr>
      <vt:lpstr>CEPC tracking system, draft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Tracker</dc:title>
  <dc:creator>王萌（Wang Meng）</dc:creator>
  <cp:lastModifiedBy>王萌（Wang Meng）</cp:lastModifiedBy>
  <cp:revision>74</cp:revision>
  <cp:lastPrinted>2023-12-01T09:26:13Z</cp:lastPrinted>
  <dcterms:created xsi:type="dcterms:W3CDTF">2024-01-30T01:54:24Z</dcterms:created>
  <dcterms:modified xsi:type="dcterms:W3CDTF">2024-03-18T14:13:38Z</dcterms:modified>
</cp:coreProperties>
</file>